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221.xml" ContentType="application/vnd.openxmlformats-officedocument.presentationml.slide+xml"/>
  <Override PartName="/ppt/notesSlides/notesSlide41.xml" ContentType="application/vnd.openxmlformats-officedocument.presentationml.notesSlide+xml"/>
  <Override PartName="/ppt/slides/slide158.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diagrams/colors1.xml" ContentType="application/vnd.openxmlformats-officedocument.drawingml.diagramColors+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notesSlides/notesSlide51.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diagrams/data1.xml" ContentType="application/vnd.openxmlformats-officedocument.drawingml.diagramData+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notesSlides/notesSlide78.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diagrams/quickStyle2.xml" ContentType="application/vnd.openxmlformats-officedocument.drawingml.diagramStyl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layout2.xml" ContentType="application/vnd.openxmlformats-officedocument.drawingml.diagramLayout+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diagrams/colors2.xml" ContentType="application/vnd.openxmlformats-officedocument.drawingml.diagramColors+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slides/slide58.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8"/>
  </p:notesMasterIdLst>
  <p:handoutMasterIdLst>
    <p:handoutMasterId r:id="rId269"/>
  </p:handoutMasterIdLst>
  <p:sldIdLst>
    <p:sldId id="256" r:id="rId2"/>
    <p:sldId id="257" r:id="rId3"/>
    <p:sldId id="258" r:id="rId4"/>
    <p:sldId id="259" r:id="rId5"/>
    <p:sldId id="260" r:id="rId6"/>
    <p:sldId id="261" r:id="rId7"/>
    <p:sldId id="262" r:id="rId8"/>
    <p:sldId id="263" r:id="rId9"/>
    <p:sldId id="264" r:id="rId10"/>
    <p:sldId id="265" r:id="rId11"/>
    <p:sldId id="266" r:id="rId12"/>
    <p:sldId id="540" r:id="rId13"/>
    <p:sldId id="267" r:id="rId14"/>
    <p:sldId id="268" r:id="rId15"/>
    <p:sldId id="269" r:id="rId16"/>
    <p:sldId id="270" r:id="rId17"/>
    <p:sldId id="271" r:id="rId18"/>
    <p:sldId id="272" r:id="rId19"/>
    <p:sldId id="521" r:id="rId20"/>
    <p:sldId id="274" r:id="rId21"/>
    <p:sldId id="522"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544"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529" r:id="rId91"/>
    <p:sldId id="345" r:id="rId92"/>
    <p:sldId id="346" r:id="rId93"/>
    <p:sldId id="347" r:id="rId94"/>
    <p:sldId id="348" r:id="rId95"/>
    <p:sldId id="349" r:id="rId96"/>
    <p:sldId id="350" r:id="rId97"/>
    <p:sldId id="530" r:id="rId98"/>
    <p:sldId id="531" r:id="rId99"/>
    <p:sldId id="351" r:id="rId100"/>
    <p:sldId id="352" r:id="rId101"/>
    <p:sldId id="353" r:id="rId102"/>
    <p:sldId id="354" r:id="rId103"/>
    <p:sldId id="532" r:id="rId104"/>
    <p:sldId id="533" r:id="rId105"/>
    <p:sldId id="534" r:id="rId106"/>
    <p:sldId id="355" r:id="rId107"/>
    <p:sldId id="356" r:id="rId108"/>
    <p:sldId id="357" r:id="rId109"/>
    <p:sldId id="358" r:id="rId110"/>
    <p:sldId id="359" r:id="rId111"/>
    <p:sldId id="360" r:id="rId112"/>
    <p:sldId id="361" r:id="rId113"/>
    <p:sldId id="362" r:id="rId114"/>
    <p:sldId id="363" r:id="rId115"/>
    <p:sldId id="535" r:id="rId116"/>
    <p:sldId id="536" r:id="rId117"/>
    <p:sldId id="368" r:id="rId118"/>
    <p:sldId id="537" r:id="rId119"/>
    <p:sldId id="538" r:id="rId120"/>
    <p:sldId id="543" r:id="rId121"/>
    <p:sldId id="539" r:id="rId122"/>
    <p:sldId id="371" r:id="rId123"/>
    <p:sldId id="372" r:id="rId124"/>
    <p:sldId id="377" r:id="rId125"/>
    <p:sldId id="545" r:id="rId126"/>
    <p:sldId id="378" r:id="rId127"/>
    <p:sldId id="379" r:id="rId128"/>
    <p:sldId id="380" r:id="rId129"/>
    <p:sldId id="381" r:id="rId130"/>
    <p:sldId id="382" r:id="rId131"/>
    <p:sldId id="383" r:id="rId132"/>
    <p:sldId id="385" r:id="rId133"/>
    <p:sldId id="386" r:id="rId134"/>
    <p:sldId id="387" r:id="rId135"/>
    <p:sldId id="541" r:id="rId136"/>
    <p:sldId id="388" r:id="rId137"/>
    <p:sldId id="542"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546"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547" r:id="rId198"/>
    <p:sldId id="449" r:id="rId199"/>
    <p:sldId id="451" r:id="rId200"/>
    <p:sldId id="452" r:id="rId201"/>
    <p:sldId id="453" r:id="rId202"/>
    <p:sldId id="454" r:id="rId203"/>
    <p:sldId id="455" r:id="rId204"/>
    <p:sldId id="456" r:id="rId205"/>
    <p:sldId id="457" r:id="rId206"/>
    <p:sldId id="459" r:id="rId207"/>
    <p:sldId id="460" r:id="rId208"/>
    <p:sldId id="461" r:id="rId209"/>
    <p:sldId id="462" r:id="rId210"/>
    <p:sldId id="463" r:id="rId211"/>
    <p:sldId id="464" r:id="rId212"/>
    <p:sldId id="465" r:id="rId213"/>
    <p:sldId id="466" r:id="rId214"/>
    <p:sldId id="467" r:id="rId215"/>
    <p:sldId id="468" r:id="rId216"/>
    <p:sldId id="469" r:id="rId217"/>
    <p:sldId id="470" r:id="rId218"/>
    <p:sldId id="471" r:id="rId219"/>
    <p:sldId id="472" r:id="rId220"/>
    <p:sldId id="473" r:id="rId221"/>
    <p:sldId id="474" r:id="rId222"/>
    <p:sldId id="475" r:id="rId223"/>
    <p:sldId id="476" r:id="rId224"/>
    <p:sldId id="477" r:id="rId225"/>
    <p:sldId id="478" r:id="rId226"/>
    <p:sldId id="479" r:id="rId227"/>
    <p:sldId id="480" r:id="rId228"/>
    <p:sldId id="481" r:id="rId229"/>
    <p:sldId id="482" r:id="rId230"/>
    <p:sldId id="483" r:id="rId231"/>
    <p:sldId id="484" r:id="rId232"/>
    <p:sldId id="485" r:id="rId233"/>
    <p:sldId id="486" r:id="rId234"/>
    <p:sldId id="487" r:id="rId235"/>
    <p:sldId id="488" r:id="rId236"/>
    <p:sldId id="489" r:id="rId237"/>
    <p:sldId id="490" r:id="rId238"/>
    <p:sldId id="491" r:id="rId239"/>
    <p:sldId id="492" r:id="rId240"/>
    <p:sldId id="493" r:id="rId241"/>
    <p:sldId id="494" r:id="rId242"/>
    <p:sldId id="495" r:id="rId243"/>
    <p:sldId id="496" r:id="rId244"/>
    <p:sldId id="497" r:id="rId245"/>
    <p:sldId id="498" r:id="rId246"/>
    <p:sldId id="499" r:id="rId247"/>
    <p:sldId id="500" r:id="rId248"/>
    <p:sldId id="501" r:id="rId249"/>
    <p:sldId id="502" r:id="rId250"/>
    <p:sldId id="503" r:id="rId251"/>
    <p:sldId id="504" r:id="rId252"/>
    <p:sldId id="505" r:id="rId253"/>
    <p:sldId id="507" r:id="rId254"/>
    <p:sldId id="508" r:id="rId255"/>
    <p:sldId id="509" r:id="rId256"/>
    <p:sldId id="510" r:id="rId257"/>
    <p:sldId id="511" r:id="rId258"/>
    <p:sldId id="512" r:id="rId259"/>
    <p:sldId id="513" r:id="rId260"/>
    <p:sldId id="514" r:id="rId261"/>
    <p:sldId id="515" r:id="rId262"/>
    <p:sldId id="516" r:id="rId263"/>
    <p:sldId id="526" r:id="rId264"/>
    <p:sldId id="527" r:id="rId265"/>
    <p:sldId id="519" r:id="rId266"/>
    <p:sldId id="528" r:id="rId2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97DCFF"/>
    <a:srgbClr val="B6DF89"/>
    <a:srgbClr val="05953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8" autoAdjust="0"/>
    <p:restoredTop sz="78548" autoAdjust="0"/>
  </p:normalViewPr>
  <p:slideViewPr>
    <p:cSldViewPr>
      <p:cViewPr varScale="1">
        <p:scale>
          <a:sx n="95" d="100"/>
          <a:sy n="95" d="100"/>
        </p:scale>
        <p:origin x="-2058" y="-96"/>
      </p:cViewPr>
      <p:guideLst>
        <p:guide orient="horz" pos="2160"/>
        <p:guide pos="2880"/>
      </p:guideLst>
    </p:cSldViewPr>
  </p:slideViewPr>
  <p:outlineViewPr>
    <p:cViewPr>
      <p:scale>
        <a:sx n="33" d="100"/>
        <a:sy n="33" d="100"/>
      </p:scale>
      <p:origin x="36" y="8244"/>
    </p:cViewPr>
  </p:outlineViewPr>
  <p:notesTextViewPr>
    <p:cViewPr>
      <p:scale>
        <a:sx n="1" d="1"/>
        <a:sy n="1" d="1"/>
      </p:scale>
      <p:origin x="0" y="0"/>
    </p:cViewPr>
  </p:notesTextViewPr>
  <p:sorterViewPr>
    <p:cViewPr>
      <p:scale>
        <a:sx n="128" d="100"/>
        <a:sy n="128" d="100"/>
      </p:scale>
      <p:origin x="0" y="10980"/>
    </p:cViewPr>
  </p:sorterViewPr>
  <p:notesViewPr>
    <p:cSldViewPr>
      <p:cViewPr varScale="1">
        <p:scale>
          <a:sx n="92" d="100"/>
          <a:sy n="92" d="100"/>
        </p:scale>
        <p:origin x="-3732"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smtClean="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smtClean="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smtClean="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smtClean="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CA"/>
        </a:p>
      </dgm:t>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CA"/>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CA"/>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CA"/>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CA"/>
        </a:p>
      </dgm:t>
    </dgm:pt>
  </dgm:ptLst>
  <dgm:cxnLst>
    <dgm:cxn modelId="{408F300F-EB2D-4791-A679-762B18E7D478}" type="presOf" srcId="{1439D559-D189-4FF1-A4FB-F22A15A268D1}" destId="{B6C28692-8BAE-4E06-A3BE-9AAFCCA84D47}" srcOrd="0" destOrd="0" presId="urn:microsoft.com/office/officeart/2005/8/layout/matrix3"/>
    <dgm:cxn modelId="{FC4A3564-E42D-46FA-924A-DD6E9B87353C}" type="presOf" srcId="{B5E039F1-BBD9-49CA-AED0-167893AD4C2D}" destId="{AA9D5778-9E54-41DB-BF3A-44486A11C64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DA2D7B71-0ECD-47ED-88EF-3FB447CEAB43}" type="presOf" srcId="{95D9FA2A-C5BC-4752-8E72-6799C0FBC1C6}" destId="{C9DED484-765B-4B50-9650-386C82457535}" srcOrd="0" destOrd="0" presId="urn:microsoft.com/office/officeart/2005/8/layout/matrix3"/>
    <dgm:cxn modelId="{C29D2FA6-26E8-4C3E-B7C3-568A25605639}" type="presOf" srcId="{D1EB14A3-E50B-4C6B-8B85-FC2F1AA58ED5}" destId="{ECAE1A64-3C26-4CD0-8055-16154FF0361B}" srcOrd="0" destOrd="0" presId="urn:microsoft.com/office/officeart/2005/8/layout/matrix3"/>
    <dgm:cxn modelId="{485E4635-0BE2-4C65-A0DC-187786714DF4}" type="presOf" srcId="{3E4F9D75-D5D8-4314-ACBD-27833A7F9B37}" destId="{0F528374-3DE1-4486-B71C-82DC7319231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F858C4AB-C037-4B8C-AC8D-812A90509F16}" type="presParOf" srcId="{0F528374-3DE1-4486-B71C-82DC73192314}" destId="{7476B03F-5A87-4E08-A32E-D8B9821AFAB6}" srcOrd="0" destOrd="0" presId="urn:microsoft.com/office/officeart/2005/8/layout/matrix3"/>
    <dgm:cxn modelId="{9413D13D-F7E8-4056-A548-4125C58BD355}" type="presParOf" srcId="{0F528374-3DE1-4486-B71C-82DC73192314}" destId="{ECAE1A64-3C26-4CD0-8055-16154FF0361B}" srcOrd="1" destOrd="0" presId="urn:microsoft.com/office/officeart/2005/8/layout/matrix3"/>
    <dgm:cxn modelId="{23395906-087D-45C1-92C6-8E40AE4D95B5}" type="presParOf" srcId="{0F528374-3DE1-4486-B71C-82DC73192314}" destId="{AA9D5778-9E54-41DB-BF3A-44486A11C644}" srcOrd="2" destOrd="0" presId="urn:microsoft.com/office/officeart/2005/8/layout/matrix3"/>
    <dgm:cxn modelId="{7EC92919-3703-4A74-AF6D-1797182E759D}" type="presParOf" srcId="{0F528374-3DE1-4486-B71C-82DC73192314}" destId="{B6C28692-8BAE-4E06-A3BE-9AAFCCA84D47}" srcOrd="3" destOrd="0" presId="urn:microsoft.com/office/officeart/2005/8/layout/matrix3"/>
    <dgm:cxn modelId="{927313D1-10F8-489F-B145-7CFC8A0224D7}"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smtClean="0">
              <a:solidFill>
                <a:schemeClr val="tx1"/>
              </a:solidFill>
            </a:rPr>
            <a:t>Services</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smtClean="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smtClean="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smtClean="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t>
        <a:bodyPr/>
        <a:lstStyle/>
        <a:p>
          <a:endParaRPr lang="en-CA"/>
        </a:p>
      </dgm:t>
    </dgm:pt>
    <dgm:pt modelId="{7476B03F-5A87-4E08-A32E-D8B9821AFAB6}" type="pres">
      <dgm:prSet presAssocID="{3E4F9D75-D5D8-4314-ACBD-27833A7F9B37}" presName="diamond" presStyleLbl="bgShp" presStyleIdx="0" presStyleCnt="1"/>
      <dgm:spPr/>
      <dgm:t>
        <a:bodyPr/>
        <a:lstStyle/>
        <a:p>
          <a:endParaRPr lang="en-CA"/>
        </a:p>
      </dgm:t>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t>
        <a:bodyPr/>
        <a:lstStyle/>
        <a:p>
          <a:endParaRPr lang="en-CA"/>
        </a:p>
      </dgm:t>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t>
        <a:bodyPr/>
        <a:lstStyle/>
        <a:p>
          <a:endParaRPr lang="en-CA"/>
        </a:p>
      </dgm:t>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t>
        <a:bodyPr/>
        <a:lstStyle/>
        <a:p>
          <a:endParaRPr lang="en-CA"/>
        </a:p>
      </dgm:t>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t>
        <a:bodyPr/>
        <a:lstStyle/>
        <a:p>
          <a:endParaRPr lang="en-CA"/>
        </a:p>
      </dgm:t>
    </dgm:pt>
  </dgm:ptLst>
  <dgm:cxnLst>
    <dgm:cxn modelId="{7B5BB0D3-9FB1-4801-8D8B-8DE511E307CF}" type="presOf" srcId="{1439D559-D189-4FF1-A4FB-F22A15A268D1}" destId="{B6C28692-8BAE-4E06-A3BE-9AAFCCA84D47}"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CCB7E78B-12A8-4ED3-A1FA-CCF557F67456}" type="presOf" srcId="{D1EB14A3-E50B-4C6B-8B85-FC2F1AA58ED5}" destId="{ECAE1A64-3C26-4CD0-8055-16154FF0361B}" srcOrd="0" destOrd="0" presId="urn:microsoft.com/office/officeart/2005/8/layout/matrix3"/>
    <dgm:cxn modelId="{3A85CCC9-15E2-406D-ACD0-930673C8157A}" type="presOf" srcId="{B5E039F1-BBD9-49CA-AED0-167893AD4C2D}" destId="{AA9D5778-9E54-41DB-BF3A-44486A11C644}" srcOrd="0" destOrd="0" presId="urn:microsoft.com/office/officeart/2005/8/layout/matrix3"/>
    <dgm:cxn modelId="{4018419B-59E3-4EB4-BF9E-07498CAA5542}" type="presOf" srcId="{95D9FA2A-C5BC-4752-8E72-6799C0FBC1C6}" destId="{C9DED484-765B-4B50-9650-386C82457535}"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B9AC0F0B-4B9C-4D81-82C7-FCF809F45FEB}" type="presOf" srcId="{3E4F9D75-D5D8-4314-ACBD-27833A7F9B37}" destId="{0F528374-3DE1-4486-B71C-82DC73192314}" srcOrd="0" destOrd="0" presId="urn:microsoft.com/office/officeart/2005/8/layout/matrix3"/>
    <dgm:cxn modelId="{F86AB2F7-4FC1-4FD8-9B7C-B83905AC6F81}" type="presParOf" srcId="{0F528374-3DE1-4486-B71C-82DC73192314}" destId="{7476B03F-5A87-4E08-A32E-D8B9821AFAB6}" srcOrd="0" destOrd="0" presId="urn:microsoft.com/office/officeart/2005/8/layout/matrix3"/>
    <dgm:cxn modelId="{626A75B2-8471-4753-8845-0397E468BB36}" type="presParOf" srcId="{0F528374-3DE1-4486-B71C-82DC73192314}" destId="{ECAE1A64-3C26-4CD0-8055-16154FF0361B}" srcOrd="1" destOrd="0" presId="urn:microsoft.com/office/officeart/2005/8/layout/matrix3"/>
    <dgm:cxn modelId="{3D645B29-7521-4A37-8ADC-47E09BD52205}" type="presParOf" srcId="{0F528374-3DE1-4486-B71C-82DC73192314}" destId="{AA9D5778-9E54-41DB-BF3A-44486A11C644}" srcOrd="2" destOrd="0" presId="urn:microsoft.com/office/officeart/2005/8/layout/matrix3"/>
    <dgm:cxn modelId="{42A8A049-6F0B-4FB2-AFC9-0E11B5FF362B}" type="presParOf" srcId="{0F528374-3DE1-4486-B71C-82DC73192314}" destId="{B6C28692-8BAE-4E06-A3BE-9AAFCCA84D47}" srcOrd="3" destOrd="0" presId="urn:microsoft.com/office/officeart/2005/8/layout/matrix3"/>
    <dgm:cxn modelId="{D0E2B81C-7925-4225-8B1C-FE12430AA414}"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476B03F-5A87-4E08-A32E-D8B9821AFAB6}">
      <dsp:nvSpPr>
        <dsp:cNvPr id="0" name=""/>
        <dsp:cNvSpPr/>
      </dsp:nvSpPr>
      <dsp:spPr>
        <a:xfrm>
          <a:off x="1016000" y="0"/>
          <a:ext cx="4064000" cy="406400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402080" y="386080"/>
          <a:ext cx="1584960" cy="1584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REST</a:t>
          </a:r>
          <a:endParaRPr lang="en-CA" sz="1800" b="1" kern="1200" dirty="0">
            <a:solidFill>
              <a:schemeClr val="tx1"/>
            </a:solidFill>
          </a:endParaRPr>
        </a:p>
      </dsp:txBody>
      <dsp:txXfrm>
        <a:off x="1402080" y="386080"/>
        <a:ext cx="1584960" cy="1584960"/>
      </dsp:txXfrm>
    </dsp:sp>
    <dsp:sp modelId="{AA9D5778-9E54-41DB-BF3A-44486A11C644}">
      <dsp:nvSpPr>
        <dsp:cNvPr id="0" name=""/>
        <dsp:cNvSpPr/>
      </dsp:nvSpPr>
      <dsp:spPr>
        <a:xfrm>
          <a:off x="3108960" y="386080"/>
          <a:ext cx="1584960" cy="158496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Documents</a:t>
          </a:r>
          <a:endParaRPr lang="en-CA" sz="1800" b="1" kern="1200" dirty="0">
            <a:solidFill>
              <a:schemeClr val="tx1"/>
            </a:solidFill>
          </a:endParaRPr>
        </a:p>
      </dsp:txBody>
      <dsp:txXfrm>
        <a:off x="3108960" y="386080"/>
        <a:ext cx="1584960" cy="1584960"/>
      </dsp:txXfrm>
    </dsp:sp>
    <dsp:sp modelId="{B6C28692-8BAE-4E06-A3BE-9AAFCCA84D47}">
      <dsp:nvSpPr>
        <dsp:cNvPr id="0" name=""/>
        <dsp:cNvSpPr/>
      </dsp:nvSpPr>
      <dsp:spPr>
        <a:xfrm>
          <a:off x="1402080" y="2092960"/>
          <a:ext cx="1584960" cy="158496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Messages</a:t>
          </a:r>
          <a:endParaRPr lang="en-CA" sz="1800" b="1" kern="1200" dirty="0">
            <a:solidFill>
              <a:schemeClr val="tx1"/>
            </a:solidFill>
          </a:endParaRPr>
        </a:p>
      </dsp:txBody>
      <dsp:txXfrm>
        <a:off x="1402080" y="2092960"/>
        <a:ext cx="1584960" cy="1584960"/>
      </dsp:txXfrm>
    </dsp:sp>
    <dsp:sp modelId="{C9DED484-765B-4B50-9650-386C82457535}">
      <dsp:nvSpPr>
        <dsp:cNvPr id="0" name=""/>
        <dsp:cNvSpPr/>
      </dsp:nvSpPr>
      <dsp:spPr>
        <a:xfrm>
          <a:off x="3108960" y="2092960"/>
          <a:ext cx="1584960" cy="158496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Services</a:t>
          </a:r>
          <a:endParaRPr lang="en-CA" sz="1800" b="1" kern="1200" dirty="0">
            <a:solidFill>
              <a:schemeClr val="tx1"/>
            </a:solidFill>
          </a:endParaRPr>
        </a:p>
      </dsp:txBody>
      <dsp:txXfrm>
        <a:off x="3108960" y="2092960"/>
        <a:ext cx="1584960" cy="158496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476B03F-5A87-4E08-A32E-D8B9821AFAB6}">
      <dsp:nvSpPr>
        <dsp:cNvPr id="0" name=""/>
        <dsp:cNvSpPr/>
      </dsp:nvSpPr>
      <dsp:spPr>
        <a:xfrm>
          <a:off x="228600" y="0"/>
          <a:ext cx="2514599" cy="2514599"/>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467487" y="238886"/>
          <a:ext cx="980694" cy="98069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REST</a:t>
          </a:r>
          <a:endParaRPr lang="en-CA" sz="1100" b="1" kern="1200" dirty="0">
            <a:solidFill>
              <a:schemeClr val="tx1"/>
            </a:solidFill>
          </a:endParaRPr>
        </a:p>
      </dsp:txBody>
      <dsp:txXfrm>
        <a:off x="467487" y="238886"/>
        <a:ext cx="980694" cy="980694"/>
      </dsp:txXfrm>
    </dsp:sp>
    <dsp:sp modelId="{AA9D5778-9E54-41DB-BF3A-44486A11C644}">
      <dsp:nvSpPr>
        <dsp:cNvPr id="0" name=""/>
        <dsp:cNvSpPr/>
      </dsp:nvSpPr>
      <dsp:spPr>
        <a:xfrm>
          <a:off x="1523619" y="238886"/>
          <a:ext cx="980694" cy="980694"/>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Documents</a:t>
          </a:r>
          <a:endParaRPr lang="en-CA" sz="1100" b="1" kern="1200" dirty="0">
            <a:solidFill>
              <a:schemeClr val="tx1"/>
            </a:solidFill>
          </a:endParaRPr>
        </a:p>
      </dsp:txBody>
      <dsp:txXfrm>
        <a:off x="1523619" y="238886"/>
        <a:ext cx="980694" cy="980694"/>
      </dsp:txXfrm>
    </dsp:sp>
    <dsp:sp modelId="{B6C28692-8BAE-4E06-A3BE-9AAFCCA84D47}">
      <dsp:nvSpPr>
        <dsp:cNvPr id="0" name=""/>
        <dsp:cNvSpPr/>
      </dsp:nvSpPr>
      <dsp:spPr>
        <a:xfrm>
          <a:off x="467487" y="1295019"/>
          <a:ext cx="980694" cy="980694"/>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Messages</a:t>
          </a:r>
          <a:endParaRPr lang="en-CA" sz="1100" b="1" kern="1200" dirty="0">
            <a:solidFill>
              <a:schemeClr val="tx1"/>
            </a:solidFill>
          </a:endParaRPr>
        </a:p>
      </dsp:txBody>
      <dsp:txXfrm>
        <a:off x="467487" y="1295019"/>
        <a:ext cx="980694" cy="980694"/>
      </dsp:txXfrm>
    </dsp:sp>
    <dsp:sp modelId="{C9DED484-765B-4B50-9650-386C82457535}">
      <dsp:nvSpPr>
        <dsp:cNvPr id="0" name=""/>
        <dsp:cNvSpPr/>
      </dsp:nvSpPr>
      <dsp:spPr>
        <a:xfrm>
          <a:off x="1523619" y="1295019"/>
          <a:ext cx="980694" cy="980694"/>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Services</a:t>
          </a:r>
          <a:endParaRPr lang="en-CA" sz="1100" b="1" kern="1200" dirty="0">
            <a:solidFill>
              <a:schemeClr val="tx1"/>
            </a:solidFill>
          </a:endParaRPr>
        </a:p>
      </dsp:txBody>
      <dsp:txXfrm>
        <a:off x="1523619" y="1295019"/>
        <a:ext cx="980694" cy="980694"/>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6BA0D-8F11-41A0-82B4-C647E2FAE447}" type="datetimeFigureOut">
              <a:rPr lang="en-CA" smtClean="0"/>
              <a:pPr/>
              <a:t>14/07/2015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6D78D6-D8F9-42F4-9566-778346103BAF}" type="slidenum">
              <a:rPr lang="en-CA" smtClean="0"/>
              <a:pPr/>
              <a:t>‹#›</a:t>
            </a:fld>
            <a:endParaRPr lang="en-CA"/>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14/07/2015</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xmlns=""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hl7.org/implement/standards/fhir/condition.htm"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www.hl7.org/implement/standards/fhir/procedure.htm" TargetMode="External"/><Relationship Id="rId4" Type="http://schemas.openxmlformats.org/officeDocument/2006/relationships/hyperlink" Target="http://www.hl7.org/implement/standards/fhir/patient.htm"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actually have a formal manifesto, but these are the principles we adhere to.</a:t>
            </a:r>
          </a:p>
          <a:p>
            <a:r>
              <a:rPr lang="en-US" dirty="0" smtClean="0"/>
              <a:t>More stuff on implementers, common scenarios &amp; paradigms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 xmlns:p14="http://schemas.microsoft.com/office/powerpoint/2010/main" val="6797544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tried to find</a:t>
            </a:r>
            <a:r>
              <a:rPr lang="en-US" baseline="0" dirty="0" smtClean="0"/>
              <a:t> a way to </a:t>
            </a:r>
            <a:r>
              <a:rPr lang="en-US" i="1" baseline="0" dirty="0" smtClean="0"/>
              <a:t>automatically</a:t>
            </a:r>
            <a:r>
              <a:rPr lang="en-US" baseline="0" dirty="0" smtClean="0"/>
              <a:t>  convert between the two so you could round-trip…</a:t>
            </a:r>
          </a:p>
          <a:p>
            <a:pPr marL="171450" indent="-171450">
              <a:buFontTx/>
              <a:buChar char="-"/>
            </a:pPr>
            <a:r>
              <a:rPr lang="en-US" baseline="0" dirty="0" smtClean="0"/>
              <a:t>But discovered you’d need additional </a:t>
            </a:r>
            <a:r>
              <a:rPr lang="en-US" i="1" baseline="0" dirty="0" smtClean="0"/>
              <a:t>metadata</a:t>
            </a:r>
            <a:r>
              <a:rPr lang="en-US" i="0" baseline="0" dirty="0" smtClean="0"/>
              <a:t> to do that, or vendor-specific solutions</a:t>
            </a:r>
          </a:p>
          <a:p>
            <a:pPr marL="171450" indent="-171450">
              <a:buFontTx/>
              <a:buChar char="-"/>
            </a:pPr>
            <a:r>
              <a:rPr lang="en-US" i="0" baseline="0" dirty="0" smtClean="0"/>
              <a:t>Decided </a:t>
            </a:r>
            <a:r>
              <a:rPr lang="en-US" i="1" baseline="0" dirty="0" smtClean="0"/>
              <a:t>not</a:t>
            </a:r>
            <a:r>
              <a:rPr lang="en-US" i="0" baseline="0" dirty="0" smtClean="0"/>
              <a:t> to introduce these: result was weird Xml or weird </a:t>
            </a:r>
            <a:r>
              <a:rPr lang="en-US" i="0" baseline="0" dirty="0" err="1" smtClean="0"/>
              <a:t>Json</a:t>
            </a:r>
            <a:endParaRPr lang="en-US" i="0" baseline="0" dirty="0" smtClean="0"/>
          </a:p>
          <a:p>
            <a:pPr marL="171450" indent="-171450">
              <a:buFontTx/>
              <a:buChar char="-"/>
            </a:pPr>
            <a:r>
              <a:rPr lang="en-US" i="0" baseline="0" dirty="0" smtClean="0"/>
              <a:t>Reference platform contains tools to interconvert (these use model definition metadata)</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217</a:t>
            </a:fld>
            <a:endParaRPr lang="en-US"/>
          </a:p>
        </p:txBody>
      </p:sp>
    </p:spTree>
    <p:extLst>
      <p:ext uri="{BB962C8B-B14F-4D97-AF65-F5344CB8AC3E}">
        <p14:creationId xmlns="" xmlns:p14="http://schemas.microsoft.com/office/powerpoint/2010/main" val="287000210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218</a:t>
            </a:fld>
            <a:endParaRPr lang="en-US"/>
          </a:p>
        </p:txBody>
      </p:sp>
    </p:spTree>
    <p:extLst>
      <p:ext uri="{BB962C8B-B14F-4D97-AF65-F5344CB8AC3E}">
        <p14:creationId xmlns="" xmlns:p14="http://schemas.microsoft.com/office/powerpoint/2010/main" val="27567283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220</a:t>
            </a:fld>
            <a:endParaRPr lang="en-US"/>
          </a:p>
        </p:txBody>
      </p:sp>
    </p:spTree>
    <p:extLst>
      <p:ext uri="{BB962C8B-B14F-4D97-AF65-F5344CB8AC3E}">
        <p14:creationId xmlns="" xmlns:p14="http://schemas.microsoft.com/office/powerpoint/2010/main" val="30488621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You might have to keep the original (as you received it on the service interface), for attestation/digital signatures</a:t>
            </a:r>
          </a:p>
          <a:p>
            <a:pPr marL="171450" indent="-171450">
              <a:buFont typeface="Arial" charset="0"/>
              <a:buChar char="•"/>
            </a:pPr>
            <a:r>
              <a:rPr lang="en-US" baseline="0" dirty="0" smtClean="0"/>
              <a:t>Store the binaries in another location (e.g. Amazon S3, </a:t>
            </a:r>
            <a:r>
              <a:rPr lang="en-US" baseline="0" dirty="0" err="1" smtClean="0"/>
              <a:t>filesystem</a:t>
            </a:r>
            <a:r>
              <a:rPr lang="en-US" baseline="0" dirty="0" smtClean="0"/>
              <a:t>) and just keep the URL here.</a:t>
            </a:r>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224</a:t>
            </a:fld>
            <a:endParaRPr lang="en-US"/>
          </a:p>
        </p:txBody>
      </p:sp>
    </p:spTree>
    <p:extLst>
      <p:ext uri="{BB962C8B-B14F-4D97-AF65-F5344CB8AC3E}">
        <p14:creationId xmlns="" xmlns:p14="http://schemas.microsoft.com/office/powerpoint/2010/main" val="12361117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227</a:t>
            </a:fld>
            <a:endParaRPr lang="en-US"/>
          </a:p>
        </p:txBody>
      </p:sp>
    </p:spTree>
    <p:extLst>
      <p:ext uri="{BB962C8B-B14F-4D97-AF65-F5344CB8AC3E}">
        <p14:creationId xmlns="" xmlns:p14="http://schemas.microsoft.com/office/powerpoint/2010/main" val="237582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228</a:t>
            </a:fld>
            <a:endParaRPr lang="en-US"/>
          </a:p>
        </p:txBody>
      </p:sp>
    </p:spTree>
    <p:extLst>
      <p:ext uri="{BB962C8B-B14F-4D97-AF65-F5344CB8AC3E}">
        <p14:creationId xmlns="" xmlns:p14="http://schemas.microsoft.com/office/powerpoint/2010/main" val="20622725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a:t>
            </a:r>
            <a:r>
              <a:rPr lang="en-US" baseline="0" dirty="0" smtClean="0"/>
              <a:t> server might defer validation to another server (because it doesn’t know the profile)</a:t>
            </a:r>
          </a:p>
          <a:p>
            <a:pPr marL="171450" indent="-171450">
              <a:buFontTx/>
              <a:buChar char="-"/>
            </a:pPr>
            <a:r>
              <a:rPr lang="en-US" baseline="0" dirty="0" smtClean="0"/>
              <a:t>A server may fetch the “unknown” profile and validate it itself</a:t>
            </a:r>
          </a:p>
          <a:p>
            <a:pPr marL="171450" indent="-171450">
              <a:buFontTx/>
              <a:buChar char="-"/>
            </a:pPr>
            <a:r>
              <a:rPr lang="en-US" baseline="0" dirty="0" smtClean="0"/>
              <a:t>There may be several servers sharing the work</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233</a:t>
            </a:fld>
            <a:endParaRPr lang="en-CA" dirty="0"/>
          </a:p>
        </p:txBody>
      </p:sp>
    </p:spTree>
    <p:extLst>
      <p:ext uri="{BB962C8B-B14F-4D97-AF65-F5344CB8AC3E}">
        <p14:creationId xmlns="" xmlns:p14="http://schemas.microsoft.com/office/powerpoint/2010/main" val="174832978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for warning and information messages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236</a:t>
            </a:fld>
            <a:endParaRPr lang="en-US"/>
          </a:p>
        </p:txBody>
      </p:sp>
    </p:spTree>
    <p:extLst>
      <p:ext uri="{BB962C8B-B14F-4D97-AF65-F5344CB8AC3E}">
        <p14:creationId xmlns="" xmlns:p14="http://schemas.microsoft.com/office/powerpoint/2010/main" val="39899847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238</a:t>
            </a:fld>
            <a:endParaRPr lang="en-US" dirty="0"/>
          </a:p>
        </p:txBody>
      </p:sp>
    </p:spTree>
    <p:extLst>
      <p:ext uri="{BB962C8B-B14F-4D97-AF65-F5344CB8AC3E}">
        <p14:creationId xmlns="" xmlns:p14="http://schemas.microsoft.com/office/powerpoint/2010/main" val="15250826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239</a:t>
            </a:fld>
            <a:endParaRPr lang="en-US"/>
          </a:p>
        </p:txBody>
      </p:sp>
    </p:spTree>
    <p:extLst>
      <p:ext uri="{BB962C8B-B14F-4D97-AF65-F5344CB8AC3E}">
        <p14:creationId xmlns="" xmlns:p14="http://schemas.microsoft.com/office/powerpoint/2010/main" val="2864148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 is driven by people who write code</a:t>
            </a:r>
          </a:p>
          <a:p>
            <a:r>
              <a:rPr lang="en-US" dirty="0" smtClean="0"/>
              <a:t>Numerous</a:t>
            </a:r>
            <a:r>
              <a:rPr lang="en-US" baseline="0" dirty="0" smtClean="0"/>
              <a:t> pieces have been changed because of experience with what worked when trying to implement</a:t>
            </a:r>
          </a:p>
          <a:p>
            <a:r>
              <a:rPr lang="en-US" baseline="0" dirty="0" smtClean="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 xmlns:p14="http://schemas.microsoft.com/office/powerpoint/2010/main" val="26597402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241</a:t>
            </a:fld>
            <a:endParaRPr lang="en-US"/>
          </a:p>
        </p:txBody>
      </p:sp>
    </p:spTree>
    <p:extLst>
      <p:ext uri="{BB962C8B-B14F-4D97-AF65-F5344CB8AC3E}">
        <p14:creationId xmlns="" xmlns:p14="http://schemas.microsoft.com/office/powerpoint/2010/main" val="2758212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242</a:t>
            </a:fld>
            <a:endParaRPr lang="en-US"/>
          </a:p>
        </p:txBody>
      </p:sp>
    </p:spTree>
    <p:extLst>
      <p:ext uri="{BB962C8B-B14F-4D97-AF65-F5344CB8AC3E}">
        <p14:creationId xmlns="" xmlns:p14="http://schemas.microsoft.com/office/powerpoint/2010/main" val="27582126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Enums</a:t>
            </a:r>
            <a:r>
              <a:rPr lang="en-US" dirty="0" smtClean="0"/>
              <a:t> are generated for coded types with required,</a:t>
            </a:r>
            <a:r>
              <a:rPr lang="en-US" baseline="0" dirty="0" smtClean="0"/>
              <a:t> fixed, </a:t>
            </a:r>
            <a:r>
              <a:rPr lang="en-US" baseline="0" dirty="0" err="1" smtClean="0"/>
              <a:t>valuesets</a:t>
            </a:r>
            <a:endParaRPr lang="en-US" baseline="0" dirty="0" smtClean="0"/>
          </a:p>
          <a:p>
            <a:pPr marL="171450" indent="-171450">
              <a:buFontTx/>
              <a:buChar char="-"/>
            </a:pPr>
            <a:r>
              <a:rPr lang="en-US" baseline="0" dirty="0" smtClean="0"/>
              <a:t>Nested classes are defined for each component in a Resource, all nested directly within the Resource</a:t>
            </a:r>
            <a:endParaRPr lang="en-US" dirty="0" smtClean="0"/>
          </a:p>
          <a:p>
            <a:pPr marL="171450" indent="-171450">
              <a:buFontTx/>
              <a:buChar char="-"/>
            </a:pPr>
            <a:r>
              <a:rPr lang="en-US" dirty="0" smtClean="0"/>
              <a:t>Cardinality &gt; 1 =&gt; becomes</a:t>
            </a:r>
            <a:r>
              <a:rPr lang="en-US" baseline="0" dirty="0" smtClean="0"/>
              <a:t> a List&lt;&gt;</a:t>
            </a:r>
          </a:p>
          <a:p>
            <a:pPr marL="171450" indent="-171450">
              <a:buFontTx/>
              <a:buChar char="-"/>
            </a:pPr>
            <a:r>
              <a:rPr lang="en-US" baseline="0" dirty="0" smtClean="0"/>
              <a:t>Cardinality 1 =&gt; Not expressed in model, but done in validation</a:t>
            </a:r>
          </a:p>
          <a:p>
            <a:pPr marL="171450" indent="-171450">
              <a:buFontTx/>
              <a:buChar char="-"/>
            </a:pPr>
            <a:r>
              <a:rPr lang="en-US" baseline="0" dirty="0" smtClean="0"/>
              <a:t>All classes are partial so you can add code them in another code file (keeping </a:t>
            </a:r>
            <a:r>
              <a:rPr lang="en-US" baseline="0" dirty="0" err="1" smtClean="0"/>
              <a:t>generated+handcrafted</a:t>
            </a:r>
            <a:r>
              <a:rPr lang="en-US" baseline="0" dirty="0" smtClean="0"/>
              <a:t> code separate)</a:t>
            </a: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243</a:t>
            </a:fld>
            <a:endParaRPr lang="en-US"/>
          </a:p>
        </p:txBody>
      </p:sp>
    </p:spTree>
    <p:extLst>
      <p:ext uri="{BB962C8B-B14F-4D97-AF65-F5344CB8AC3E}">
        <p14:creationId xmlns="" xmlns:p14="http://schemas.microsoft.com/office/powerpoint/2010/main" val="38958146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Todo</a:t>
            </a:r>
            <a:r>
              <a:rPr lang="en-US" dirty="0" smtClean="0"/>
              <a:t>: update this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244</a:t>
            </a:fld>
            <a:endParaRPr lang="en-US"/>
          </a:p>
        </p:txBody>
      </p:sp>
    </p:spTree>
    <p:extLst>
      <p:ext uri="{BB962C8B-B14F-4D97-AF65-F5344CB8AC3E}">
        <p14:creationId xmlns="" xmlns:p14="http://schemas.microsoft.com/office/powerpoint/2010/main" val="107750128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You might wonder: Since bundles are Atom, why not use standard Atom parsers?</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248</a:t>
            </a:fld>
            <a:endParaRPr lang="en-US"/>
          </a:p>
        </p:txBody>
      </p:sp>
    </p:spTree>
    <p:extLst>
      <p:ext uri="{BB962C8B-B14F-4D97-AF65-F5344CB8AC3E}">
        <p14:creationId xmlns="" xmlns:p14="http://schemas.microsoft.com/office/powerpoint/2010/main" val="235227073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12:15</a:t>
            </a:r>
          </a:p>
          <a:p>
            <a:r>
              <a:rPr lang="en-US" dirty="0" smtClean="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255</a:t>
            </a:fld>
            <a:endParaRPr lang="en-CA" dirty="0"/>
          </a:p>
        </p:txBody>
      </p:sp>
    </p:spTree>
    <p:extLst>
      <p:ext uri="{BB962C8B-B14F-4D97-AF65-F5344CB8AC3E}">
        <p14:creationId xmlns="" xmlns:p14="http://schemas.microsoft.com/office/powerpoint/2010/main" val="12018908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258</a:t>
            </a:fld>
            <a:endParaRPr lang="en-US"/>
          </a:p>
        </p:txBody>
      </p:sp>
    </p:spTree>
    <p:extLst>
      <p:ext uri="{BB962C8B-B14F-4D97-AF65-F5344CB8AC3E}">
        <p14:creationId xmlns="" xmlns:p14="http://schemas.microsoft.com/office/powerpoint/2010/main" val="11091647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259</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10:00-35:00 (25 minutes)</a:t>
            </a:r>
            <a:endParaRPr 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 social web, green field are most likely adopters, though significant interest from other quarters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261</a:t>
            </a:fld>
            <a:endParaRPr lang="en-US"/>
          </a:p>
        </p:txBody>
      </p:sp>
    </p:spTree>
    <p:extLst>
      <p:ext uri="{BB962C8B-B14F-4D97-AF65-F5344CB8AC3E}">
        <p14:creationId xmlns="" xmlns:p14="http://schemas.microsoft.com/office/powerpoint/2010/main" val="5653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Out-of-the box libraries for Java and C# to </a:t>
            </a:r>
            <a:r>
              <a:rPr lang="en-US" baseline="0" dirty="0" err="1" smtClean="0"/>
              <a:t>kickstart</a:t>
            </a:r>
            <a:r>
              <a:rPr lang="en-US" baseline="0" dirty="0" smtClean="0"/>
              <a:t> building clients &amp; servers</a:t>
            </a:r>
          </a:p>
          <a:p>
            <a:pPr marL="171428" indent="-171428">
              <a:buFont typeface="Arial" charset="0"/>
              <a:buChar char="•"/>
            </a:pPr>
            <a:r>
              <a:rPr lang="en-US" baseline="0" dirty="0" smtClean="0"/>
              <a:t>Test servers to have someone to talk to</a:t>
            </a:r>
          </a:p>
          <a:p>
            <a:pPr marL="171428" indent="-171428">
              <a:buFont typeface="Arial" charset="0"/>
              <a:buChar char="•"/>
            </a:pPr>
            <a:r>
              <a:rPr lang="en-US" dirty="0" smtClean="0"/>
              <a:t>Community</a:t>
            </a:r>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20</a:t>
            </a:fld>
            <a:endParaRPr lang="en-US"/>
          </a:p>
        </p:txBody>
      </p:sp>
    </p:spTree>
    <p:extLst>
      <p:ext uri="{BB962C8B-B14F-4D97-AF65-F5344CB8AC3E}">
        <p14:creationId xmlns="" xmlns:p14="http://schemas.microsoft.com/office/powerpoint/2010/main" val="360702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by constraint failed – years to develop, what</a:t>
            </a:r>
            <a:r>
              <a:rPr lang="en-US" baseline="0" dirty="0" smtClean="0"/>
              <a:t> was produced required yet more design to be implementable and after that might not be interoperable</a:t>
            </a:r>
          </a:p>
          <a:p>
            <a:endParaRPr lang="en-US" baseline="0" dirty="0" smtClean="0"/>
          </a:p>
          <a:p>
            <a:r>
              <a:rPr lang="en-US" baseline="0" dirty="0" smtClean="0"/>
              <a:t>How to determine the 80%?  Look to existing specs – v2, v3, CDA templates, OpenEHR, jurisdictional projects, what implementations we’ve seen</a:t>
            </a:r>
          </a:p>
          <a:p>
            <a:r>
              <a:rPr lang="en-US" baseline="0" dirty="0" smtClean="0"/>
              <a:t>If not sure, err on the side of “not in for now”</a:t>
            </a:r>
            <a:endParaRPr lang="en-US" dirty="0" smtClean="0"/>
          </a:p>
          <a:p>
            <a:endParaRPr lang="en-US" dirty="0" smtClean="0"/>
          </a:p>
          <a:p>
            <a:r>
              <a:rPr lang="en-US" dirty="0" smtClean="0"/>
              <a:t>Note: not 80% of instances, 80% of implementations</a:t>
            </a:r>
          </a:p>
          <a:p>
            <a:endParaRPr lang="en-US" dirty="0" smtClean="0"/>
          </a:p>
          <a:p>
            <a:r>
              <a:rPr lang="en-US" dirty="0" smtClean="0"/>
              <a:t>Challenges with “raising the</a:t>
            </a:r>
            <a:r>
              <a:rPr lang="en-US" baseline="0" dirty="0" smtClean="0"/>
              <a:t> bar”</a:t>
            </a:r>
          </a:p>
          <a:p>
            <a:r>
              <a:rPr lang="en-US" baseline="0" dirty="0" smtClean="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 xmlns:p14="http://schemas.microsoft.com/office/powerpoint/2010/main" val="2083521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syntax</a:t>
            </a:r>
            <a:r>
              <a:rPr lang="en-US" baseline="0" dirty="0" smtClean="0"/>
              <a:t> for all – improves interoperability, ability to leverage profiles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22</a:t>
            </a:fld>
            <a:endParaRPr lang="en-US"/>
          </a:p>
        </p:txBody>
      </p:sp>
    </p:spTree>
    <p:extLst>
      <p:ext uri="{BB962C8B-B14F-4D97-AF65-F5344CB8AC3E}">
        <p14:creationId xmlns="" xmlns:p14="http://schemas.microsoft.com/office/powerpoint/2010/main" val="1014677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learning curve</a:t>
            </a:r>
          </a:p>
          <a:p>
            <a:r>
              <a:rPr lang="en-US" dirty="0" smtClean="0"/>
              <a:t>Use the RIM in a different way</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 xmlns:p14="http://schemas.microsoft.com/office/powerpoint/2010/main" val="45226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FHIR allows defining additional services via the “query” mechanism as well as custom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 xmlns:p14="http://schemas.microsoft.com/office/powerpoint/2010/main" val="3187152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12:05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 xmlns:p14="http://schemas.microsoft.com/office/powerpoint/2010/main" val="2110696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Jump to the spec.  Jump around.  Finish ~10am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29</a:t>
            </a:fld>
            <a:endParaRPr lang="en-US"/>
          </a:p>
        </p:txBody>
      </p:sp>
    </p:spTree>
    <p:extLst>
      <p:ext uri="{BB962C8B-B14F-4D97-AF65-F5344CB8AC3E}">
        <p14:creationId xmlns="" xmlns:p14="http://schemas.microsoft.com/office/powerpoint/2010/main" val="620893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Record individually, then discuss as a group</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38</a:t>
            </a:fld>
            <a:endParaRPr lang="en-US"/>
          </a:p>
        </p:txBody>
      </p:sp>
    </p:spTree>
    <p:extLst>
      <p:ext uri="{BB962C8B-B14F-4D97-AF65-F5344CB8AC3E}">
        <p14:creationId xmlns="" xmlns:p14="http://schemas.microsoft.com/office/powerpoint/2010/main" val="4137151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smtClean="0"/>
              <a:t>Time start-10:00</a:t>
            </a:r>
            <a:r>
              <a:rPr lang="en-US" baseline="0" dirty="0" smtClean="0"/>
              <a:t> (10 minutes)</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useful thing you learned?  What you need to watch out for in your implementation?  What you want to investigate further?</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39</a:t>
            </a:fld>
            <a:endParaRPr lang="en-US"/>
          </a:p>
        </p:txBody>
      </p:sp>
    </p:spTree>
    <p:extLst>
      <p:ext uri="{BB962C8B-B14F-4D97-AF65-F5344CB8AC3E}">
        <p14:creationId xmlns="" xmlns:p14="http://schemas.microsoft.com/office/powerpoint/2010/main" val="1374907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Unit</a:t>
            </a:r>
            <a:r>
              <a:rPr lang="en-US" baseline="0" dirty="0" smtClean="0"/>
              <a:t> of storage / transaction: you cannot send “partial” updates</a:t>
            </a:r>
          </a:p>
          <a:p>
            <a:pPr marL="171428" indent="-171428">
              <a:buFontTx/>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42</a:t>
            </a:fld>
            <a:endParaRPr lang="en-US"/>
          </a:p>
        </p:txBody>
      </p:sp>
    </p:spTree>
    <p:extLst>
      <p:ext uri="{BB962C8B-B14F-4D97-AF65-F5344CB8AC3E}">
        <p14:creationId xmlns="" xmlns:p14="http://schemas.microsoft.com/office/powerpoint/2010/main" val="2369168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43</a:t>
            </a:fld>
            <a:endParaRPr lang="en-CA" dirty="0"/>
          </a:p>
        </p:txBody>
      </p:sp>
    </p:spTree>
    <p:extLst>
      <p:ext uri="{BB962C8B-B14F-4D97-AF65-F5344CB8AC3E}">
        <p14:creationId xmlns="" xmlns:p14="http://schemas.microsoft.com/office/powerpoint/2010/main" val="1866578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for gender is wrong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45</a:t>
            </a:fld>
            <a:endParaRPr lang="en-CA" dirty="0"/>
          </a:p>
        </p:txBody>
      </p:sp>
    </p:spTree>
    <p:extLst>
      <p:ext uri="{BB962C8B-B14F-4D97-AF65-F5344CB8AC3E}">
        <p14:creationId xmlns="" xmlns:p14="http://schemas.microsoft.com/office/powerpoint/2010/main" val="850327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when you think your target will understand all the encoded data, reality is data often gets shared beyond the originally intended context</a:t>
            </a:r>
          </a:p>
          <a:p>
            <a:endParaRPr lang="en-US" baseline="0" dirty="0" smtClean="0"/>
          </a:p>
          <a:p>
            <a:r>
              <a:rPr lang="en-US" dirty="0" smtClean="0"/>
              <a:t>Allow</a:t>
            </a:r>
            <a:r>
              <a:rPr lang="en-US" baseline="0" dirty="0" smtClean="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46</a:t>
            </a:fld>
            <a:endParaRPr lang="en-CA" dirty="0"/>
          </a:p>
        </p:txBody>
      </p:sp>
    </p:spTree>
    <p:extLst>
      <p:ext uri="{BB962C8B-B14F-4D97-AF65-F5344CB8AC3E}">
        <p14:creationId xmlns="" xmlns:p14="http://schemas.microsoft.com/office/powerpoint/2010/main" val="1089533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What would people like to see? – end around 11:00</a:t>
            </a:r>
          </a:p>
          <a:p>
            <a:pPr marL="171428" indent="-171428">
              <a:buFont typeface="Arial" charset="0"/>
              <a:buChar char="•"/>
            </a:pPr>
            <a:endParaRPr lang="en-US" dirty="0" smtClean="0"/>
          </a:p>
          <a:p>
            <a:pPr marL="171428" indent="-171428">
              <a:buFont typeface="Arial" charset="0"/>
              <a:buChar char="•"/>
            </a:pPr>
            <a:r>
              <a:rPr lang="en-US" dirty="0" smtClean="0"/>
              <a:t>Always the same structure:</a:t>
            </a:r>
            <a:r>
              <a:rPr lang="en-US" baseline="0" dirty="0" smtClean="0"/>
              <a:t> intro, UML diagram, “pseudo xml”, bindings, notes, search parameters</a:t>
            </a:r>
          </a:p>
          <a:p>
            <a:pPr marL="171428" indent="-171428">
              <a:buFont typeface="Arial" charset="0"/>
              <a:buChar char="•"/>
            </a:pPr>
            <a:r>
              <a:rPr lang="en-US" baseline="0" dirty="0" smtClean="0"/>
              <a:t>Formal definitions, mappings</a:t>
            </a:r>
          </a:p>
          <a:p>
            <a:pPr marL="171428" indent="-171428">
              <a:buFont typeface="Arial" charset="0"/>
              <a:buChar char="•"/>
            </a:pPr>
            <a:r>
              <a:rPr lang="en-US" baseline="0" dirty="0" smtClean="0"/>
              <a:t>Examples!</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47</a:t>
            </a:fld>
            <a:endParaRPr lang="en-US"/>
          </a:p>
        </p:txBody>
      </p:sp>
    </p:spTree>
    <p:extLst>
      <p:ext uri="{BB962C8B-B14F-4D97-AF65-F5344CB8AC3E}">
        <p14:creationId xmlns="" xmlns:p14="http://schemas.microsoft.com/office/powerpoint/2010/main" val="1721306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noProof="0" dirty="0" smtClean="0"/>
              <a:t>No context conduction: </a:t>
            </a:r>
            <a:r>
              <a:rPr lang="en-US" dirty="0"/>
              <a:t>if a </a:t>
            </a:r>
            <a:r>
              <a:rPr lang="en-US" dirty="0">
                <a:hlinkClick r:id="rId3"/>
              </a:rPr>
              <a:t>Condition</a:t>
            </a:r>
            <a:r>
              <a:rPr lang="en-US" dirty="0"/>
              <a:t> resource references a particular </a:t>
            </a:r>
            <a:r>
              <a:rPr lang="en-US" dirty="0">
                <a:hlinkClick r:id="rId4"/>
              </a:rPr>
              <a:t>Patient</a:t>
            </a:r>
            <a:r>
              <a:rPr lang="en-US" dirty="0"/>
              <a:t> as </a:t>
            </a:r>
            <a:r>
              <a:rPr lang="en-US" dirty="0" smtClean="0"/>
              <a:t>its </a:t>
            </a:r>
            <a:r>
              <a:rPr lang="en-US" dirty="0"/>
              <a:t>subject, and it links to a </a:t>
            </a:r>
            <a:r>
              <a:rPr lang="en-US" dirty="0">
                <a:hlinkClick r:id="rId5"/>
              </a:rPr>
              <a:t>Procedure</a:t>
            </a:r>
            <a:r>
              <a:rPr lang="en-US" dirty="0"/>
              <a:t> resource as </a:t>
            </a:r>
            <a:r>
              <a:rPr lang="en-US" dirty="0" smtClean="0"/>
              <a:t>its </a:t>
            </a:r>
            <a:r>
              <a:rPr lang="en-US" dirty="0"/>
              <a:t>cause, there is no automatic rule or implication that the procedure has the same patient as </a:t>
            </a:r>
            <a:r>
              <a:rPr lang="en-US" dirty="0" smtClean="0"/>
              <a:t>its </a:t>
            </a:r>
            <a:r>
              <a:rPr lang="en-US" dirty="0"/>
              <a:t>subject.</a:t>
            </a:r>
            <a:endParaRPr lang="en-US" noProof="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48</a:t>
            </a:fld>
            <a:endParaRPr lang="en-US"/>
          </a:p>
        </p:txBody>
      </p:sp>
    </p:spTree>
    <p:extLst>
      <p:ext uri="{BB962C8B-B14F-4D97-AF65-F5344CB8AC3E}">
        <p14:creationId xmlns="" xmlns:p14="http://schemas.microsoft.com/office/powerpoint/2010/main" val="2992774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171428" indent="-171428">
              <a:buFontTx/>
              <a:buChar char="-"/>
            </a:pPr>
            <a:r>
              <a:rPr lang="en-US" baseline="0" dirty="0" smtClean="0"/>
              <a:t>Practitioner – the Resource root</a:t>
            </a:r>
          </a:p>
          <a:p>
            <a:pPr marL="171428" indent="-171428">
              <a:buFontTx/>
              <a:buChar char="-"/>
            </a:pPr>
            <a:r>
              <a:rPr lang="en-US" baseline="0" dirty="0" smtClean="0"/>
              <a:t>Qualification is a component within Practitioner</a:t>
            </a:r>
          </a:p>
          <a:p>
            <a:pPr marL="171428" indent="-171428">
              <a:buFontTx/>
              <a:buChar char="-"/>
            </a:pPr>
            <a:r>
              <a:rPr lang="en-US" baseline="0" dirty="0" smtClean="0"/>
              <a:t>Use of non-primitive “data types” / “value types”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References</a:t>
            </a:r>
            <a:r>
              <a:rPr lang="nl-NL" baseline="0" dirty="0" smtClean="0"/>
              <a:t> between resources are not by “business key”, it</a:t>
            </a:r>
            <a:r>
              <a:rPr lang="nl-NL" dirty="0" smtClean="0"/>
              <a:t> is *not* the patient id, it’s a REST URI!</a:t>
            </a:r>
          </a:p>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50</a:t>
            </a:fld>
            <a:endParaRPr lang="en-CA" dirty="0"/>
          </a:p>
        </p:txBody>
      </p:sp>
    </p:spTree>
    <p:extLst>
      <p:ext uri="{BB962C8B-B14F-4D97-AF65-F5344CB8AC3E}">
        <p14:creationId xmlns="" xmlns:p14="http://schemas.microsoft.com/office/powerpoint/2010/main" val="821652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51</a:t>
            </a:fld>
            <a:endParaRPr lang="en-US"/>
          </a:p>
        </p:txBody>
      </p:sp>
    </p:spTree>
    <p:extLst>
      <p:ext uri="{BB962C8B-B14F-4D97-AF65-F5344CB8AC3E}">
        <p14:creationId xmlns="" xmlns:p14="http://schemas.microsoft.com/office/powerpoint/2010/main" val="212142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Very important concept,</a:t>
            </a:r>
            <a:r>
              <a:rPr lang="en-US" baseline="0" noProof="0" dirty="0" smtClean="0"/>
              <a:t> comparable with the “Aggregate” notion of Domain Driven Design, for which many useful implementation strategies have been documented on the internet.</a:t>
            </a:r>
            <a:endParaRPr lang="en-US" noProof="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53</a:t>
            </a:fld>
            <a:endParaRPr lang="en-US"/>
          </a:p>
        </p:txBody>
      </p:sp>
    </p:spTree>
    <p:extLst>
      <p:ext uri="{BB962C8B-B14F-4D97-AF65-F5344CB8AC3E}">
        <p14:creationId xmlns="" xmlns:p14="http://schemas.microsoft.com/office/powerpoint/2010/main" val="3313867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Only the Resources are user-definable, other types are “built-in”</a:t>
            </a:r>
          </a:p>
          <a:p>
            <a:pPr marL="171450" indent="-171450">
              <a:buFontTx/>
              <a:buChar char="-"/>
            </a:pPr>
            <a:r>
              <a:rPr lang="en-US" dirty="0" smtClean="0"/>
              <a:t>Derived primitives are patterns -&gt; validation consists of </a:t>
            </a:r>
            <a:r>
              <a:rPr lang="en-US" dirty="0" err="1" smtClean="0"/>
              <a:t>regexp</a:t>
            </a:r>
            <a:r>
              <a:rPr lang="en-US" dirty="0" smtClean="0"/>
              <a:t> matching</a:t>
            </a:r>
          </a:p>
          <a:p>
            <a:pPr marL="171450" indent="-171450">
              <a:buFontTx/>
              <a:buChar char="-"/>
            </a:pPr>
            <a:r>
              <a:rPr lang="en-US" dirty="0" smtClean="0"/>
              <a:t>Constrained types are</a:t>
            </a:r>
            <a:r>
              <a:rPr lang="en-US" baseline="0" dirty="0" smtClean="0"/>
              <a:t> defined using invariants (OCL, </a:t>
            </a:r>
            <a:r>
              <a:rPr lang="en-US" baseline="0" dirty="0" err="1" smtClean="0"/>
              <a:t>Xpath</a:t>
            </a:r>
            <a:r>
              <a:rPr lang="en-US" baseline="0" dirty="0" smtClean="0"/>
              <a:t>, prose) -&gt; validation using </a:t>
            </a:r>
            <a:r>
              <a:rPr lang="en-US" baseline="0" dirty="0" err="1" smtClean="0"/>
              <a:t>schematron</a:t>
            </a:r>
            <a:r>
              <a:rPr lang="en-US" baseline="0" dirty="0" smtClean="0"/>
              <a:t>, code</a:t>
            </a:r>
          </a:p>
          <a:p>
            <a:pPr marL="171450" indent="-171450">
              <a:buFontTx/>
              <a:buChar char="-"/>
            </a:pPr>
            <a:r>
              <a:rPr lang="en-US" dirty="0" smtClean="0"/>
              <a:t>Narrative ONLY used in Resources</a:t>
            </a:r>
          </a:p>
          <a:p>
            <a:pPr marL="171450" indent="-171450">
              <a:buFontTx/>
              <a:buChar char="-"/>
            </a:pPr>
            <a:r>
              <a:rPr lang="en-US" dirty="0" smtClean="0"/>
              <a:t>Resources can use both (derived) primitives and composite data types in its definitions</a:t>
            </a:r>
          </a:p>
          <a:p>
            <a:pPr marL="171450" indent="-171450">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54</a:t>
            </a:fld>
            <a:endParaRPr lang="en-US"/>
          </a:p>
        </p:txBody>
      </p:sp>
    </p:spTree>
    <p:extLst>
      <p:ext uri="{BB962C8B-B14F-4D97-AF65-F5344CB8AC3E}">
        <p14:creationId xmlns="" xmlns:p14="http://schemas.microsoft.com/office/powerpoint/2010/main" val="1880409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a:t>
            </a:r>
            <a:r>
              <a:rPr lang="en-US" baseline="0" dirty="0" smtClean="0"/>
              <a:t> lexical rendering for these primitives in Xml is the same as in JSON (maybe this should go in the serialization section)</a:t>
            </a:r>
          </a:p>
          <a:p>
            <a:pPr marL="171450" indent="-171450">
              <a:buFontTx/>
              <a:buChar char="-"/>
            </a:pPr>
            <a:r>
              <a:rPr lang="en-US" baseline="0" dirty="0" smtClean="0"/>
              <a:t>Expressing the allowed values in terms of XSD primitives brings in more variability then we would like. E.g. “0” and “1” are valid for </a:t>
            </a:r>
            <a:r>
              <a:rPr lang="en-US" baseline="0" dirty="0" err="1" smtClean="0"/>
              <a:t>xs:boolean</a:t>
            </a:r>
            <a:r>
              <a:rPr lang="en-US" baseline="0" dirty="0" smtClean="0"/>
              <a:t>.  “+000004”, “4”, “+4” are all valid decimals.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55</a:t>
            </a:fld>
            <a:endParaRPr lang="en-US"/>
          </a:p>
        </p:txBody>
      </p:sp>
    </p:spTree>
    <p:extLst>
      <p:ext uri="{BB962C8B-B14F-4D97-AF65-F5344CB8AC3E}">
        <p14:creationId xmlns="" xmlns:p14="http://schemas.microsoft.com/office/powerpoint/2010/main" val="1552853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Search on timestamps (lower, upper</a:t>
            </a:r>
            <a:r>
              <a:rPr lang="en-US" baseline="0" dirty="0" smtClean="0"/>
              <a:t> bound), converting to </a:t>
            </a:r>
            <a:r>
              <a:rPr lang="en-US" baseline="0" dirty="0" err="1" smtClean="0"/>
              <a:t>zulu</a:t>
            </a:r>
            <a:r>
              <a:rPr lang="en-US" baseline="0" dirty="0" smtClean="0"/>
              <a:t>, user-</a:t>
            </a:r>
            <a:r>
              <a:rPr lang="en-US" baseline="0" dirty="0" err="1" smtClean="0"/>
              <a:t>timezone</a:t>
            </a:r>
            <a:r>
              <a:rPr lang="en-US" baseline="0" dirty="0" smtClean="0"/>
              <a:t>, sorting of times etc.</a:t>
            </a:r>
          </a:p>
          <a:p>
            <a:r>
              <a:rPr lang="en-US" baseline="0" dirty="0" smtClean="0"/>
              <a:t>* Old-school types built on classis logic and math from the Greek, we have new stuff too…types based on </a:t>
            </a:r>
            <a:r>
              <a:rPr lang="en-US" baseline="0" dirty="0" err="1" smtClean="0"/>
              <a:t>urls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56</a:t>
            </a:fld>
            <a:endParaRPr lang="en-US"/>
          </a:p>
        </p:txBody>
      </p:sp>
    </p:spTree>
    <p:extLst>
      <p:ext uri="{BB962C8B-B14F-4D97-AF65-F5344CB8AC3E}">
        <p14:creationId xmlns="" xmlns:p14="http://schemas.microsoft.com/office/powerpoint/2010/main" val="2516864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Search on timestamps (lower, upper</a:t>
            </a:r>
            <a:r>
              <a:rPr lang="en-US" baseline="0" dirty="0" smtClean="0"/>
              <a:t> bound), converting to </a:t>
            </a:r>
            <a:r>
              <a:rPr lang="en-US" baseline="0" dirty="0" err="1" smtClean="0"/>
              <a:t>zulu</a:t>
            </a:r>
            <a:r>
              <a:rPr lang="en-US" baseline="0" dirty="0" smtClean="0"/>
              <a:t>, user-</a:t>
            </a:r>
            <a:r>
              <a:rPr lang="en-US" baseline="0" dirty="0" err="1" smtClean="0"/>
              <a:t>timezone</a:t>
            </a:r>
            <a:r>
              <a:rPr lang="en-US" baseline="0" dirty="0" smtClean="0"/>
              <a:t>, sorting of times etc.</a:t>
            </a:r>
          </a:p>
          <a:p>
            <a:r>
              <a:rPr lang="en-US" baseline="0" dirty="0" smtClean="0"/>
              <a:t>* Old-school types built on classis logic and math from the Greek, we have new stuff too…types based on </a:t>
            </a:r>
            <a:r>
              <a:rPr lang="en-US" baseline="0" dirty="0" err="1" smtClean="0"/>
              <a:t>urls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57</a:t>
            </a:fld>
            <a:endParaRPr lang="en-US"/>
          </a:p>
        </p:txBody>
      </p:sp>
    </p:spTree>
    <p:extLst>
      <p:ext uri="{BB962C8B-B14F-4D97-AF65-F5344CB8AC3E}">
        <p14:creationId xmlns="" xmlns:p14="http://schemas.microsoft.com/office/powerpoint/2010/main" val="2516864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The content</a:t>
            </a:r>
            <a:r>
              <a:rPr lang="en-US" baseline="0" dirty="0" smtClean="0"/>
              <a:t> of a primitive is not rendered in XML as a text node but as an attribute</a:t>
            </a:r>
          </a:p>
          <a:p>
            <a:pPr marL="171428" indent="-171428">
              <a:buFont typeface="Arial" charset="0"/>
              <a:buChar char="•"/>
            </a:pPr>
            <a:r>
              <a:rPr lang="en-US" baseline="0" dirty="0" smtClean="0"/>
              <a:t>Notice how the “system” of a code is now a </a:t>
            </a:r>
            <a:r>
              <a:rPr lang="en-US" baseline="0" dirty="0" err="1" smtClean="0"/>
              <a:t>uri</a:t>
            </a:r>
            <a:r>
              <a:rPr lang="en-US" baseline="0" dirty="0" smtClean="0"/>
              <a:t>, so unlike in v3 an OID is now ALSO a </a:t>
            </a:r>
            <a:r>
              <a:rPr lang="en-US" baseline="0" dirty="0" err="1" smtClean="0"/>
              <a:t>uri</a:t>
            </a:r>
            <a:r>
              <a:rPr lang="en-US" baseline="0" dirty="0" smtClean="0"/>
              <a:t> (urn:oid:1.2.3.4.5)</a:t>
            </a:r>
          </a:p>
          <a:p>
            <a:pPr marL="171428" indent="-171428">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58</a:t>
            </a:fld>
            <a:endParaRPr lang="en-US"/>
          </a:p>
        </p:txBody>
      </p:sp>
    </p:spTree>
    <p:extLst>
      <p:ext uri="{BB962C8B-B14F-4D97-AF65-F5344CB8AC3E}">
        <p14:creationId xmlns="" xmlns:p14="http://schemas.microsoft.com/office/powerpoint/2010/main" val="298509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Data types use both primitives and other data types.</a:t>
            </a:r>
          </a:p>
          <a:p>
            <a:pPr marL="171450" indent="-171450">
              <a:buFont typeface="Arial" charset="0"/>
              <a:buChar char="•"/>
            </a:pPr>
            <a:r>
              <a:rPr lang="en-US" dirty="0" smtClean="0"/>
              <a:t>Some data types use attributes with cardinality &gt; 1</a:t>
            </a:r>
          </a:p>
          <a:p>
            <a:pPr marL="171450" indent="-171450">
              <a:buFont typeface="Arial" charset="0"/>
              <a:buChar char="•"/>
            </a:pPr>
            <a:r>
              <a:rPr lang="en-US" sz="1200" dirty="0" smtClean="0">
                <a:solidFill>
                  <a:schemeClr val="tx1"/>
                </a:solidFill>
                <a:latin typeface="Arial" charset="0"/>
              </a:rPr>
              <a:t>Quantity</a:t>
            </a:r>
            <a:r>
              <a:rPr lang="en-US" sz="1200" baseline="0" dirty="0" smtClean="0">
                <a:solidFill>
                  <a:schemeClr val="tx1"/>
                </a:solidFill>
                <a:latin typeface="Arial" charset="0"/>
              </a:rPr>
              <a:t> has constrained variations</a:t>
            </a:r>
            <a:r>
              <a:rPr lang="en-US" sz="1200" dirty="0" smtClean="0">
                <a:solidFill>
                  <a:schemeClr val="tx1"/>
                </a:solidFill>
                <a:latin typeface="Arial" charset="0"/>
              </a:rPr>
              <a:t> Distance, Count, Duration, Money. </a:t>
            </a:r>
            <a:r>
              <a:rPr lang="en-US" sz="1200" baseline="0" dirty="0" smtClean="0">
                <a:solidFill>
                  <a:schemeClr val="tx1"/>
                </a:solidFill>
                <a:latin typeface="Arial" charset="0"/>
              </a:rPr>
              <a:t> They introduce constraints on useable units, but do not add attributes, so not shown here.</a:t>
            </a:r>
            <a:endParaRPr lang="en-US" dirty="0" smtClean="0"/>
          </a:p>
          <a:p>
            <a:pPr marL="171450" indent="-171450">
              <a:buFontTx/>
              <a:buChar char="-"/>
            </a:pPr>
            <a:r>
              <a:rPr lang="en-US" dirty="0" smtClean="0"/>
              <a:t>Note that </a:t>
            </a:r>
            <a:r>
              <a:rPr lang="en-US" dirty="0" err="1" smtClean="0"/>
              <a:t>HumanId.assigner</a:t>
            </a:r>
            <a:r>
              <a:rPr lang="en-US" dirty="0" smtClean="0"/>
              <a:t> refers to a Resource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59</a:t>
            </a:fld>
            <a:endParaRPr lang="en-US"/>
          </a:p>
        </p:txBody>
      </p:sp>
    </p:spTree>
    <p:extLst>
      <p:ext uri="{BB962C8B-B14F-4D97-AF65-F5344CB8AC3E}">
        <p14:creationId xmlns="" xmlns:p14="http://schemas.microsoft.com/office/powerpoint/2010/main" val="857698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 value[x] means: </a:t>
            </a:r>
            <a:r>
              <a:rPr lang="en-US" dirty="0" smtClean="0"/>
              <a:t>An element with a name that starts with “value”. The [x] is replaced by the (capitalized) name of the actual data type</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60</a:t>
            </a:fld>
            <a:endParaRPr lang="en-US"/>
          </a:p>
        </p:txBody>
      </p:sp>
    </p:spTree>
    <p:extLst>
      <p:ext uri="{BB962C8B-B14F-4D97-AF65-F5344CB8AC3E}">
        <p14:creationId xmlns="" xmlns:p14="http://schemas.microsoft.com/office/powerpoint/2010/main" val="498018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61</a:t>
            </a:fld>
            <a:endParaRPr lang="en-US"/>
          </a:p>
        </p:txBody>
      </p:sp>
    </p:spTree>
    <p:extLst>
      <p:ext uri="{BB962C8B-B14F-4D97-AF65-F5344CB8AC3E}">
        <p14:creationId xmlns="" xmlns:p14="http://schemas.microsoft.com/office/powerpoint/2010/main" val="2639400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62</a:t>
            </a:fld>
            <a:endParaRPr lang="en-US"/>
          </a:p>
        </p:txBody>
      </p:sp>
    </p:spTree>
    <p:extLst>
      <p:ext uri="{BB962C8B-B14F-4D97-AF65-F5344CB8AC3E}">
        <p14:creationId xmlns="" xmlns:p14="http://schemas.microsoft.com/office/powerpoint/2010/main" val="2639400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a:t>
            </a:fld>
            <a:endParaRPr lang="en-US" dirty="0"/>
          </a:p>
        </p:txBody>
      </p:sp>
    </p:spTree>
    <p:extLst>
      <p:ext uri="{BB962C8B-B14F-4D97-AF65-F5344CB8AC3E}">
        <p14:creationId xmlns="" xmlns:p14="http://schemas.microsoft.com/office/powerpoint/2010/main" val="2138508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dirty="0" smtClean="0"/>
              <a:t>Bindings</a:t>
            </a:r>
            <a:r>
              <a:rPr lang="en-US" baseline="0" dirty="0" smtClean="0"/>
              <a:t> use </a:t>
            </a:r>
            <a:r>
              <a:rPr lang="en-US" baseline="0" dirty="0" err="1" smtClean="0"/>
              <a:t>ValueSets</a:t>
            </a:r>
            <a:r>
              <a:rPr lang="en-US" baseline="0" dirty="0" smtClean="0"/>
              <a:t> to define what codes are allowed.</a:t>
            </a:r>
          </a:p>
          <a:p>
            <a:pPr marL="171428" indent="-171428">
              <a:buFont typeface="Arial" pitchFamily="34" charset="0"/>
              <a:buChar char="•"/>
            </a:pPr>
            <a:r>
              <a:rPr lang="en-US" baseline="0" dirty="0" err="1" smtClean="0"/>
              <a:t>Patient.administrativeGender</a:t>
            </a:r>
            <a:r>
              <a:rPr lang="en-US" baseline="0" dirty="0" smtClean="0"/>
              <a:t> has a binding using the </a:t>
            </a:r>
            <a:r>
              <a:rPr lang="en-US" b="1" baseline="0" dirty="0" err="1" smtClean="0"/>
              <a:t>valueset</a:t>
            </a:r>
            <a:r>
              <a:rPr lang="en-US" baseline="0" dirty="0" smtClean="0"/>
              <a:t> “http://hl7.org/</a:t>
            </a:r>
            <a:r>
              <a:rPr lang="en-US" baseline="0" dirty="0" err="1" smtClean="0"/>
              <a:t>fhir</a:t>
            </a:r>
            <a:r>
              <a:rPr lang="en-US" baseline="0" dirty="0" smtClean="0"/>
              <a:t>/</a:t>
            </a:r>
            <a:r>
              <a:rPr lang="en-US" baseline="0" dirty="0" err="1" smtClean="0"/>
              <a:t>vs</a:t>
            </a:r>
            <a:r>
              <a:rPr lang="en-US" baseline="0" dirty="0" smtClean="0"/>
              <a:t>/administrative-gender”</a:t>
            </a:r>
          </a:p>
          <a:p>
            <a:pPr marL="171428" indent="-171428">
              <a:buFont typeface="Arial" pitchFamily="34" charset="0"/>
              <a:buChar char="•"/>
            </a:pPr>
            <a:r>
              <a:rPr lang="en-US" baseline="0" dirty="0" smtClean="0"/>
              <a:t>This </a:t>
            </a:r>
            <a:r>
              <a:rPr lang="en-US" baseline="0" dirty="0" err="1" smtClean="0"/>
              <a:t>valueset</a:t>
            </a:r>
            <a:r>
              <a:rPr lang="en-US" baseline="0" dirty="0" smtClean="0"/>
              <a:t> includes codes from two </a:t>
            </a:r>
            <a:r>
              <a:rPr lang="en-US" b="1" baseline="0" dirty="0" smtClean="0"/>
              <a:t>code systems</a:t>
            </a:r>
            <a:r>
              <a:rPr lang="en-US" b="0" baseline="0" dirty="0" smtClean="0"/>
              <a:t> http://hl7.org/fhir/v3/AdministrativeGender and http://hl7.org/fhir/v3/NullFlavor</a:t>
            </a:r>
          </a:p>
          <a:p>
            <a:pPr marL="171428" indent="-171428">
              <a:buFont typeface="Arial" pitchFamily="34" charset="0"/>
              <a:buChar char="•"/>
            </a:pPr>
            <a:r>
              <a:rPr lang="en-US" b="0" baseline="0" dirty="0" smtClean="0"/>
              <a:t>So yes, FHIR reused code systems from v3 (and v2), and has some defined specifically for FHIR.</a:t>
            </a:r>
            <a:endParaRPr lang="nl-NL"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63</a:t>
            </a:fld>
            <a:endParaRPr lang="en-US"/>
          </a:p>
        </p:txBody>
      </p:sp>
    </p:spTree>
    <p:extLst>
      <p:ext uri="{BB962C8B-B14F-4D97-AF65-F5344CB8AC3E}">
        <p14:creationId xmlns="" xmlns:p14="http://schemas.microsoft.com/office/powerpoint/2010/main" val="3268981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64</a:t>
            </a:fld>
            <a:endParaRPr lang="en-US"/>
          </a:p>
        </p:txBody>
      </p:sp>
    </p:spTree>
    <p:extLst>
      <p:ext uri="{BB962C8B-B14F-4D97-AF65-F5344CB8AC3E}">
        <p14:creationId xmlns="" xmlns:p14="http://schemas.microsoft.com/office/powerpoint/2010/main" val="34372238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a:t>
            </a:r>
            <a:r>
              <a:rPr lang="en-US" baseline="0" dirty="0" smtClean="0"/>
              <a:t>he element “identifier” is of type Identifier</a:t>
            </a:r>
          </a:p>
          <a:p>
            <a:pPr marL="171450" indent="-171450">
              <a:buFont typeface="Arial" charset="0"/>
              <a:buChar char="•"/>
            </a:pPr>
            <a:r>
              <a:rPr lang="en-US" dirty="0" smtClean="0"/>
              <a:t>The</a:t>
            </a:r>
            <a:r>
              <a:rPr lang="en-US" baseline="0" dirty="0" smtClean="0"/>
              <a:t> element “telecom” repeats, there is no notion of a “list” in Xml.</a:t>
            </a:r>
          </a:p>
          <a:p>
            <a:pPr marL="171450" indent="-171450">
              <a:buFont typeface="Arial" charset="0"/>
              <a:buChar char="•"/>
            </a:pPr>
            <a:r>
              <a:rPr lang="en-US" b="1" baseline="0" dirty="0" smtClean="0"/>
              <a:t>Empty elements are left out</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66</a:t>
            </a:fld>
            <a:endParaRPr lang="en-US"/>
          </a:p>
        </p:txBody>
      </p:sp>
    </p:spTree>
    <p:extLst>
      <p:ext uri="{BB962C8B-B14F-4D97-AF65-F5344CB8AC3E}">
        <p14:creationId xmlns="" xmlns:p14="http://schemas.microsoft.com/office/powerpoint/2010/main" val="1239399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baseline="0" dirty="0" smtClean="0"/>
              <a:t>There are references that can reference more than one type of resource!  In this example: Resource(Patient | Group | Device)</a:t>
            </a:r>
          </a:p>
          <a:p>
            <a:pPr marL="171428" indent="-171428">
              <a:buFont typeface="Arial" pitchFamily="34" charset="0"/>
              <a:buChar char="•"/>
            </a:pPr>
            <a:r>
              <a:rPr lang="en-US" baseline="0" dirty="0" smtClean="0"/>
              <a:t>The reference has a “type” element to indicate the kind of Resource that is referenced</a:t>
            </a:r>
          </a:p>
          <a:p>
            <a:pPr marL="171428" indent="-171428">
              <a:buFont typeface="Arial" charset="0"/>
              <a:buChar char="•"/>
            </a:pPr>
            <a:r>
              <a:rPr lang="en-US" dirty="0" smtClean="0"/>
              <a:t>References may be: Relative</a:t>
            </a:r>
            <a:r>
              <a:rPr lang="en-US" baseline="0" dirty="0" smtClean="0"/>
              <a:t> (on the same server), a</a:t>
            </a:r>
            <a:r>
              <a:rPr lang="en-US" dirty="0" smtClean="0"/>
              <a:t>bsolute URL (somewhere</a:t>
            </a:r>
            <a:r>
              <a:rPr lang="en-US" baseline="0" dirty="0" smtClean="0"/>
              <a:t> external) and internal (not treated here)</a:t>
            </a:r>
          </a:p>
          <a:p>
            <a:pPr marL="171428" indent="-171428">
              <a:buFont typeface="Arial" charset="0"/>
              <a:buChar char="•"/>
            </a:pPr>
            <a:endParaRPr lang="en-US" dirty="0" smtClean="0"/>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67</a:t>
            </a:fld>
            <a:endParaRPr lang="en-US"/>
          </a:p>
        </p:txBody>
      </p:sp>
    </p:spTree>
    <p:extLst>
      <p:ext uri="{BB962C8B-B14F-4D97-AF65-F5344CB8AC3E}">
        <p14:creationId xmlns="" xmlns:p14="http://schemas.microsoft.com/office/powerpoint/2010/main" val="3003453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“Every resource SHALL include a human readable narrative”</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70</a:t>
            </a:fld>
            <a:endParaRPr lang="en-US"/>
          </a:p>
        </p:txBody>
      </p:sp>
    </p:spTree>
    <p:extLst>
      <p:ext uri="{BB962C8B-B14F-4D97-AF65-F5344CB8AC3E}">
        <p14:creationId xmlns="" xmlns:p14="http://schemas.microsoft.com/office/powerpoint/2010/main" val="7677886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Only the Resources are user-definable, other types are “built-in”</a:t>
            </a:r>
          </a:p>
          <a:p>
            <a:pPr marL="171428" indent="-171428">
              <a:buFontTx/>
              <a:buChar char="-"/>
            </a:pPr>
            <a:r>
              <a:rPr lang="en-US" dirty="0" smtClean="0"/>
              <a:t>Derived primitives are patterns -&gt; validation consists of </a:t>
            </a:r>
            <a:r>
              <a:rPr lang="en-US" dirty="0" err="1" smtClean="0"/>
              <a:t>regexp</a:t>
            </a:r>
            <a:r>
              <a:rPr lang="en-US" dirty="0" smtClean="0"/>
              <a:t> matching</a:t>
            </a:r>
          </a:p>
          <a:p>
            <a:pPr marL="171428" indent="-171428">
              <a:buFontTx/>
              <a:buChar char="-"/>
            </a:pPr>
            <a:r>
              <a:rPr lang="en-US" dirty="0" smtClean="0"/>
              <a:t>Constrained types are</a:t>
            </a:r>
            <a:r>
              <a:rPr lang="en-US" baseline="0" dirty="0" smtClean="0"/>
              <a:t> defined using invariants (OCL, </a:t>
            </a:r>
            <a:r>
              <a:rPr lang="en-US" baseline="0" dirty="0" err="1" smtClean="0"/>
              <a:t>Xpath</a:t>
            </a:r>
            <a:r>
              <a:rPr lang="en-US" baseline="0" dirty="0" smtClean="0"/>
              <a:t>, prose) -&gt; validation using </a:t>
            </a:r>
            <a:r>
              <a:rPr lang="en-US" baseline="0" dirty="0" err="1" smtClean="0"/>
              <a:t>schematron</a:t>
            </a:r>
            <a:r>
              <a:rPr lang="en-US" baseline="0" dirty="0" smtClean="0"/>
              <a:t>, code</a:t>
            </a:r>
          </a:p>
          <a:p>
            <a:pPr marL="171428" indent="-171428">
              <a:buFontTx/>
              <a:buChar char="-"/>
            </a:pPr>
            <a:r>
              <a:rPr lang="en-US" dirty="0" smtClean="0"/>
              <a:t>Narrative is ONLY used in Resources</a:t>
            </a:r>
          </a:p>
          <a:p>
            <a:pPr marL="171428" indent="-171428">
              <a:buFontTx/>
              <a:buChar char="-"/>
            </a:pPr>
            <a:r>
              <a:rPr lang="en-US" dirty="0" smtClean="0"/>
              <a:t>Resources can use both (derived) primitives and composite data types in its definitions</a:t>
            </a:r>
          </a:p>
          <a:p>
            <a:pPr marL="171428" indent="-171428">
              <a:buFontTx/>
              <a:buChar char="-"/>
            </a:pPr>
            <a:r>
              <a:rPr lang="en-US" dirty="0" smtClean="0"/>
              <a:t>Infrastructural types need special</a:t>
            </a:r>
            <a:r>
              <a:rPr lang="en-US" baseline="0" dirty="0" smtClean="0"/>
              <a:t> handling, not general-purpose types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71</a:t>
            </a:fld>
            <a:endParaRPr lang="en-US"/>
          </a:p>
        </p:txBody>
      </p:sp>
    </p:spTree>
    <p:extLst>
      <p:ext uri="{BB962C8B-B14F-4D97-AF65-F5344CB8AC3E}">
        <p14:creationId xmlns="" xmlns:p14="http://schemas.microsoft.com/office/powerpoint/2010/main" val="1880409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73</a:t>
            </a:fld>
            <a:endParaRPr lang="en-US"/>
          </a:p>
        </p:txBody>
      </p:sp>
    </p:spTree>
    <p:extLst>
      <p:ext uri="{BB962C8B-B14F-4D97-AF65-F5344CB8AC3E}">
        <p14:creationId xmlns="" xmlns:p14="http://schemas.microsoft.com/office/powerpoint/2010/main" val="166296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of</a:t>
            </a:r>
            <a:r>
              <a:rPr lang="en-US" baseline="0" dirty="0" smtClean="0"/>
              <a:t> Kin = contact</a:t>
            </a:r>
            <a:endParaRPr lang="en-US" dirty="0" smtClean="0"/>
          </a:p>
          <a:p>
            <a:r>
              <a:rPr lang="en-US" dirty="0" smtClean="0"/>
              <a:t>Physician = contained resource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74</a:t>
            </a:fld>
            <a:endParaRPr lang="en-US"/>
          </a:p>
        </p:txBody>
      </p:sp>
    </p:spTree>
    <p:extLst>
      <p:ext uri="{BB962C8B-B14F-4D97-AF65-F5344CB8AC3E}">
        <p14:creationId xmlns="" xmlns:p14="http://schemas.microsoft.com/office/powerpoint/2010/main" val="244611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75</a:t>
            </a:fld>
            <a:endParaRPr lang="en-US"/>
          </a:p>
        </p:txBody>
      </p:sp>
    </p:spTree>
    <p:extLst>
      <p:ext uri="{BB962C8B-B14F-4D97-AF65-F5344CB8AC3E}">
        <p14:creationId xmlns="" xmlns:p14="http://schemas.microsoft.com/office/powerpoint/2010/main" val="228544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80</a:t>
            </a:fld>
            <a:endParaRPr lang="en-US"/>
          </a:p>
        </p:txBody>
      </p:sp>
    </p:spTree>
    <p:extLst>
      <p:ext uri="{BB962C8B-B14F-4D97-AF65-F5344CB8AC3E}">
        <p14:creationId xmlns="" xmlns:p14="http://schemas.microsoft.com/office/powerpoint/2010/main" val="3018187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anyone flying out early?</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a:t>
            </a:fld>
            <a:endParaRPr lang="en-US" dirty="0"/>
          </a:p>
        </p:txBody>
      </p:sp>
    </p:spTree>
    <p:extLst>
      <p:ext uri="{BB962C8B-B14F-4D97-AF65-F5344CB8AC3E}">
        <p14:creationId xmlns="" xmlns:p14="http://schemas.microsoft.com/office/powerpoint/2010/main" val="2130457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smtClean="0"/>
              <a:t>This is not only the URL you use to retrieve the resource, it’s also its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smtClean="0"/>
              <a:t>All URLs in FHIR are</a:t>
            </a:r>
            <a:r>
              <a:rPr lang="en-US" baseline="0" dirty="0" smtClean="0"/>
              <a:t> case-sensitive (and so is the id)</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smtClean="0"/>
              <a:t>It is *metadata*, you won’t find this in the Resource’s definition</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smtClean="0"/>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81</a:t>
            </a:fld>
            <a:endParaRPr lang="en-US"/>
          </a:p>
        </p:txBody>
      </p:sp>
    </p:spTree>
    <p:extLst>
      <p:ext uri="{BB962C8B-B14F-4D97-AF65-F5344CB8AC3E}">
        <p14:creationId xmlns="" xmlns:p14="http://schemas.microsoft.com/office/powerpoint/2010/main" val="23204134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dirty="0" smtClean="0"/>
              <a:t>Resource</a:t>
            </a:r>
            <a:r>
              <a:rPr lang="en-US" baseline="0" dirty="0" smtClean="0"/>
              <a:t> Id’s (=URLs) are infrastructural id’s, they differ from “business” identifier.</a:t>
            </a:r>
          </a:p>
          <a:p>
            <a:pPr marL="171428" indent="-171428">
              <a:buFont typeface="Arial" charset="0"/>
              <a:buChar char="•"/>
            </a:pPr>
            <a:r>
              <a:rPr lang="en-US" baseline="0" dirty="0" smtClean="0"/>
              <a:t>Many Resources also have business identifiers, they are explicitly modeled, like </a:t>
            </a:r>
            <a:r>
              <a:rPr lang="en-US" baseline="0" dirty="0" err="1" smtClean="0"/>
              <a:t>Patient.identifier</a:t>
            </a:r>
            <a:r>
              <a:rPr lang="en-US" baseline="0" dirty="0" smtClean="0"/>
              <a:t> (even more than one identifier possible!)</a:t>
            </a:r>
          </a:p>
          <a:p>
            <a:pPr marL="171428" indent="-171428">
              <a:buFont typeface="Arial" charset="0"/>
              <a:buChar char="•"/>
            </a:pPr>
            <a:r>
              <a:rPr lang="en-US" baseline="0" dirty="0" smtClean="0"/>
              <a:t>Business identifiers are completely separate from technical resource id’s</a:t>
            </a: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83</a:t>
            </a:fld>
            <a:endParaRPr lang="en-US"/>
          </a:p>
        </p:txBody>
      </p:sp>
    </p:spTree>
    <p:extLst>
      <p:ext uri="{BB962C8B-B14F-4D97-AF65-F5344CB8AC3E}">
        <p14:creationId xmlns="" xmlns:p14="http://schemas.microsoft.com/office/powerpoint/2010/main" val="18760417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Weak </a:t>
            </a:r>
            <a:r>
              <a:rPr lang="en-US" baseline="0" dirty="0" err="1" smtClean="0"/>
              <a:t>etags</a:t>
            </a:r>
            <a:r>
              <a:rPr lang="en-US" baseline="0" dirty="0" smtClean="0"/>
              <a:t> only because tag is the same regardless of XML, JSON or RDF</a:t>
            </a:r>
          </a:p>
        </p:txBody>
      </p:sp>
      <p:sp>
        <p:nvSpPr>
          <p:cNvPr id="4" name="Slide Number Placeholder 3"/>
          <p:cNvSpPr>
            <a:spLocks noGrp="1"/>
          </p:cNvSpPr>
          <p:nvPr>
            <p:ph type="sldNum" sz="quarter" idx="10"/>
          </p:nvPr>
        </p:nvSpPr>
        <p:spPr/>
        <p:txBody>
          <a:bodyPr/>
          <a:lstStyle/>
          <a:p>
            <a:fld id="{E592D5FE-85CA-40E6-8273-48A5F35DE016}" type="slidenum">
              <a:rPr lang="en-US" smtClean="0"/>
              <a:pPr/>
              <a:t>84</a:t>
            </a:fld>
            <a:endParaRPr lang="en-US"/>
          </a:p>
        </p:txBody>
      </p:sp>
    </p:spTree>
    <p:extLst>
      <p:ext uri="{BB962C8B-B14F-4D97-AF65-F5344CB8AC3E}">
        <p14:creationId xmlns="" xmlns:p14="http://schemas.microsoft.com/office/powerpoint/2010/main" val="3018187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Both</a:t>
            </a:r>
            <a:r>
              <a:rPr lang="en-US" baseline="0" dirty="0" smtClean="0"/>
              <a:t> the Resource id URL and the version-specific URL are used on many places of the REST spec and resource content (References!). They are always used consistently in this form.</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85</a:t>
            </a:fld>
            <a:endParaRPr lang="en-US"/>
          </a:p>
        </p:txBody>
      </p:sp>
    </p:spTree>
    <p:extLst>
      <p:ext uri="{BB962C8B-B14F-4D97-AF65-F5344CB8AC3E}">
        <p14:creationId xmlns="" xmlns:p14="http://schemas.microsoft.com/office/powerpoint/2010/main" val="3549154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Note that you</a:t>
            </a:r>
            <a:r>
              <a:rPr lang="en-US" baseline="0" dirty="0" smtClean="0"/>
              <a:t> have two ways (at one moment) to reach version 15</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86</a:t>
            </a:fld>
            <a:endParaRPr lang="en-US"/>
          </a:p>
        </p:txBody>
      </p:sp>
    </p:spTree>
    <p:extLst>
      <p:ext uri="{BB962C8B-B14F-4D97-AF65-F5344CB8AC3E}">
        <p14:creationId xmlns="" xmlns:p14="http://schemas.microsoft.com/office/powerpoint/2010/main" val="6033337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retrieve any person using a GET on the person’s id, which is just an </a:t>
            </a:r>
            <a:r>
              <a:rPr lang="en-US" dirty="0" err="1" smtClean="0"/>
              <a:t>url</a:t>
            </a:r>
            <a:r>
              <a:rPr lang="en-US" baseline="0" dirty="0" smtClean="0"/>
              <a:t> on the server: /</a:t>
            </a:r>
            <a:r>
              <a:rPr lang="en-US" baseline="0" dirty="0" err="1" smtClean="0"/>
              <a:t>fhir</a:t>
            </a:r>
            <a:r>
              <a:rPr lang="en-US" baseline="0" dirty="0" smtClean="0"/>
              <a:t>/person/@&lt;id&gt;</a:t>
            </a:r>
          </a:p>
          <a:p>
            <a:pPr marL="171450" indent="-171450">
              <a:buFont typeface="Arial" pitchFamily="34" charset="0"/>
              <a:buChar char="•"/>
            </a:pPr>
            <a:r>
              <a:rPr lang="en-US" baseline="0" dirty="0" smtClean="0"/>
              <a:t>We have our own MIME-type: “text/</a:t>
            </a:r>
            <a:r>
              <a:rPr lang="en-US" baseline="0" dirty="0" err="1" smtClean="0"/>
              <a:t>xml+fhir</a:t>
            </a:r>
            <a:r>
              <a:rPr lang="en-US" baseline="0" dirty="0" smtClean="0"/>
              <a:t>”</a:t>
            </a:r>
          </a:p>
          <a:p>
            <a:pPr marL="171450" indent="-171450">
              <a:buFont typeface="Arial" pitchFamily="34" charset="0"/>
              <a:buChar char="•"/>
            </a:pPr>
            <a:r>
              <a:rPr lang="en-US" baseline="0" dirty="0" smtClean="0"/>
              <a:t>Note that FHIR always uses UTF-8. Since this is not the default for HTTP, the server explicitly mentions this</a:t>
            </a:r>
          </a:p>
          <a:p>
            <a:pPr marL="171450" indent="-171450">
              <a:buFont typeface="Arial" pitchFamily="34" charset="0"/>
              <a:buChar char="•"/>
            </a:pPr>
            <a:r>
              <a:rPr lang="en-US" baseline="0" dirty="0" smtClean="0"/>
              <a:t>But should mean the xml encoding mentions “utf-8” and that the payload is really encoded in utf-8</a:t>
            </a:r>
          </a:p>
          <a:p>
            <a:pPr marL="171450" indent="-171450">
              <a:buFont typeface="Arial" pitchFamily="34" charset="0"/>
              <a:buChar char="•"/>
            </a:pPr>
            <a:r>
              <a:rPr lang="en-US" baseline="0" dirty="0" smtClean="0"/>
              <a:t>There can be a Byte Order Mark, but hopefully your framework handles all that ;-)</a:t>
            </a:r>
          </a:p>
          <a:p>
            <a:pPr marL="171450" indent="-171450">
              <a:buFont typeface="Arial" pitchFamily="34" charset="0"/>
              <a:buChar char="•"/>
            </a:pPr>
            <a:r>
              <a:rPr lang="en-US" baseline="0" dirty="0" smtClean="0"/>
              <a:t>The response returns a Content-Location header with a version-specific location….see next slide</a:t>
            </a:r>
          </a:p>
        </p:txBody>
      </p:sp>
      <p:sp>
        <p:nvSpPr>
          <p:cNvPr id="4" name="Slide Number Placeholder 3"/>
          <p:cNvSpPr>
            <a:spLocks noGrp="1"/>
          </p:cNvSpPr>
          <p:nvPr>
            <p:ph type="sldNum" sz="quarter" idx="10"/>
          </p:nvPr>
        </p:nvSpPr>
        <p:spPr/>
        <p:txBody>
          <a:bodyPr/>
          <a:lstStyle/>
          <a:p>
            <a:fld id="{E592D5FE-85CA-40E6-8273-48A5F35DE016}" type="slidenum">
              <a:rPr lang="en-US" smtClean="0"/>
              <a:pPr/>
              <a:t>87</a:t>
            </a:fld>
            <a:endParaRPr lang="en-US"/>
          </a:p>
        </p:txBody>
      </p:sp>
    </p:spTree>
    <p:extLst>
      <p:ext uri="{BB962C8B-B14F-4D97-AF65-F5344CB8AC3E}">
        <p14:creationId xmlns="" xmlns:p14="http://schemas.microsoft.com/office/powerpoint/2010/main" val="30181879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88</a:t>
            </a:fld>
            <a:endParaRPr lang="en-US"/>
          </a:p>
        </p:txBody>
      </p:sp>
    </p:spTree>
    <p:extLst>
      <p:ext uri="{BB962C8B-B14F-4D97-AF65-F5344CB8AC3E}">
        <p14:creationId xmlns="" xmlns:p14="http://schemas.microsoft.com/office/powerpoint/2010/main" val="15773116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Applications</a:t>
            </a:r>
            <a:r>
              <a:rPr lang="en-CA" baseline="0" dirty="0" smtClean="0"/>
              <a:t> must pay attention to a minimal set of profile tags.</a:t>
            </a:r>
          </a:p>
          <a:p>
            <a:r>
              <a:rPr lang="en-CA" baseline="0" dirty="0" smtClean="0"/>
              <a:t>All other tags are ignorable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90</a:t>
            </a:fld>
            <a:endParaRPr lang="en-CA"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~2:30pm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91</a:t>
            </a:fld>
            <a:endParaRPr lang="en-US"/>
          </a:p>
        </p:txBody>
      </p:sp>
    </p:spTree>
    <p:extLst>
      <p:ext uri="{BB962C8B-B14F-4D97-AF65-F5344CB8AC3E}">
        <p14:creationId xmlns="" xmlns:p14="http://schemas.microsoft.com/office/powerpoint/2010/main" val="27419709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Whether server allows this depends on the level of trust between</a:t>
            </a:r>
            <a:r>
              <a:rPr lang="en-US" baseline="0" dirty="0" smtClean="0"/>
              <a:t> server and client: e.g. in-house scenario versus nation-wide network.</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96</a:t>
            </a:fld>
            <a:endParaRPr lang="en-US"/>
          </a:p>
        </p:txBody>
      </p:sp>
    </p:spTree>
    <p:extLst>
      <p:ext uri="{BB962C8B-B14F-4D97-AF65-F5344CB8AC3E}">
        <p14:creationId xmlns="" xmlns:p14="http://schemas.microsoft.com/office/powerpoint/2010/main" val="3486232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a:t>
            </a:fld>
            <a:endParaRPr lang="en-US" dirty="0"/>
          </a:p>
        </p:txBody>
      </p:sp>
    </p:spTree>
    <p:extLst>
      <p:ext uri="{BB962C8B-B14F-4D97-AF65-F5344CB8AC3E}">
        <p14:creationId xmlns="" xmlns:p14="http://schemas.microsoft.com/office/powerpoint/2010/main" val="3890071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CA" dirty="0" smtClean="0"/>
              <a:t>Sometimes servers may not accept all data received, so returning full body can be useful</a:t>
            </a:r>
          </a:p>
          <a:p>
            <a:r>
              <a:rPr lang="en-CA" dirty="0" smtClean="0"/>
              <a:t>For low-bandwidth</a:t>
            </a:r>
            <a:r>
              <a:rPr lang="en-CA" baseline="0" dirty="0" smtClean="0"/>
              <a:t> circumstances, may not want data, even if not everything has been applied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97</a:t>
            </a:fld>
            <a:endParaRPr lang="en-CA"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Behaviour</a:t>
            </a:r>
            <a:r>
              <a:rPr lang="en-US" dirty="0" smtClean="0"/>
              <a:t> depends on</a:t>
            </a:r>
            <a:r>
              <a:rPr lang="en-US" baseline="0" dirty="0" smtClean="0"/>
              <a:t> server configuration (and made public in a conformance statement).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99</a:t>
            </a:fld>
            <a:endParaRPr lang="en-US"/>
          </a:p>
        </p:txBody>
      </p:sp>
    </p:spTree>
    <p:extLst>
      <p:ext uri="{BB962C8B-B14F-4D97-AF65-F5344CB8AC3E}">
        <p14:creationId xmlns="" xmlns:p14="http://schemas.microsoft.com/office/powerpoint/2010/main" val="25398436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Arial" charset="0"/>
                <a:ea typeface="+mn-ea"/>
                <a:cs typeface="+mn-cs"/>
              </a:rPr>
              <a:t>the deletion operation should be understood as deleting the record of the resource, </a:t>
            </a:r>
            <a:r>
              <a:rPr lang="en-US" sz="1200" b="1" i="0" kern="1200" dirty="0" smtClean="0">
                <a:solidFill>
                  <a:schemeClr val="tx1"/>
                </a:solidFill>
                <a:effectLst/>
                <a:latin typeface="Arial" charset="0"/>
                <a:ea typeface="+mn-ea"/>
                <a:cs typeface="+mn-cs"/>
              </a:rPr>
              <a:t>with nothing about the state of the real-world corresponding resource implied.</a:t>
            </a:r>
            <a:endParaRPr lang="en-US"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100</a:t>
            </a:fld>
            <a:endParaRPr lang="en-US"/>
          </a:p>
        </p:txBody>
      </p:sp>
    </p:spTree>
    <p:extLst>
      <p:ext uri="{BB962C8B-B14F-4D97-AF65-F5344CB8AC3E}">
        <p14:creationId xmlns="" xmlns:p14="http://schemas.microsoft.com/office/powerpoint/2010/main" val="18363067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Now, if you query for </a:t>
            </a:r>
            <a:r>
              <a:rPr lang="en-US" sz="1200" dirty="0" smtClean="0">
                <a:latin typeface="Courier New" pitchFamily="49" charset="0"/>
                <a:cs typeface="Courier New" pitchFamily="49" charset="0"/>
              </a:rPr>
              <a:t>/server.org/</a:t>
            </a:r>
            <a:r>
              <a:rPr lang="en-US" sz="1200" dirty="0" err="1" smtClean="0">
                <a:latin typeface="Courier New" pitchFamily="49" charset="0"/>
                <a:cs typeface="Courier New" pitchFamily="49" charset="0"/>
              </a:rPr>
              <a:t>fhir</a:t>
            </a:r>
            <a:r>
              <a:rPr lang="en-US" sz="1200" dirty="0" smtClean="0">
                <a:latin typeface="Courier New" pitchFamily="49" charset="0"/>
                <a:cs typeface="Courier New" pitchFamily="49" charset="0"/>
              </a:rPr>
              <a:t>/patient/</a:t>
            </a:r>
            <a:r>
              <a:rPr lang="en-US" sz="1200" b="1" dirty="0" smtClean="0">
                <a:latin typeface="Courier New" pitchFamily="49" charset="0"/>
                <a:cs typeface="Courier New" pitchFamily="49" charset="0"/>
              </a:rPr>
              <a:t>@33, </a:t>
            </a:r>
            <a:r>
              <a:rPr lang="en-US" sz="1200" b="0" dirty="0" smtClean="0">
                <a:latin typeface="Courier New" pitchFamily="49" charset="0"/>
                <a:cs typeface="Courier New" pitchFamily="49" charset="0"/>
              </a:rPr>
              <a:t>you</a:t>
            </a:r>
            <a:r>
              <a:rPr lang="en-US" sz="1200" b="0" baseline="0" dirty="0" smtClean="0">
                <a:latin typeface="Courier New" pitchFamily="49" charset="0"/>
                <a:cs typeface="Courier New" pitchFamily="49" charset="0"/>
              </a:rPr>
              <a:t> get a 410</a:t>
            </a: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101</a:t>
            </a:fld>
            <a:endParaRPr lang="en-US"/>
          </a:p>
        </p:txBody>
      </p:sp>
    </p:spTree>
    <p:extLst>
      <p:ext uri="{BB962C8B-B14F-4D97-AF65-F5344CB8AC3E}">
        <p14:creationId xmlns="" xmlns:p14="http://schemas.microsoft.com/office/powerpoint/2010/main" val="6033337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resource returns back to life!</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102</a:t>
            </a:fld>
            <a:endParaRPr lang="en-US"/>
          </a:p>
        </p:txBody>
      </p:sp>
    </p:spTree>
    <p:extLst>
      <p:ext uri="{BB962C8B-B14F-4D97-AF65-F5344CB8AC3E}">
        <p14:creationId xmlns="" xmlns:p14="http://schemas.microsoft.com/office/powerpoint/2010/main" val="6033337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Some languages have libraries supporting xpath validation against JSON (need</a:t>
            </a:r>
            <a:r>
              <a:rPr lang="en-CA" baseline="0" dirty="0" smtClean="0"/>
              <a:t> XPath 2)</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109</a:t>
            </a:fld>
            <a:endParaRPr lang="en-CA"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How many Donald Ducks do we have now?</a:t>
            </a:r>
            <a:r>
              <a:rPr lang="en-CA" baseline="0" dirty="0" smtClean="0"/>
              <a:t> – no constraint on duplicates unless you implement a business rule</a:t>
            </a:r>
            <a:endParaRPr lang="en-US"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111</a:t>
            </a:fld>
            <a:endParaRPr lang="en-US"/>
          </a:p>
        </p:txBody>
      </p:sp>
    </p:spTree>
    <p:extLst>
      <p:ext uri="{BB962C8B-B14F-4D97-AF65-F5344CB8AC3E}">
        <p14:creationId xmlns="" xmlns:p14="http://schemas.microsoft.com/office/powerpoint/2010/main" val="9315132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112</a:t>
            </a:fld>
            <a:endParaRPr lang="en-US"/>
          </a:p>
        </p:txBody>
      </p:sp>
    </p:spTree>
    <p:extLst>
      <p:ext uri="{BB962C8B-B14F-4D97-AF65-F5344CB8AC3E}">
        <p14:creationId xmlns="" xmlns:p14="http://schemas.microsoft.com/office/powerpoint/2010/main" val="16809795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116</a:t>
            </a:fld>
            <a:endParaRPr lang="en-US" dirty="0"/>
          </a:p>
        </p:txBody>
      </p:sp>
    </p:spTree>
    <p:extLst>
      <p:ext uri="{BB962C8B-B14F-4D97-AF65-F5344CB8AC3E}">
        <p14:creationId xmlns:p14="http://schemas.microsoft.com/office/powerpoint/2010/main" xmlns="" val="19667344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that we use the ultra-new (</a:t>
            </a:r>
            <a:r>
              <a:rPr lang="en-US" dirty="0" err="1" smtClean="0"/>
              <a:t>sept</a:t>
            </a:r>
            <a:r>
              <a:rPr lang="en-US" dirty="0" smtClean="0"/>
              <a:t> 2012)</a:t>
            </a:r>
            <a:r>
              <a:rPr lang="en-US" baseline="0" dirty="0" smtClean="0"/>
              <a:t> Tombstones RFC, which is not yet supported by all platforms.</a:t>
            </a:r>
          </a:p>
          <a:p>
            <a:pPr marL="171450" indent="-171450">
              <a:buFontTx/>
              <a:buChar char="-"/>
            </a:pPr>
            <a:r>
              <a:rPr lang="en-US" dirty="0" smtClean="0"/>
              <a:t>Remember, all</a:t>
            </a:r>
            <a:r>
              <a:rPr lang="en-US" baseline="0" dirty="0" smtClean="0"/>
              <a:t> updated timestamps in FHIR (type: ‘instant’) are precise to at least the second and ALLWAYS carry a </a:t>
            </a:r>
            <a:r>
              <a:rPr lang="en-US" baseline="0" dirty="0" err="1" smtClean="0"/>
              <a:t>timezone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117</a:t>
            </a:fld>
            <a:endParaRPr lang="en-US"/>
          </a:p>
        </p:txBody>
      </p:sp>
    </p:spTree>
    <p:extLst>
      <p:ext uri="{BB962C8B-B14F-4D97-AF65-F5344CB8AC3E}">
        <p14:creationId xmlns="" xmlns:p14="http://schemas.microsoft.com/office/powerpoint/2010/main" val="1198262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15</a:t>
            </a:fld>
            <a:endParaRPr lang="en-US" dirty="0"/>
          </a:p>
        </p:txBody>
      </p:sp>
    </p:spTree>
    <p:extLst>
      <p:ext uri="{BB962C8B-B14F-4D97-AF65-F5344CB8AC3E}">
        <p14:creationId xmlns="" xmlns:p14="http://schemas.microsoft.com/office/powerpoint/2010/main" val="1525082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122</a:t>
            </a:fld>
            <a:endParaRPr lang="en-US"/>
          </a:p>
        </p:txBody>
      </p:sp>
    </p:spTree>
    <p:extLst>
      <p:ext uri="{BB962C8B-B14F-4D97-AF65-F5344CB8AC3E}">
        <p14:creationId xmlns="" xmlns:p14="http://schemas.microsoft.com/office/powerpoint/2010/main" val="8263727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Multiple</a:t>
            </a:r>
            <a:r>
              <a:rPr lang="en-US" baseline="0" dirty="0" smtClean="0"/>
              <a:t> versions are supported explicitly by Atom by having </a:t>
            </a:r>
            <a:r>
              <a:rPr lang="en-US" baseline="0" dirty="0" err="1" smtClean="0"/>
              <a:t>mutliple</a:t>
            </a:r>
            <a:r>
              <a:rPr lang="en-US" baseline="0" dirty="0" smtClean="0"/>
              <a:t> entries with the same id, but a different ‘updated’ date</a:t>
            </a:r>
          </a:p>
          <a:p>
            <a:pPr marL="171450" indent="-171450">
              <a:buFont typeface="Arial" charset="0"/>
              <a:buChar char="•"/>
            </a:pPr>
            <a:r>
              <a:rPr lang="en-US" baseline="0" dirty="0" smtClean="0"/>
              <a:t>Notice how the ‘self’ links </a:t>
            </a:r>
            <a:r>
              <a:rPr lang="en-US" i="1" baseline="0" dirty="0" smtClean="0"/>
              <a:t>do</a:t>
            </a:r>
            <a:r>
              <a:rPr lang="en-US" i="0" baseline="0" dirty="0" smtClean="0"/>
              <a:t> differ, these are different versions after all.</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123</a:t>
            </a:fld>
            <a:endParaRPr lang="en-US"/>
          </a:p>
        </p:txBody>
      </p:sp>
    </p:spTree>
    <p:extLst>
      <p:ext uri="{BB962C8B-B14F-4D97-AF65-F5344CB8AC3E}">
        <p14:creationId xmlns="" xmlns:p14="http://schemas.microsoft.com/office/powerpoint/2010/main" val="23413053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Around 4pm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124</a:t>
            </a:fld>
            <a:endParaRPr lang="en-US"/>
          </a:p>
        </p:txBody>
      </p:sp>
    </p:spTree>
    <p:extLst>
      <p:ext uri="{BB962C8B-B14F-4D97-AF65-F5344CB8AC3E}">
        <p14:creationId xmlns="" xmlns:p14="http://schemas.microsoft.com/office/powerpoint/2010/main" val="31118177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a:t>
            </a:r>
            <a:r>
              <a:rPr lang="en-US" baseline="0" dirty="0" smtClean="0"/>
              <a:t> Document, no matter how nested, is flattened to a list of entries, the Document’s header being the first.</a:t>
            </a:r>
          </a:p>
          <a:p>
            <a:pPr marL="171450" indent="-171450">
              <a:buFont typeface="Arial" charset="0"/>
              <a:buChar char="•"/>
            </a:pPr>
            <a:r>
              <a:rPr lang="en-US" baseline="0" dirty="0" smtClean="0"/>
              <a:t>The document header (and any other the other resources) refer to each other using normal references to reflect the document’s nesting.</a:t>
            </a:r>
          </a:p>
          <a:p>
            <a:pPr marL="171450" indent="-171450">
              <a:buFont typeface="Arial" charset="0"/>
              <a:buChar char="•"/>
            </a:pPr>
            <a:r>
              <a:rPr lang="en-US" baseline="0" dirty="0" smtClean="0"/>
              <a:t>Of course, there may be a digital signature (on the whole Bundle) to attest to the content of the document.</a:t>
            </a:r>
          </a:p>
          <a:p>
            <a:pPr marL="171450" indent="-171450">
              <a:buFont typeface="Arial" charset="0"/>
              <a:buChar char="•"/>
            </a:pPr>
            <a:endParaRPr lang="en-US" baseline="0" dirty="0" smtClean="0"/>
          </a:p>
          <a:p>
            <a:pPr marL="171450" indent="-171450">
              <a:buFont typeface="Arial" charset="0"/>
              <a:buChar char="•"/>
            </a:pPr>
            <a:r>
              <a:rPr lang="en-US" baseline="0" dirty="0" smtClean="0"/>
              <a:t>Note: Possible Composition will require all section targets to be List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129</a:t>
            </a:fld>
            <a:endParaRPr lang="en-US"/>
          </a:p>
        </p:txBody>
      </p:sp>
    </p:spTree>
    <p:extLst>
      <p:ext uri="{BB962C8B-B14F-4D97-AF65-F5344CB8AC3E}">
        <p14:creationId xmlns="" xmlns:p14="http://schemas.microsoft.com/office/powerpoint/2010/main" val="38699973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else might a bundle start with</a:t>
            </a:r>
            <a:r>
              <a:rPr lang="en-US" baseline="0" dirty="0" smtClean="0"/>
              <a:t> a Composition?</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131</a:t>
            </a:fld>
            <a:endParaRPr lang="en-US"/>
          </a:p>
        </p:txBody>
      </p:sp>
    </p:spTree>
    <p:extLst>
      <p:ext uri="{BB962C8B-B14F-4D97-AF65-F5344CB8AC3E}">
        <p14:creationId xmlns="" xmlns:p14="http://schemas.microsoft.com/office/powerpoint/2010/main" val="37299216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 of course, some server could have functions to disassemble documents on reception. Since the contents</a:t>
            </a:r>
            <a:r>
              <a:rPr lang="en-US" baseline="0" dirty="0" smtClean="0"/>
              <a:t> of documents are resources, each of the contained resources (including the Composition) can be stored using</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132</a:t>
            </a:fld>
            <a:endParaRPr lang="en-US"/>
          </a:p>
        </p:txBody>
      </p:sp>
    </p:spTree>
    <p:extLst>
      <p:ext uri="{BB962C8B-B14F-4D97-AF65-F5344CB8AC3E}">
        <p14:creationId xmlns="" xmlns:p14="http://schemas.microsoft.com/office/powerpoint/2010/main" val="36742881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133</a:t>
            </a:fld>
            <a:endParaRPr lang="en-US"/>
          </a:p>
        </p:txBody>
      </p:sp>
    </p:spTree>
    <p:extLst>
      <p:ext uri="{BB962C8B-B14F-4D97-AF65-F5344CB8AC3E}">
        <p14:creationId xmlns="" xmlns:p14="http://schemas.microsoft.com/office/powerpoint/2010/main" val="36742881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134</a:t>
            </a:fld>
            <a:endParaRPr lang="en-US"/>
          </a:p>
        </p:txBody>
      </p:sp>
    </p:spTree>
    <p:extLst>
      <p:ext uri="{BB962C8B-B14F-4D97-AF65-F5344CB8AC3E}">
        <p14:creationId xmlns="" xmlns:p14="http://schemas.microsoft.com/office/powerpoint/2010/main" val="36742881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 Message is similar, refers</a:t>
            </a:r>
            <a:r>
              <a:rPr lang="en-US" baseline="0" dirty="0" smtClean="0"/>
              <a:t> (amongst others) to its author, and contains information about the source, destination and the event that triggered it.</a:t>
            </a:r>
          </a:p>
          <a:p>
            <a:pPr marL="171450" indent="-171450">
              <a:buFont typeface="Arial" charset="0"/>
              <a:buChar char="•"/>
            </a:pPr>
            <a:r>
              <a:rPr lang="en-US" baseline="0" dirty="0" smtClean="0"/>
              <a:t>A message contains 1 “data” resource, which is the root of the payload of the message. This is just a normal resource, which in its turn can refer to other related resources.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139</a:t>
            </a:fld>
            <a:endParaRPr lang="en-US"/>
          </a:p>
        </p:txBody>
      </p:sp>
    </p:spTree>
    <p:extLst>
      <p:ext uri="{BB962C8B-B14F-4D97-AF65-F5344CB8AC3E}">
        <p14:creationId xmlns="" xmlns:p14="http://schemas.microsoft.com/office/powerpoint/2010/main" val="38699973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It’s the same drop-off point as for documents!</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141</a:t>
            </a:fld>
            <a:endParaRPr lang="en-US"/>
          </a:p>
        </p:txBody>
      </p:sp>
    </p:spTree>
    <p:extLst>
      <p:ext uri="{BB962C8B-B14F-4D97-AF65-F5344CB8AC3E}">
        <p14:creationId xmlns="" xmlns:p14="http://schemas.microsoft.com/office/powerpoint/2010/main" val="3674288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16</a:t>
            </a:fld>
            <a:endParaRPr lang="en-US" dirty="0"/>
          </a:p>
        </p:txBody>
      </p:sp>
    </p:spTree>
    <p:extLst>
      <p:ext uri="{BB962C8B-B14F-4D97-AF65-F5344CB8AC3E}">
        <p14:creationId xmlns="" xmlns:p14="http://schemas.microsoft.com/office/powerpoint/2010/main" val="1525082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142</a:t>
            </a:fld>
            <a:endParaRPr lang="en-US"/>
          </a:p>
        </p:txBody>
      </p:sp>
    </p:spTree>
    <p:extLst>
      <p:ext uri="{BB962C8B-B14F-4D97-AF65-F5344CB8AC3E}">
        <p14:creationId xmlns="" xmlns:p14="http://schemas.microsoft.com/office/powerpoint/2010/main" val="36742881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146</a:t>
            </a:fld>
            <a:endParaRPr lang="en-US"/>
          </a:p>
        </p:txBody>
      </p:sp>
    </p:spTree>
    <p:extLst>
      <p:ext uri="{BB962C8B-B14F-4D97-AF65-F5344CB8AC3E}">
        <p14:creationId xmlns="" xmlns:p14="http://schemas.microsoft.com/office/powerpoint/2010/main" val="27069073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147</a:t>
            </a:fld>
            <a:endParaRPr lang="en-US" dirty="0"/>
          </a:p>
        </p:txBody>
      </p:sp>
    </p:spTree>
    <p:extLst>
      <p:ext uri="{BB962C8B-B14F-4D97-AF65-F5344CB8AC3E}">
        <p14:creationId xmlns="" xmlns:p14="http://schemas.microsoft.com/office/powerpoint/2010/main" val="1525082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148</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151</a:t>
            </a:fld>
            <a:endParaRPr lang="en-US" dirty="0"/>
          </a:p>
        </p:txBody>
      </p:sp>
    </p:spTree>
    <p:extLst>
      <p:ext uri="{BB962C8B-B14F-4D97-AF65-F5344CB8AC3E}">
        <p14:creationId xmlns="" xmlns:p14="http://schemas.microsoft.com/office/powerpoint/2010/main" val="1525082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 not real codes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165</a:t>
            </a:fld>
            <a:endParaRPr lang="en-US"/>
          </a:p>
        </p:txBody>
      </p:sp>
    </p:spTree>
    <p:extLst>
      <p:ext uri="{BB962C8B-B14F-4D97-AF65-F5344CB8AC3E}">
        <p14:creationId xmlns="" xmlns:p14="http://schemas.microsoft.com/office/powerpoint/2010/main" val="12458753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adding a “most recent change timestamp” as part of the continuation so you can flag if changes impact</a:t>
            </a:r>
            <a:r>
              <a:rPr lang="en-US" baseline="0" dirty="0" smtClean="0"/>
              <a:t> result sets.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168</a:t>
            </a:fld>
            <a:endParaRPr lang="en-US"/>
          </a:p>
        </p:txBody>
      </p:sp>
    </p:spTree>
    <p:extLst>
      <p:ext uri="{BB962C8B-B14F-4D97-AF65-F5344CB8AC3E}">
        <p14:creationId xmlns="" xmlns:p14="http://schemas.microsoft.com/office/powerpoint/2010/main" val="37309138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Todo</a:t>
            </a:r>
            <a:r>
              <a:rPr lang="en-US" dirty="0" smtClean="0"/>
              <a:t>: real queries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175</a:t>
            </a:fld>
            <a:endParaRPr lang="en-US"/>
          </a:p>
        </p:txBody>
      </p:sp>
    </p:spTree>
    <p:extLst>
      <p:ext uri="{BB962C8B-B14F-4D97-AF65-F5344CB8AC3E}">
        <p14:creationId xmlns="" xmlns:p14="http://schemas.microsoft.com/office/powerpoint/2010/main" val="7544790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176</a:t>
            </a:fld>
            <a:endParaRPr lang="en-US"/>
          </a:p>
        </p:txBody>
      </p:sp>
    </p:spTree>
    <p:extLst>
      <p:ext uri="{BB962C8B-B14F-4D97-AF65-F5344CB8AC3E}">
        <p14:creationId xmlns="" xmlns:p14="http://schemas.microsoft.com/office/powerpoint/2010/main" val="33037294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180</a:t>
            </a:fld>
            <a:endParaRPr lang="en-CA" dirty="0"/>
          </a:p>
        </p:txBody>
      </p:sp>
    </p:spTree>
    <p:extLst>
      <p:ext uri="{BB962C8B-B14F-4D97-AF65-F5344CB8AC3E}">
        <p14:creationId xmlns="" xmlns:p14="http://schemas.microsoft.com/office/powerpoint/2010/main" val="4019675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a:t>
            </a:fld>
            <a:endParaRPr lang="en-CA" dirty="0"/>
          </a:p>
        </p:txBody>
      </p:sp>
    </p:spTree>
    <p:extLst>
      <p:ext uri="{BB962C8B-B14F-4D97-AF65-F5344CB8AC3E}">
        <p14:creationId xmlns="" xmlns:p14="http://schemas.microsoft.com/office/powerpoint/2010/main" val="13093890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cautious about relying on declared profiles – not all systems will declare, not all declarations will be right.</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182</a:t>
            </a:fld>
            <a:endParaRPr lang="en-US"/>
          </a:p>
        </p:txBody>
      </p:sp>
    </p:spTree>
    <p:extLst>
      <p:ext uri="{BB962C8B-B14F-4D97-AF65-F5344CB8AC3E}">
        <p14:creationId xmlns="" xmlns:p14="http://schemas.microsoft.com/office/powerpoint/2010/main" val="42325963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defTabSz="914281">
              <a:buFontTx/>
              <a:buChar char="-"/>
              <a:defRPr/>
            </a:pPr>
            <a:r>
              <a:rPr lang="nl-NL" dirty="0" smtClean="0"/>
              <a:t>“Drive-</a:t>
            </a:r>
            <a:r>
              <a:rPr lang="nl-NL" dirty="0" err="1" smtClean="0"/>
              <a:t>by</a:t>
            </a:r>
            <a:r>
              <a:rPr lang="nl-NL" dirty="0" smtClean="0"/>
              <a:t>” or “bottom-up” </a:t>
            </a:r>
            <a:r>
              <a:rPr lang="nl-NL" dirty="0" err="1" smtClean="0"/>
              <a:t>operability</a:t>
            </a:r>
            <a:r>
              <a:rPr lang="nl-NL" dirty="0" smtClean="0"/>
              <a:t>: </a:t>
            </a:r>
            <a:r>
              <a:rPr lang="nl-NL" baseline="0" dirty="0" smtClean="0"/>
              <a:t>“</a:t>
            </a:r>
            <a:r>
              <a:rPr lang="nl-NL" baseline="0" dirty="0" err="1" smtClean="0"/>
              <a:t>Communicate</a:t>
            </a:r>
            <a:r>
              <a:rPr lang="nl-NL" baseline="0" dirty="0" smtClean="0"/>
              <a:t> first, </a:t>
            </a:r>
            <a:r>
              <a:rPr lang="nl-NL" baseline="0" dirty="0" err="1" smtClean="0"/>
              <a:t>standardize</a:t>
            </a:r>
            <a:r>
              <a:rPr lang="nl-NL" baseline="0" dirty="0" smtClean="0"/>
              <a:t> later”</a:t>
            </a:r>
            <a:endParaRPr lang="nl-NL" dirty="0" smtClean="0"/>
          </a:p>
          <a:p>
            <a:pPr marL="171428" indent="-171428">
              <a:buFontTx/>
              <a:buChar char="-"/>
            </a:pPr>
            <a:r>
              <a:rPr lang="nl-NL" dirty="0" smtClean="0"/>
              <a:t>First, business partners. </a:t>
            </a:r>
            <a:r>
              <a:rPr lang="nl-NL" dirty="0" err="1" smtClean="0"/>
              <a:t>Then</a:t>
            </a:r>
            <a:r>
              <a:rPr lang="nl-NL" dirty="0" smtClean="0"/>
              <a:t>, </a:t>
            </a:r>
            <a:r>
              <a:rPr lang="nl-NL" dirty="0" err="1" smtClean="0"/>
              <a:t>collaborations</a:t>
            </a:r>
            <a:r>
              <a:rPr lang="nl-NL" dirty="0" smtClean="0"/>
              <a:t>, </a:t>
            </a:r>
            <a:r>
              <a:rPr lang="nl-NL" dirty="0" err="1" smtClean="0"/>
              <a:t>communities</a:t>
            </a:r>
            <a:r>
              <a:rPr lang="nl-NL" dirty="0" smtClean="0"/>
              <a:t>. </a:t>
            </a:r>
            <a:r>
              <a:rPr lang="nl-NL" dirty="0" err="1" smtClean="0"/>
              <a:t>Maybe</a:t>
            </a:r>
            <a:r>
              <a:rPr lang="nl-NL" dirty="0" smtClean="0"/>
              <a:t>, </a:t>
            </a:r>
            <a:r>
              <a:rPr lang="nl-NL" dirty="0" err="1" smtClean="0"/>
              <a:t>finally</a:t>
            </a:r>
            <a:r>
              <a:rPr lang="nl-NL" dirty="0" smtClean="0"/>
              <a:t>,</a:t>
            </a:r>
            <a:r>
              <a:rPr lang="nl-NL" baseline="0" dirty="0" smtClean="0"/>
              <a:t> </a:t>
            </a:r>
            <a:r>
              <a:rPr lang="nl-NL" baseline="0" dirty="0" err="1" smtClean="0"/>
              <a:t>nation-wide</a:t>
            </a:r>
            <a:endParaRPr lang="nl-NL" baseline="0" dirty="0" smtClean="0"/>
          </a:p>
          <a:p>
            <a:pPr marL="171428" indent="-171428">
              <a:buFontTx/>
              <a:buChar char="-"/>
            </a:pPr>
            <a:r>
              <a:rPr lang="nl-NL" baseline="0" dirty="0" smtClean="0"/>
              <a:t>It’s a </a:t>
            </a:r>
            <a:r>
              <a:rPr lang="nl-NL" baseline="0" dirty="0" err="1" smtClean="0"/>
              <a:t>natural</a:t>
            </a:r>
            <a:r>
              <a:rPr lang="nl-NL" baseline="0" dirty="0" smtClean="0"/>
              <a:t> </a:t>
            </a:r>
            <a:r>
              <a:rPr lang="nl-NL" baseline="0" dirty="0" err="1" smtClean="0"/>
              <a:t>process</a:t>
            </a:r>
            <a:r>
              <a:rPr lang="nl-NL" baseline="0" dirty="0" smtClean="0"/>
              <a:t> </a:t>
            </a:r>
            <a:r>
              <a:rPr lang="nl-NL" baseline="0" dirty="0" err="1" smtClean="0"/>
              <a:t>that</a:t>
            </a:r>
            <a:r>
              <a:rPr lang="nl-NL" baseline="0" dirty="0" smtClean="0"/>
              <a:t> </a:t>
            </a:r>
            <a:r>
              <a:rPr lang="nl-NL" baseline="0" dirty="0" err="1" smtClean="0"/>
              <a:t>people</a:t>
            </a:r>
            <a:r>
              <a:rPr lang="nl-NL" baseline="0" dirty="0" smtClean="0"/>
              <a:t> </a:t>
            </a:r>
            <a:r>
              <a:rPr lang="nl-NL" baseline="0" dirty="0" err="1" smtClean="0"/>
              <a:t>will</a:t>
            </a:r>
            <a:r>
              <a:rPr lang="nl-NL" baseline="0" dirty="0" smtClean="0"/>
              <a:t> want </a:t>
            </a:r>
            <a:r>
              <a:rPr lang="nl-NL" baseline="0" dirty="0" err="1" smtClean="0"/>
              <a:t>to</a:t>
            </a:r>
            <a:r>
              <a:rPr lang="nl-NL" baseline="0" dirty="0" smtClean="0"/>
              <a:t> make </a:t>
            </a:r>
            <a:r>
              <a:rPr lang="nl-NL" baseline="0" dirty="0" err="1" smtClean="0"/>
              <a:t>it</a:t>
            </a:r>
            <a:r>
              <a:rPr lang="nl-NL" baseline="0" dirty="0" smtClean="0"/>
              <a:t> </a:t>
            </a:r>
            <a:r>
              <a:rPr lang="nl-NL" baseline="0" dirty="0" err="1" smtClean="0"/>
              <a:t>work</a:t>
            </a:r>
            <a:r>
              <a:rPr lang="nl-NL" baseline="0" dirty="0" smtClean="0"/>
              <a:t> first, </a:t>
            </a:r>
            <a:r>
              <a:rPr lang="nl-NL" baseline="0" dirty="0" err="1" smtClean="0"/>
              <a:t>then</a:t>
            </a:r>
            <a:r>
              <a:rPr lang="nl-NL" baseline="0" dirty="0" smtClean="0"/>
              <a:t> </a:t>
            </a:r>
            <a:r>
              <a:rPr lang="nl-NL" baseline="0" dirty="0" err="1" smtClean="0"/>
              <a:t>only</a:t>
            </a:r>
            <a:r>
              <a:rPr lang="nl-NL" baseline="0" dirty="0" smtClean="0"/>
              <a:t> </a:t>
            </a:r>
            <a:r>
              <a:rPr lang="nl-NL" baseline="0" dirty="0" err="1" smtClean="0"/>
              <a:t>coordinate</a:t>
            </a:r>
            <a:r>
              <a:rPr lang="nl-NL" baseline="0" dirty="0" smtClean="0"/>
              <a:t> </a:t>
            </a:r>
            <a:r>
              <a:rPr lang="nl-NL" baseline="0" dirty="0" err="1" smtClean="0"/>
              <a:t>what</a:t>
            </a:r>
            <a:r>
              <a:rPr lang="nl-NL" baseline="0" dirty="0" smtClean="0"/>
              <a:t> </a:t>
            </a:r>
            <a:r>
              <a:rPr lang="nl-NL" baseline="0" dirty="0" err="1" smtClean="0"/>
              <a:t>they</a:t>
            </a:r>
            <a:r>
              <a:rPr lang="nl-NL" baseline="0" dirty="0" smtClean="0"/>
              <a:t> </a:t>
            </a:r>
            <a:r>
              <a:rPr lang="nl-NL" baseline="0" dirty="0" err="1" smtClean="0"/>
              <a:t>really</a:t>
            </a:r>
            <a:r>
              <a:rPr lang="nl-NL" baseline="0" dirty="0" smtClean="0"/>
              <a:t> </a:t>
            </a:r>
            <a:r>
              <a:rPr lang="nl-NL" baseline="0" dirty="0" err="1" smtClean="0"/>
              <a:t>need</a:t>
            </a:r>
            <a:r>
              <a:rPr lang="nl-NL" baseline="0" dirty="0" smtClean="0"/>
              <a:t> </a:t>
            </a:r>
            <a:r>
              <a:rPr lang="nl-NL" baseline="0" dirty="0" err="1" smtClean="0"/>
              <a:t>to</a:t>
            </a:r>
            <a:r>
              <a:rPr lang="nl-NL" baseline="0" dirty="0" smtClean="0"/>
              <a:t>, </a:t>
            </a:r>
            <a:r>
              <a:rPr lang="nl-NL" baseline="0" dirty="0" err="1" smtClean="0"/>
              <a:t>and</a:t>
            </a:r>
            <a:r>
              <a:rPr lang="nl-NL" baseline="0" dirty="0" smtClean="0"/>
              <a:t> </a:t>
            </a:r>
            <a:r>
              <a:rPr lang="nl-NL" baseline="0" dirty="0" err="1" smtClean="0"/>
              <a:t>then</a:t>
            </a:r>
            <a:r>
              <a:rPr lang="nl-NL" baseline="0" dirty="0" smtClean="0"/>
              <a:t> </a:t>
            </a:r>
            <a:r>
              <a:rPr lang="nl-NL" baseline="0" dirty="0" err="1" smtClean="0"/>
              <a:t>realize</a:t>
            </a:r>
            <a:r>
              <a:rPr lang="nl-NL" baseline="0" dirty="0" smtClean="0"/>
              <a:t> </a:t>
            </a:r>
            <a:r>
              <a:rPr lang="nl-NL" baseline="0" dirty="0" err="1" smtClean="0"/>
              <a:t>they</a:t>
            </a:r>
            <a:r>
              <a:rPr lang="nl-NL" baseline="0" dirty="0" smtClean="0"/>
              <a:t> </a:t>
            </a:r>
            <a:r>
              <a:rPr lang="nl-NL" baseline="0" dirty="0" err="1" smtClean="0"/>
              <a:t>can</a:t>
            </a:r>
            <a:r>
              <a:rPr lang="nl-NL" baseline="0" dirty="0" smtClean="0"/>
              <a:t> </a:t>
            </a:r>
            <a:r>
              <a:rPr lang="nl-NL" baseline="0" dirty="0" err="1" smtClean="0"/>
              <a:t>broaden</a:t>
            </a:r>
            <a:r>
              <a:rPr lang="nl-NL" baseline="0" dirty="0" smtClean="0"/>
              <a:t> </a:t>
            </a:r>
            <a:r>
              <a:rPr lang="nl-NL" baseline="0" dirty="0" err="1" smtClean="0"/>
              <a:t>their</a:t>
            </a:r>
            <a:r>
              <a:rPr lang="nl-NL" baseline="0" dirty="0" smtClean="0"/>
              <a:t> approach </a:t>
            </a:r>
            <a:r>
              <a:rPr lang="nl-NL" baseline="0" dirty="0" err="1" smtClean="0"/>
              <a:t>to</a:t>
            </a:r>
            <a:r>
              <a:rPr lang="nl-NL" baseline="0" dirty="0" smtClean="0"/>
              <a:t> a community.</a:t>
            </a:r>
          </a:p>
          <a:p>
            <a:pPr marL="171428" indent="-171428">
              <a:buFontTx/>
              <a:buChar char="-"/>
            </a:pPr>
            <a:r>
              <a:rPr lang="nl-NL" baseline="0" dirty="0" smtClean="0"/>
              <a:t>“Support”, of course top-down </a:t>
            </a:r>
            <a:r>
              <a:rPr lang="nl-NL" baseline="0" dirty="0" err="1" smtClean="0"/>
              <a:t>should</a:t>
            </a:r>
            <a:r>
              <a:rPr lang="nl-NL" baseline="0" dirty="0" smtClean="0"/>
              <a:t> </a:t>
            </a:r>
            <a:r>
              <a:rPr lang="nl-NL" baseline="0" dirty="0" err="1" smtClean="0"/>
              <a:t>still</a:t>
            </a:r>
            <a:r>
              <a:rPr lang="nl-NL" baseline="0" dirty="0" smtClean="0"/>
              <a:t> </a:t>
            </a:r>
            <a:r>
              <a:rPr lang="nl-NL" baseline="0" dirty="0" err="1" smtClean="0"/>
              <a:t>be</a:t>
            </a:r>
            <a:r>
              <a:rPr lang="nl-NL" baseline="0" dirty="0" smtClean="0"/>
              <a:t> </a:t>
            </a:r>
            <a:r>
              <a:rPr lang="nl-NL" baseline="0" dirty="0" err="1" smtClean="0"/>
              <a:t>possible</a:t>
            </a:r>
            <a:r>
              <a:rPr lang="nl-NL" baseline="0" dirty="0" smtClean="0"/>
              <a:t>! </a:t>
            </a:r>
            <a:r>
              <a:rPr lang="nl-NL" baseline="0" dirty="0" err="1" smtClean="0"/>
              <a:t>Maybe</a:t>
            </a:r>
            <a:r>
              <a:rPr lang="nl-NL" baseline="0" dirty="0" smtClean="0"/>
              <a:t> even a combi in the long-term</a:t>
            </a:r>
            <a:endParaRPr lang="nl-NL" dirty="0" smtClean="0"/>
          </a:p>
        </p:txBody>
      </p:sp>
      <p:sp>
        <p:nvSpPr>
          <p:cNvPr id="4" name="Date Placeholder 3"/>
          <p:cNvSpPr>
            <a:spLocks noGrp="1"/>
          </p:cNvSpPr>
          <p:nvPr>
            <p:ph type="dt" idx="10"/>
          </p:nvPr>
        </p:nvSpPr>
        <p:spPr/>
        <p:txBody>
          <a:bodyPr/>
          <a:lstStyle/>
          <a:p>
            <a:r>
              <a:rPr lang="nl-NL" smtClean="0">
                <a:solidFill>
                  <a:prstClr val="black"/>
                </a:solidFill>
              </a:rPr>
              <a:t>25-6-2010</a:t>
            </a:r>
            <a:endParaRPr lang="nl-NL">
              <a:solidFill>
                <a:prstClr val="black"/>
              </a:solidFill>
            </a:endParaRP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183</a:t>
            </a:fld>
            <a:endParaRPr lang="nl-NL">
              <a:solidFill>
                <a:prstClr val="black"/>
              </a:solidFill>
            </a:endParaRPr>
          </a:p>
        </p:txBody>
      </p:sp>
    </p:spTree>
    <p:extLst>
      <p:ext uri="{BB962C8B-B14F-4D97-AF65-F5344CB8AC3E}">
        <p14:creationId xmlns="" xmlns:p14="http://schemas.microsoft.com/office/powerpoint/2010/main" val="4712874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Note:</a:t>
            </a:r>
            <a:r>
              <a:rPr lang="en-US" baseline="0" dirty="0" smtClean="0"/>
              <a:t> the spec *never* sets this to true, since it’s context dependent.</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189</a:t>
            </a:fld>
            <a:endParaRPr lang="en-CA" dirty="0"/>
          </a:p>
        </p:txBody>
      </p:sp>
    </p:spTree>
    <p:extLst>
      <p:ext uri="{BB962C8B-B14F-4D97-AF65-F5344CB8AC3E}">
        <p14:creationId xmlns="" xmlns:p14="http://schemas.microsoft.com/office/powerpoint/2010/main" val="2971765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192</a:t>
            </a:fld>
            <a:endParaRPr lang="en-CA" dirty="0"/>
          </a:p>
        </p:txBody>
      </p:sp>
    </p:spTree>
    <p:extLst>
      <p:ext uri="{BB962C8B-B14F-4D97-AF65-F5344CB8AC3E}">
        <p14:creationId xmlns="" xmlns:p14="http://schemas.microsoft.com/office/powerpoint/2010/main" val="40196756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193</a:t>
            </a:fld>
            <a:endParaRPr lang="en-CA" dirty="0"/>
          </a:p>
        </p:txBody>
      </p:sp>
    </p:spTree>
    <p:extLst>
      <p:ext uri="{BB962C8B-B14F-4D97-AF65-F5344CB8AC3E}">
        <p14:creationId xmlns="" xmlns:p14="http://schemas.microsoft.com/office/powerpoint/2010/main" val="40196756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Conformance registry could be used for discovery of participants in a regional exchange, means of advertising</a:t>
            </a:r>
            <a:r>
              <a:rPr lang="en-US" baseline="0" dirty="0" smtClean="0"/>
              <a:t> system capability, etc.</a:t>
            </a:r>
          </a:p>
          <a:p>
            <a:endParaRPr lang="en-US" baseline="0" dirty="0" smtClean="0"/>
          </a:p>
          <a:p>
            <a:r>
              <a:rPr lang="en-US" baseline="0" dirty="0" smtClean="0"/>
              <a:t>No tools yet for authoring – volunteers?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206</a:t>
            </a:fld>
            <a:endParaRPr lang="en-US"/>
          </a:p>
        </p:txBody>
      </p:sp>
    </p:spTree>
    <p:extLst>
      <p:ext uri="{BB962C8B-B14F-4D97-AF65-F5344CB8AC3E}">
        <p14:creationId xmlns="" xmlns:p14="http://schemas.microsoft.com/office/powerpoint/2010/main" val="14057906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a:t>
            </a:r>
            <a:r>
              <a:rPr lang="en-US" baseline="0" dirty="0" smtClean="0"/>
              <a:t> useful thing you learned?  What you need to watch out for in your implementation?  What you want to investigate further?</a:t>
            </a:r>
            <a:endParaRPr lang="en-CA"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210</a:t>
            </a:fld>
            <a:endParaRPr lang="en-US"/>
          </a:p>
        </p:txBody>
      </p:sp>
    </p:spTree>
    <p:extLst>
      <p:ext uri="{BB962C8B-B14F-4D97-AF65-F5344CB8AC3E}">
        <p14:creationId xmlns="" xmlns:p14="http://schemas.microsoft.com/office/powerpoint/2010/main" val="42622678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err="1" smtClean="0"/>
              <a:t>You’re</a:t>
            </a:r>
            <a:r>
              <a:rPr lang="nl-NL" dirty="0" smtClean="0"/>
              <a:t> a </a:t>
            </a:r>
            <a:r>
              <a:rPr lang="nl-NL" dirty="0" err="1" smtClean="0"/>
              <a:t>message</a:t>
            </a:r>
            <a:r>
              <a:rPr lang="nl-NL" dirty="0" smtClean="0"/>
              <a:t> broker routing</a:t>
            </a:r>
            <a:r>
              <a:rPr lang="nl-NL" baseline="0" dirty="0" smtClean="0"/>
              <a:t> </a:t>
            </a:r>
            <a:r>
              <a:rPr lang="nl-NL" baseline="0" dirty="0" err="1" smtClean="0"/>
              <a:t>and</a:t>
            </a:r>
            <a:r>
              <a:rPr lang="nl-NL" baseline="0" dirty="0" smtClean="0"/>
              <a:t> </a:t>
            </a:r>
            <a:r>
              <a:rPr lang="nl-NL" dirty="0" smtClean="0"/>
              <a:t>translating </a:t>
            </a:r>
            <a:r>
              <a:rPr lang="nl-NL" dirty="0" err="1" smtClean="0"/>
              <a:t>between</a:t>
            </a:r>
            <a:r>
              <a:rPr lang="nl-NL" dirty="0" smtClean="0"/>
              <a:t> v2, v3 </a:t>
            </a:r>
            <a:r>
              <a:rPr lang="nl-NL" dirty="0" err="1" smtClean="0"/>
              <a:t>and</a:t>
            </a:r>
            <a:r>
              <a:rPr lang="nl-NL" dirty="0" smtClean="0"/>
              <a:t> FHIR</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a:t>
            </a:r>
            <a:r>
              <a:rPr lang="nl-NL" baseline="0" dirty="0" smtClean="0"/>
              <a:t> interfaces </a:t>
            </a:r>
            <a:r>
              <a:rPr lang="nl-NL" baseline="0" dirty="0" err="1" smtClean="0"/>
              <a:t>with</a:t>
            </a:r>
            <a:r>
              <a:rPr lang="nl-NL" baseline="0" dirty="0" smtClean="0"/>
              <a:t> a PHR </a:t>
            </a:r>
            <a:r>
              <a:rPr lang="nl-NL" baseline="0" dirty="0" err="1" smtClean="0"/>
              <a:t>using</a:t>
            </a:r>
            <a:r>
              <a:rPr lang="nl-NL" baseline="0" dirty="0" smtClean="0"/>
              <a:t> FHIR </a:t>
            </a:r>
            <a:r>
              <a:rPr lang="nl-NL" baseline="0" dirty="0" err="1" smtClean="0"/>
              <a:t>natively</a:t>
            </a:r>
            <a:endParaRPr lang="nl-NL" baseline="0" dirty="0" smtClean="0"/>
          </a:p>
          <a:p>
            <a:pPr marL="171450" indent="-171450">
              <a:buFont typeface="Arial" charset="0"/>
              <a:buChar char="•"/>
            </a:pPr>
            <a:r>
              <a:rPr lang="nl-NL" baseline="0" dirty="0" err="1" smtClean="0"/>
              <a:t>Your</a:t>
            </a:r>
            <a:r>
              <a:rPr lang="nl-NL" baseline="0" dirty="0" smtClean="0"/>
              <a:t> </a:t>
            </a:r>
            <a:r>
              <a:rPr lang="nl-NL" baseline="0" dirty="0" err="1" smtClean="0"/>
              <a:t>application</a:t>
            </a:r>
            <a:r>
              <a:rPr lang="nl-NL" baseline="0" dirty="0" smtClean="0"/>
              <a:t> </a:t>
            </a:r>
            <a:r>
              <a:rPr lang="nl-NL" baseline="0" dirty="0" err="1" smtClean="0"/>
              <a:t>can</a:t>
            </a:r>
            <a:r>
              <a:rPr lang="nl-NL" baseline="0" dirty="0" smtClean="0"/>
              <a:t> </a:t>
            </a:r>
            <a:r>
              <a:rPr lang="nl-NL" baseline="0" dirty="0" err="1" smtClean="0"/>
              <a:t>communicate</a:t>
            </a:r>
            <a:r>
              <a:rPr lang="nl-NL" baseline="0" dirty="0" smtClean="0"/>
              <a:t> </a:t>
            </a:r>
            <a:r>
              <a:rPr lang="nl-NL" baseline="0" dirty="0" err="1" smtClean="0"/>
              <a:t>using</a:t>
            </a:r>
            <a:r>
              <a:rPr lang="nl-NL" baseline="0" dirty="0" smtClean="0"/>
              <a:t> FHIR, but </a:t>
            </a:r>
            <a:r>
              <a:rPr lang="nl-NL" baseline="0" dirty="0" err="1" smtClean="0"/>
              <a:t>your</a:t>
            </a:r>
            <a:r>
              <a:rPr lang="nl-NL" baseline="0" dirty="0" smtClean="0"/>
              <a:t> software </a:t>
            </a:r>
            <a:r>
              <a:rPr lang="nl-NL" baseline="0" dirty="0" err="1" smtClean="0"/>
              <a:t>uses</a:t>
            </a:r>
            <a:r>
              <a:rPr lang="nl-NL" baseline="0" dirty="0" smtClean="0"/>
              <a:t> a </a:t>
            </a:r>
            <a:r>
              <a:rPr lang="nl-NL" baseline="0" dirty="0" err="1" smtClean="0"/>
              <a:t>proprietary</a:t>
            </a:r>
            <a:r>
              <a:rPr lang="nl-NL" baseline="0" dirty="0" smtClean="0"/>
              <a:t> RDBMS</a:t>
            </a:r>
          </a:p>
          <a:p>
            <a:pPr marL="171450" indent="-171450">
              <a:buFont typeface="Arial" charset="0"/>
              <a:buChar char="•"/>
            </a:pPr>
            <a:r>
              <a:rPr lang="nl-NL" baseline="0" dirty="0" err="1" smtClean="0"/>
              <a:t>Use</a:t>
            </a:r>
            <a:r>
              <a:rPr lang="nl-NL" baseline="0" dirty="0" smtClean="0"/>
              <a:t> FHIR as the common </a:t>
            </a:r>
            <a:r>
              <a:rPr lang="nl-NL" baseline="0" dirty="0" err="1" smtClean="0"/>
              <a:t>language</a:t>
            </a:r>
            <a:r>
              <a:rPr lang="nl-NL" baseline="0" dirty="0" smtClean="0"/>
              <a:t> </a:t>
            </a:r>
            <a:r>
              <a:rPr lang="nl-NL" baseline="0" dirty="0" err="1" smtClean="0"/>
              <a:t>for</a:t>
            </a:r>
            <a:r>
              <a:rPr lang="nl-NL" baseline="0" dirty="0" smtClean="0"/>
              <a:t> a </a:t>
            </a:r>
            <a:r>
              <a:rPr lang="nl-NL" baseline="0" dirty="0" err="1" smtClean="0"/>
              <a:t>Vendor</a:t>
            </a:r>
            <a:r>
              <a:rPr lang="nl-NL" baseline="0" dirty="0" smtClean="0"/>
              <a:t> Neutral </a:t>
            </a:r>
            <a:r>
              <a:rPr lang="nl-NL" baseline="0" dirty="0" err="1" smtClean="0"/>
              <a:t>Archive</a:t>
            </a:r>
            <a:endParaRPr lang="nl-NL" baseline="0" dirty="0" smtClean="0"/>
          </a:p>
          <a:p>
            <a:pPr marL="171450" indent="-171450">
              <a:buFont typeface="Arial" charset="0"/>
              <a:buChar char="•"/>
            </a:pPr>
            <a:r>
              <a:rPr lang="nl-NL" baseline="0" dirty="0" smtClean="0"/>
              <a:t>…Or a </a:t>
            </a:r>
            <a:r>
              <a:rPr lang="nl-NL" baseline="0" dirty="0" err="1" smtClean="0"/>
              <a:t>combination</a:t>
            </a:r>
            <a:r>
              <a:rPr lang="nl-NL" baseline="0" dirty="0" smtClean="0"/>
              <a:t>….</a:t>
            </a:r>
          </a:p>
          <a:p>
            <a:pPr marL="171450" indent="-171450">
              <a:buFont typeface="Arial" charset="0"/>
              <a:buChar char="•"/>
            </a:pPr>
            <a:r>
              <a:rPr lang="nl-NL" baseline="0" dirty="0" err="1" smtClean="0"/>
              <a:t>You</a:t>
            </a:r>
            <a:r>
              <a:rPr lang="nl-NL" baseline="0" dirty="0" smtClean="0"/>
              <a:t> </a:t>
            </a:r>
            <a:r>
              <a:rPr lang="nl-NL" baseline="0" dirty="0" err="1" smtClean="0"/>
              <a:t>might</a:t>
            </a:r>
            <a:r>
              <a:rPr lang="nl-NL" baseline="0" dirty="0" smtClean="0"/>
              <a:t> </a:t>
            </a:r>
            <a:r>
              <a:rPr lang="nl-NL" baseline="0" dirty="0" err="1" smtClean="0"/>
              <a:t>see</a:t>
            </a:r>
            <a:r>
              <a:rPr lang="nl-NL" baseline="0" dirty="0" smtClean="0"/>
              <a:t> data as a </a:t>
            </a:r>
            <a:r>
              <a:rPr lang="nl-NL" baseline="0" dirty="0" err="1" smtClean="0"/>
              <a:t>nested</a:t>
            </a:r>
            <a:r>
              <a:rPr lang="nl-NL" baseline="0" dirty="0" smtClean="0"/>
              <a:t> </a:t>
            </a:r>
            <a:r>
              <a:rPr lang="nl-NL" baseline="0" dirty="0" err="1" smtClean="0"/>
              <a:t>structure</a:t>
            </a:r>
            <a:r>
              <a:rPr lang="nl-NL" baseline="0" dirty="0" smtClean="0"/>
              <a:t> of XML, a series of </a:t>
            </a:r>
            <a:r>
              <a:rPr lang="nl-NL" baseline="0" dirty="0" err="1" smtClean="0"/>
              <a:t>tables</a:t>
            </a:r>
            <a:r>
              <a:rPr lang="nl-NL" baseline="0" dirty="0" smtClean="0"/>
              <a:t> </a:t>
            </a:r>
            <a:r>
              <a:rPr lang="nl-NL" baseline="0" dirty="0" err="1" smtClean="0"/>
              <a:t>with</a:t>
            </a:r>
            <a:r>
              <a:rPr lang="nl-NL" baseline="0" dirty="0" smtClean="0"/>
              <a:t> </a:t>
            </a:r>
            <a:r>
              <a:rPr lang="nl-NL" baseline="0" dirty="0" err="1" smtClean="0"/>
              <a:t>keys</a:t>
            </a:r>
            <a:r>
              <a:rPr lang="nl-NL" baseline="0" dirty="0" smtClean="0"/>
              <a:t>, class-</a:t>
            </a:r>
            <a:r>
              <a:rPr lang="nl-NL" baseline="0" dirty="0" err="1" smtClean="0"/>
              <a:t>diagrams</a:t>
            </a:r>
            <a:r>
              <a:rPr lang="nl-NL" baseline="0" dirty="0" smtClean="0"/>
              <a:t>….</a:t>
            </a:r>
          </a:p>
          <a:p>
            <a:endParaRPr lang="nl-NL" dirty="0" smtClean="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212</a:t>
            </a:fld>
            <a:endParaRPr lang="en-US"/>
          </a:p>
        </p:txBody>
      </p:sp>
    </p:spTree>
    <p:extLst>
      <p:ext uri="{BB962C8B-B14F-4D97-AF65-F5344CB8AC3E}">
        <p14:creationId xmlns="" xmlns:p14="http://schemas.microsoft.com/office/powerpoint/2010/main" val="24641158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smtClean="0"/>
              <a:t>First scenario is</a:t>
            </a:r>
            <a:r>
              <a:rPr lang="nl-NL" baseline="0" dirty="0" smtClean="0"/>
              <a:t> most common </a:t>
            </a:r>
            <a:r>
              <a:rPr lang="nl-NL" baseline="0" dirty="0" err="1" smtClean="0"/>
              <a:t>for</a:t>
            </a:r>
            <a:r>
              <a:rPr lang="nl-NL" baseline="0" dirty="0" smtClean="0"/>
              <a:t> </a:t>
            </a:r>
            <a:r>
              <a:rPr lang="nl-NL" baseline="0" dirty="0" err="1" smtClean="0"/>
              <a:t>existing</a:t>
            </a:r>
            <a:r>
              <a:rPr lang="nl-NL" baseline="0" dirty="0" smtClean="0"/>
              <a:t> databases: </a:t>
            </a:r>
            <a:r>
              <a:rPr lang="nl-NL" baseline="0" dirty="0" err="1" smtClean="0"/>
              <a:t>you</a:t>
            </a:r>
            <a:r>
              <a:rPr lang="nl-NL" baseline="0" dirty="0" smtClean="0"/>
              <a:t> have </a:t>
            </a:r>
            <a:r>
              <a:rPr lang="nl-NL" baseline="0" dirty="0" err="1" smtClean="0"/>
              <a:t>to</a:t>
            </a:r>
            <a:r>
              <a:rPr lang="nl-NL" baseline="0" dirty="0" smtClean="0"/>
              <a:t> map the FHIR </a:t>
            </a:r>
            <a:r>
              <a:rPr lang="nl-NL" baseline="0" dirty="0" err="1" smtClean="0"/>
              <a:t>structure</a:t>
            </a:r>
            <a:r>
              <a:rPr lang="nl-NL" baseline="0" dirty="0" smtClean="0"/>
              <a:t> (as </a:t>
            </a:r>
            <a:r>
              <a:rPr lang="nl-NL" baseline="0" dirty="0" err="1" smtClean="0"/>
              <a:t>POCO’s</a:t>
            </a:r>
            <a:r>
              <a:rPr lang="nl-NL" baseline="0" dirty="0" smtClean="0"/>
              <a:t>) </a:t>
            </a:r>
            <a:r>
              <a:rPr lang="nl-NL" baseline="0" dirty="0" err="1" smtClean="0"/>
              <a:t>onto</a:t>
            </a:r>
            <a:r>
              <a:rPr lang="nl-NL" baseline="0" dirty="0" smtClean="0"/>
              <a:t> </a:t>
            </a:r>
            <a:r>
              <a:rPr lang="nl-NL" baseline="0" dirty="0" err="1" smtClean="0"/>
              <a:t>your</a:t>
            </a:r>
            <a:r>
              <a:rPr lang="nl-NL" baseline="0" dirty="0" smtClean="0"/>
              <a:t> (</a:t>
            </a:r>
            <a:r>
              <a:rPr lang="nl-NL" baseline="0" dirty="0" err="1" smtClean="0"/>
              <a:t>existing</a:t>
            </a:r>
            <a:r>
              <a:rPr lang="nl-NL" baseline="0" dirty="0" smtClean="0"/>
              <a:t>) databases </a:t>
            </a:r>
            <a:r>
              <a:rPr lang="nl-NL" baseline="0" dirty="0" err="1" smtClean="0"/>
              <a:t>tables</a:t>
            </a:r>
            <a:r>
              <a:rPr lang="nl-NL" baseline="0" dirty="0" smtClean="0"/>
              <a:t>. Lot’s of mappings to support our nesting, cardinalities, data types</a:t>
            </a:r>
          </a:p>
          <a:p>
            <a:pPr marL="171450" indent="-171450">
              <a:buFont typeface="Arial" charset="0"/>
              <a:buChar char="•"/>
            </a:pPr>
            <a:r>
              <a:rPr lang="nl-NL" baseline="0" dirty="0" smtClean="0"/>
              <a:t>Second scenario </a:t>
            </a:r>
            <a:r>
              <a:rPr lang="nl-NL" baseline="0" dirty="0" err="1" smtClean="0"/>
              <a:t>uses</a:t>
            </a:r>
            <a:r>
              <a:rPr lang="nl-NL" baseline="0" dirty="0" smtClean="0"/>
              <a:t> the </a:t>
            </a:r>
            <a:r>
              <a:rPr lang="nl-NL" baseline="0" dirty="0" err="1" smtClean="0"/>
              <a:t>parsers</a:t>
            </a:r>
            <a:r>
              <a:rPr lang="nl-NL" baseline="0" dirty="0" smtClean="0"/>
              <a:t> </a:t>
            </a:r>
            <a:r>
              <a:rPr lang="nl-NL" baseline="0" dirty="0" err="1" smtClean="0"/>
              <a:t>to</a:t>
            </a:r>
            <a:r>
              <a:rPr lang="nl-NL" baseline="0" dirty="0" smtClean="0"/>
              <a:t> </a:t>
            </a:r>
            <a:r>
              <a:rPr lang="nl-NL" baseline="0" dirty="0" err="1" smtClean="0"/>
              <a:t>create</a:t>
            </a:r>
            <a:r>
              <a:rPr lang="nl-NL" baseline="0" dirty="0" smtClean="0"/>
              <a:t> </a:t>
            </a:r>
            <a:r>
              <a:rPr lang="nl-NL" baseline="0" dirty="0" err="1" smtClean="0"/>
              <a:t>POCO’s</a:t>
            </a:r>
            <a:r>
              <a:rPr lang="nl-NL" baseline="0" dirty="0" smtClean="0"/>
              <a:t> </a:t>
            </a:r>
            <a:r>
              <a:rPr lang="nl-NL" baseline="0" dirty="0" err="1" smtClean="0"/>
              <a:t>then</a:t>
            </a:r>
            <a:r>
              <a:rPr lang="nl-NL" baseline="0" dirty="0" smtClean="0"/>
              <a:t> </a:t>
            </a:r>
            <a:r>
              <a:rPr lang="nl-NL" baseline="0" dirty="0" err="1" smtClean="0"/>
              <a:t>use</a:t>
            </a:r>
            <a:r>
              <a:rPr lang="nl-NL" baseline="0" dirty="0" smtClean="0"/>
              <a:t> a </a:t>
            </a:r>
            <a:r>
              <a:rPr lang="nl-NL" baseline="0" dirty="0" err="1" smtClean="0"/>
              <a:t>NoSql</a:t>
            </a:r>
            <a:r>
              <a:rPr lang="nl-NL" baseline="0" dirty="0" smtClean="0"/>
              <a:t> </a:t>
            </a:r>
            <a:r>
              <a:rPr lang="nl-NL" baseline="0" dirty="0" err="1" smtClean="0"/>
              <a:t>driver’s</a:t>
            </a:r>
            <a:r>
              <a:rPr lang="nl-NL" baseline="0" dirty="0" smtClean="0"/>
              <a:t> </a:t>
            </a:r>
            <a:r>
              <a:rPr lang="nl-NL" baseline="0" dirty="0" err="1" smtClean="0"/>
              <a:t>serialization</a:t>
            </a:r>
            <a:r>
              <a:rPr lang="nl-NL" baseline="0" dirty="0" smtClean="0"/>
              <a:t> </a:t>
            </a:r>
            <a:r>
              <a:rPr lang="nl-NL" baseline="0" dirty="0" err="1" smtClean="0"/>
              <a:t>possibilities</a:t>
            </a:r>
            <a:r>
              <a:rPr lang="nl-NL" baseline="0" dirty="0" smtClean="0"/>
              <a:t> </a:t>
            </a:r>
            <a:r>
              <a:rPr lang="nl-NL" baseline="0" dirty="0" err="1" smtClean="0"/>
              <a:t>to</a:t>
            </a:r>
            <a:r>
              <a:rPr lang="nl-NL" baseline="0" dirty="0" smtClean="0"/>
              <a:t> store the </a:t>
            </a:r>
            <a:r>
              <a:rPr lang="nl-NL" baseline="0" dirty="0" err="1" smtClean="0"/>
              <a:t>structure</a:t>
            </a:r>
            <a:r>
              <a:rPr lang="nl-NL" baseline="0" dirty="0" smtClean="0"/>
              <a:t>-as-is in </a:t>
            </a:r>
            <a:r>
              <a:rPr lang="nl-NL" baseline="0" dirty="0" err="1" smtClean="0"/>
              <a:t>NoSql</a:t>
            </a:r>
            <a:endParaRPr lang="nl-NL" baseline="0" dirty="0" smtClean="0"/>
          </a:p>
          <a:p>
            <a:pPr marL="171450" indent="-171450">
              <a:buFont typeface="Arial" charset="0"/>
              <a:buChar char="•"/>
            </a:pPr>
            <a:r>
              <a:rPr lang="nl-NL" baseline="0" dirty="0" err="1" smtClean="0"/>
              <a:t>Third</a:t>
            </a:r>
            <a:r>
              <a:rPr lang="nl-NL" baseline="0" dirty="0" smtClean="0"/>
              <a:t> scenario </a:t>
            </a:r>
            <a:r>
              <a:rPr lang="nl-NL" baseline="0" dirty="0" err="1" smtClean="0"/>
              <a:t>uses</a:t>
            </a:r>
            <a:r>
              <a:rPr lang="nl-NL" baseline="0" dirty="0" smtClean="0"/>
              <a:t> </a:t>
            </a:r>
            <a:r>
              <a:rPr lang="nl-NL" baseline="0" dirty="0" err="1" smtClean="0"/>
              <a:t>POCO’s</a:t>
            </a:r>
            <a:r>
              <a:rPr lang="nl-NL" baseline="0" dirty="0" smtClean="0"/>
              <a:t> </a:t>
            </a:r>
            <a:r>
              <a:rPr lang="nl-NL" baseline="0" dirty="0" err="1" smtClean="0"/>
              <a:t>and</a:t>
            </a:r>
            <a:r>
              <a:rPr lang="nl-NL" baseline="0" dirty="0" smtClean="0"/>
              <a:t> DBMS, but </a:t>
            </a:r>
            <a:r>
              <a:rPr lang="nl-NL" baseline="0" dirty="0" err="1" smtClean="0"/>
              <a:t>instead</a:t>
            </a:r>
            <a:r>
              <a:rPr lang="nl-NL" baseline="0" dirty="0" smtClean="0"/>
              <a:t> of </a:t>
            </a:r>
            <a:r>
              <a:rPr lang="nl-NL" baseline="0" dirty="0" err="1" smtClean="0"/>
              <a:t>mapping</a:t>
            </a:r>
            <a:r>
              <a:rPr lang="nl-NL" baseline="0" dirty="0" smtClean="0"/>
              <a:t> FHIR </a:t>
            </a:r>
            <a:r>
              <a:rPr lang="nl-NL" baseline="0" dirty="0" err="1" smtClean="0"/>
              <a:t>to</a:t>
            </a:r>
            <a:r>
              <a:rPr lang="nl-NL" baseline="0" dirty="0" smtClean="0"/>
              <a:t> </a:t>
            </a:r>
            <a:r>
              <a:rPr lang="nl-NL" baseline="0" dirty="0" err="1" smtClean="0"/>
              <a:t>tables</a:t>
            </a:r>
            <a:r>
              <a:rPr lang="nl-NL" baseline="0" dirty="0" smtClean="0"/>
              <a:t>, stores the data as-is </a:t>
            </a:r>
            <a:r>
              <a:rPr lang="nl-NL" baseline="0" dirty="0" err="1" smtClean="0"/>
              <a:t>into</a:t>
            </a:r>
            <a:r>
              <a:rPr lang="nl-NL" baseline="0" dirty="0" smtClean="0"/>
              <a:t> </a:t>
            </a:r>
            <a:r>
              <a:rPr lang="nl-NL" baseline="0" dirty="0" err="1" smtClean="0"/>
              <a:t>blob</a:t>
            </a:r>
            <a:r>
              <a:rPr lang="nl-NL" baseline="0" dirty="0" smtClean="0"/>
              <a:t> storage in a DBMS</a:t>
            </a:r>
            <a:endParaRPr lang="nl-NL" dirty="0"/>
          </a:p>
        </p:txBody>
      </p:sp>
      <p:sp>
        <p:nvSpPr>
          <p:cNvPr id="4" name="Slide Number Placeholder 3"/>
          <p:cNvSpPr>
            <a:spLocks noGrp="1"/>
          </p:cNvSpPr>
          <p:nvPr>
            <p:ph type="sldNum" sz="quarter" idx="10"/>
          </p:nvPr>
        </p:nvSpPr>
        <p:spPr/>
        <p:txBody>
          <a:bodyPr/>
          <a:lstStyle/>
          <a:p>
            <a:fld id="{1FEB8890-9530-48B5-B5AD-3035DC83575C}" type="slidenum">
              <a:rPr lang="nl-NL" smtClean="0"/>
              <a:pPr/>
              <a:t>215</a:t>
            </a:fld>
            <a:endParaRPr lang="nl-NL"/>
          </a:p>
        </p:txBody>
      </p:sp>
    </p:spTree>
    <p:extLst>
      <p:ext uri="{BB962C8B-B14F-4D97-AF65-F5344CB8AC3E}">
        <p14:creationId xmlns="" xmlns:p14="http://schemas.microsoft.com/office/powerpoint/2010/main" val="26374003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216</a:t>
            </a:fld>
            <a:endParaRPr lang="en-US"/>
          </a:p>
        </p:txBody>
      </p:sp>
    </p:spTree>
    <p:extLst>
      <p:ext uri="{BB962C8B-B14F-4D97-AF65-F5344CB8AC3E}">
        <p14:creationId xmlns="" xmlns:p14="http://schemas.microsoft.com/office/powerpoint/2010/main" val="1288612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smtClean="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smtClean="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690226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a:xfrm>
            <a:off x="381000" y="1828800"/>
            <a:ext cx="8382000" cy="46245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36385691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772816"/>
            <a:ext cx="4114800" cy="4680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72816"/>
            <a:ext cx="4114800" cy="4680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5557630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197847919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xmlns=""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xmlns=""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a:xfrm>
            <a:off x="381000" y="1828800"/>
            <a:ext cx="8382000" cy="4624536"/>
          </a:xfrm>
        </p:spPr>
        <p:txBody>
          <a:bodyPr/>
          <a:lstStyle>
            <a:lvl1pPr marL="0" indent="0">
              <a:buNone/>
              <a:defRPr sz="1400">
                <a:latin typeface="Consolas" pitchFamily="49" charset="0"/>
                <a:cs typeface="Consolas" pitchFamily="49" charset="0"/>
              </a:defRPr>
            </a:lvl1pPr>
            <a:lvl2pPr marL="457200" indent="0">
              <a:buNone/>
              <a:defRPr sz="1400">
                <a:latin typeface="Consolas" pitchFamily="49" charset="0"/>
                <a:cs typeface="Consolas" pitchFamily="49" charset="0"/>
              </a:defRPr>
            </a:lvl2pPr>
            <a:lvl3pPr marL="914400" indent="0">
              <a:buNone/>
              <a:defRPr sz="1400">
                <a:latin typeface="Consolas" pitchFamily="49" charset="0"/>
                <a:cs typeface="Consolas" pitchFamily="49" charset="0"/>
              </a:defRPr>
            </a:lvl3pPr>
            <a:lvl4pPr marL="1371600" indent="0">
              <a:buNone/>
              <a:defRPr sz="1400">
                <a:latin typeface="Consolas" pitchFamily="49" charset="0"/>
                <a:cs typeface="Consolas" pitchFamily="49" charset="0"/>
              </a:defRPr>
            </a:lvl4pPr>
            <a:lvl5pPr marL="1828800" indent="0">
              <a:buNone/>
              <a:defRPr sz="1400">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 xmlns:p14="http://schemas.microsoft.com/office/powerpoint/2010/main" val="17623631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AU" dirty="0"/>
          </a:p>
        </p:txBody>
      </p:sp>
      <p:sp>
        <p:nvSpPr>
          <p:cNvPr id="1030" name="Rectangle 7"/>
          <p:cNvSpPr>
            <a:spLocks noGrp="1" noChangeArrowheads="1"/>
          </p:cNvSpPr>
          <p:nvPr>
            <p:ph type="body" idx="1"/>
          </p:nvPr>
        </p:nvSpPr>
        <p:spPr bwMode="auto">
          <a:xfrm>
            <a:off x="381000" y="1828800"/>
            <a:ext cx="8382000" cy="46245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13"/>
          <p:cNvSpPr>
            <a:spLocks noChangeArrowheads="1"/>
          </p:cNvSpPr>
          <p:nvPr/>
        </p:nvSpPr>
        <p:spPr bwMode="auto">
          <a:xfrm>
            <a:off x="-5516" y="6643688"/>
            <a:ext cx="9144000" cy="214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r>
              <a:rPr lang="en-US" sz="800" b="1" dirty="0" smtClean="0"/>
              <a:t>© 2015 HL7 ® Int’l. Licensed</a:t>
            </a:r>
            <a:r>
              <a:rPr lang="en-US" sz="800" b="1" baseline="0" dirty="0" smtClean="0"/>
              <a:t> under Creative Commons</a:t>
            </a:r>
            <a:r>
              <a:rPr lang="en-US" sz="800" b="1" dirty="0" smtClean="0"/>
              <a:t>. HL7, Health Level Seven, FHIR &amp; flame logo are registered trademarks of Health Level Seven International. Reg. U.S. TM Office.</a:t>
            </a:r>
            <a:endParaRPr lang="en-US" sz="800" b="1" dirty="0"/>
          </a:p>
        </p:txBody>
      </p:sp>
      <p:pic>
        <p:nvPicPr>
          <p:cNvPr id="1032" name="Picture 14" descr="HL7 International Logo"/>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rotWithShape="1">
          <a:blip r:embed="rId11" cstate="print">
            <a:extLst>
              <a:ext uri="{28A0092B-C50C-407E-A947-70E740481C1C}">
                <a14:useLocalDpi xmlns:a14="http://schemas.microsoft.com/office/drawing/2010/main" xmlns="" val="0"/>
              </a:ext>
            </a:extLst>
          </a:blip>
          <a:srcRect l="27071" t="19101" r="26890" b="29814"/>
          <a:stretch/>
        </p:blipFill>
        <p:spPr>
          <a:xfrm>
            <a:off x="6853009" y="260648"/>
            <a:ext cx="2034746" cy="1252151"/>
          </a:xfrm>
          <a:prstGeom prst="rect">
            <a:avLst/>
          </a:prstGeom>
        </p:spPr>
      </p:pic>
      <p:sp>
        <p:nvSpPr>
          <p:cNvPr id="10" name="TextBox 9"/>
          <p:cNvSpPr txBox="1"/>
          <p:nvPr userDrawn="1"/>
        </p:nvSpPr>
        <p:spPr>
          <a:xfrm>
            <a:off x="8670974" y="759222"/>
            <a:ext cx="288032" cy="276999"/>
          </a:xfrm>
          <a:prstGeom prst="rect">
            <a:avLst/>
          </a:prstGeom>
          <a:noFill/>
        </p:spPr>
        <p:txBody>
          <a:bodyPr wrap="square" rtlCol="0">
            <a:spAutoFit/>
          </a:bodyPr>
          <a:lstStyle/>
          <a:p>
            <a:r>
              <a:rPr lang="en-CA" sz="1200" dirty="0" smtClean="0">
                <a:solidFill>
                  <a:srgbClr val="CC3300"/>
                </a:solidFill>
              </a:rPr>
              <a:t>®</a:t>
            </a:r>
            <a:endParaRPr lang="en-CA" sz="1200" dirty="0">
              <a:solidFill>
                <a:srgbClr val="CC3300"/>
              </a:solidFill>
            </a:endParaRPr>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cSld>
  <p:clrMap bg1="lt1" tx1="dk1" bg2="lt2" tx2="dk2" accent1="accent1" accent2="accent2" accent3="accent3" accent4="accent4" accent5="accent5" accent6="accent6" hlink="hlink" folHlink="folHlink"/>
  <p:sldLayoutIdLst>
    <p:sldLayoutId id="2147483668" r:id="rId1"/>
    <p:sldLayoutId id="2147483663" r:id="rId2"/>
    <p:sldLayoutId id="2147483662" r:id="rId3"/>
    <p:sldLayoutId id="2147483664" r:id="rId4"/>
    <p:sldLayoutId id="2147483665" r:id="rId5"/>
    <p:sldLayoutId id="2147483666" r:id="rId6"/>
    <p:sldLayoutId id="2147483667" r:id="rId7"/>
    <p:sldLayoutId id="2147483669" r:id="rId8"/>
  </p:sldLayoutIdLst>
  <p:timing>
    <p:tnLst>
      <p:par>
        <p:cTn id="1" dur="indefinite" restart="never" nodeType="tmRoot"/>
      </p:par>
    </p:tnLst>
  </p:timing>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hyperlink" Target="http://someserver/fhir/binary/" TargetMode="Externa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hyperlink" Target="http://example.org/fhir/Observation/1"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5" Type="http://schemas.openxmlformats.org/officeDocument/2006/relationships/hyperlink" Target="http://someserver/Observation/3" TargetMode="External"/><Relationship Id="rId4" Type="http://schemas.openxmlformats.org/officeDocument/2006/relationships/hyperlink" Target="http://someserver/Patient/1" TargetMode="External"/></Relationships>
</file>

<file path=ppt/slides/_rels/slide1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www.telerik.com/fiddler" TargetMode="External"/><Relationship Id="rId2" Type="http://schemas.openxmlformats.org/officeDocument/2006/relationships/hyperlink" Target="http://www.jsoneditoronline.org/"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hyperlink" Target="http://www.hl7.org/implement/standards/fhir/document.htm" TargetMode="External"/><Relationship Id="rId2" Type="http://schemas.openxmlformats.org/officeDocument/2006/relationships/hyperlink" Target="http://www.hl7.org/implement/standards/product_brief.cfm?product_id=7" TargetMode="Externa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hyperlink" Target="http://en.wikipedia.org/wiki/Portable_Document_Format"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hyperlink" Target="https://server.org/fhir/Mailbox"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hyperlink" Target="http://example/fhir/Observation?subject=Patient/1" TargetMode="External"/><Relationship Id="rId2" Type="http://schemas.openxmlformats.org/officeDocument/2006/relationships/hyperlink" Target="https://example.org/fhir/Patient/1/Observation" TargetMode="Externa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91.xml"/><Relationship Id="rId1" Type="http://schemas.openxmlformats.org/officeDocument/2006/relationships/slideLayout" Target="../slideLayouts/slideLayout3.xml"/><Relationship Id="rId5" Type="http://schemas.openxmlformats.org/officeDocument/2006/relationships/image" Target="../media/image74.jpeg"/><Relationship Id="rId4" Type="http://schemas.openxmlformats.org/officeDocument/2006/relationships/image" Target="../media/image7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1.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www.hl7.org/implement/standards/fhir/http.htm" TargetMode="Externa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6.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6.jpe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hl7.org/fhir" TargetMode="External"/><Relationship Id="rId1" Type="http://schemas.openxmlformats.org/officeDocument/2006/relationships/slideLayout" Target="../slideLayouts/slideLayout3.xml"/><Relationship Id="rId4" Type="http://schemas.openxmlformats.org/officeDocument/2006/relationships/image" Target="../media/image98.jpeg"/></Relationships>
</file>

<file path=ppt/slides/_rels/slide26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2.jpeg"/><Relationship Id="rId7" Type="http://schemas.openxmlformats.org/officeDocument/2006/relationships/image" Target="../media/image10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1.jpeg"/><Relationship Id="rId5" Type="http://schemas.openxmlformats.org/officeDocument/2006/relationships/image" Target="../media/image100.png"/><Relationship Id="rId4" Type="http://schemas.openxmlformats.org/officeDocument/2006/relationships/image" Target="../media/image99.jpeg"/></Relationships>
</file>

<file path=ppt/slides/_rels/slide2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3" Type="http://schemas.openxmlformats.org/officeDocument/2006/relationships/hyperlink" Target="mailto:lmckenzie@gevity.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gforge.hl7.org/svn/fhir"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hyperlink" Target="http://www.hl7.org/implement/standards/fhir/datatypes.htm"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www.hl7.org/fhir/conformance.htm"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Hands-on FHIR</a:t>
            </a:r>
            <a:endParaRPr lang="en-US" dirty="0"/>
          </a:p>
        </p:txBody>
      </p:sp>
      <p:sp>
        <p:nvSpPr>
          <p:cNvPr id="3" name="Subtitle 2"/>
          <p:cNvSpPr>
            <a:spLocks noGrp="1"/>
          </p:cNvSpPr>
          <p:nvPr>
            <p:ph type="subTitle" idx="1"/>
          </p:nvPr>
        </p:nvSpPr>
        <p:spPr/>
        <p:txBody>
          <a:bodyPr/>
          <a:lstStyle/>
          <a:p>
            <a:r>
              <a:rPr lang="en-US" dirty="0" smtClean="0"/>
              <a:t>Lloyd McKenzie</a:t>
            </a:r>
          </a:p>
          <a:p>
            <a:r>
              <a:rPr lang="en-US" dirty="0" smtClean="0"/>
              <a:t>July 14-15, 2015</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r>
              <a:rPr lang="en-US" dirty="0" smtClean="0"/>
              <a:t>After each topic, I’ll prompt you to write down (at least) one take-away</a:t>
            </a:r>
          </a:p>
          <a:p>
            <a:pPr lvl="1"/>
            <a:r>
              <a:rPr lang="en-US" dirty="0" smtClean="0"/>
              <a:t>What was the most useful thing you learned?</a:t>
            </a:r>
          </a:p>
          <a:p>
            <a:pPr lvl="1"/>
            <a:r>
              <a:rPr lang="en-US" dirty="0" smtClean="0"/>
              <a:t>What do you need to watch out for in your implementation?</a:t>
            </a:r>
          </a:p>
          <a:p>
            <a:pPr lvl="1"/>
            <a:r>
              <a:rPr lang="en-US" dirty="0" smtClean="0"/>
              <a:t>What do you want to investigate further?</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10</a:t>
            </a:fld>
            <a:endParaRPr lang="en-CA"/>
          </a:p>
        </p:txBody>
      </p:sp>
      <p:pic>
        <p:nvPicPr>
          <p:cNvPr id="1229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33800" y="4724400"/>
            <a:ext cx="1676400" cy="1676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62500784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 ‘deleted’ Resource?</a:t>
            </a:r>
            <a:endParaRPr lang="en-US" dirty="0"/>
          </a:p>
        </p:txBody>
      </p:sp>
      <p:sp>
        <p:nvSpPr>
          <p:cNvPr id="3" name="Content Placeholder 2"/>
          <p:cNvSpPr>
            <a:spLocks noGrp="1"/>
          </p:cNvSpPr>
          <p:nvPr>
            <p:ph idx="1"/>
          </p:nvPr>
        </p:nvSpPr>
        <p:spPr/>
        <p:txBody>
          <a:bodyPr/>
          <a:lstStyle/>
          <a:p>
            <a:r>
              <a:rPr lang="en-US" dirty="0" smtClean="0"/>
              <a:t>Trying read operations will return in a 410 (Gone) result in stead of 404 (Not Found)</a:t>
            </a:r>
          </a:p>
          <a:p>
            <a:r>
              <a:rPr lang="en-US" dirty="0" smtClean="0"/>
              <a:t>The resource will not be returned by the search operation.</a:t>
            </a:r>
          </a:p>
          <a:p>
            <a:r>
              <a:rPr lang="en-US" dirty="0" smtClean="0"/>
              <a:t>You can “undelete” by doing an update with fresh content</a:t>
            </a:r>
          </a:p>
          <a:p>
            <a:r>
              <a:rPr lang="en-US" dirty="0" smtClean="0"/>
              <a:t>Just a “marker” in a resource’s history</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100</a:t>
            </a:fld>
            <a:endParaRPr lang="en-US"/>
          </a:p>
        </p:txBody>
      </p:sp>
    </p:spTree>
    <p:extLst>
      <p:ext uri="{BB962C8B-B14F-4D97-AF65-F5344CB8AC3E}">
        <p14:creationId xmlns="" xmlns:p14="http://schemas.microsoft.com/office/powerpoint/2010/main" val="34699215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history - deletions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101</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v12 </a:t>
            </a:r>
            <a:r>
              <a:rPr lang="en-US" sz="1100" dirty="0" smtClean="0"/>
              <a:t>– 2012-12-04</a:t>
            </a:r>
            <a:endParaRPr kumimoji="0" lang="en-US" sz="1100" b="0" i="0" u="none" strike="noStrike" cap="none" normalizeH="0" baseline="0" dirty="0" smtClean="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4" name="Rectangle 13"/>
          <p:cNvSpPr/>
          <p:nvPr/>
        </p:nvSpPr>
        <p:spPr>
          <a:xfrm>
            <a:off x="3050506" y="1765012"/>
            <a:ext cx="45694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12</a:t>
            </a:r>
            <a:endParaRPr lang="en-US" sz="1600" b="1" dirty="0"/>
          </a:p>
        </p:txBody>
      </p:sp>
      <p:sp>
        <p:nvSpPr>
          <p:cNvPr id="15" name="Rectangle 14"/>
          <p:cNvSpPr/>
          <p:nvPr/>
        </p:nvSpPr>
        <p:spPr>
          <a:xfrm>
            <a:off x="3644788" y="2540169"/>
            <a:ext cx="488961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3352800" y="2133600"/>
            <a:ext cx="48006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3873388" y="2971800"/>
            <a:ext cx="4902424"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1098494" y="5420380"/>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22" idx="3"/>
          </p:cNvCxnSpPr>
          <p:nvPr/>
        </p:nvCxnSpPr>
        <p:spPr bwMode="auto">
          <a:xfrm rot="16200000" flipV="1">
            <a:off x="4871710" y="4462790"/>
            <a:ext cx="1115080" cy="800099"/>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1484310" y="3048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v15 </a:t>
            </a:r>
            <a:r>
              <a:rPr lang="en-US" sz="1100" dirty="0" smtClean="0"/>
              <a:t>– 2012-12-09</a:t>
            </a:r>
            <a:endParaRPr kumimoji="0" lang="en-US" sz="1100" b="0" i="0" u="none" strike="noStrike" cap="none" normalizeH="0" baseline="0" dirty="0" smtClean="0">
              <a:ln>
                <a:noFill/>
              </a:ln>
              <a:solidFill>
                <a:schemeClr val="tx1"/>
              </a:solidFill>
              <a:effectLst/>
            </a:endParaRPr>
          </a:p>
        </p:txBody>
      </p:sp>
      <p:sp>
        <p:nvSpPr>
          <p:cNvPr id="22" name="Rectangle 21"/>
          <p:cNvSpPr/>
          <p:nvPr/>
        </p:nvSpPr>
        <p:spPr bwMode="auto">
          <a:xfrm>
            <a:off x="1828800" y="3429000"/>
            <a:ext cx="3200400" cy="17526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v16 </a:t>
            </a:r>
            <a:r>
              <a:rPr lang="en-US" sz="1100" b="1" dirty="0" smtClean="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1100" b="1" i="0" u="none" strike="noStrike" cap="none" normalizeH="0" baseline="0" dirty="0" smtClean="0">
                <a:ln>
                  <a:noFill/>
                </a:ln>
                <a:solidFill>
                  <a:schemeClr val="bg1"/>
                </a:solidFill>
                <a:effectLst/>
              </a:rPr>
              <a:t>                    </a:t>
            </a:r>
            <a:r>
              <a:rPr kumimoji="0" lang="en-US" sz="2000" b="1" i="0" u="none" strike="noStrike" cap="none" normalizeH="0" baseline="0" dirty="0" smtClean="0">
                <a:ln>
                  <a:noFill/>
                </a:ln>
                <a:solidFill>
                  <a:schemeClr val="bg1"/>
                </a:solidFill>
                <a:effectLst/>
              </a:rPr>
              <a:t>DELETION</a:t>
            </a:r>
          </a:p>
        </p:txBody>
      </p:sp>
      <p:sp>
        <p:nvSpPr>
          <p:cNvPr id="16" name="Rectangle 15"/>
          <p:cNvSpPr/>
          <p:nvPr/>
        </p:nvSpPr>
        <p:spPr>
          <a:xfrm>
            <a:off x="5029200" y="3352800"/>
            <a:ext cx="38862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16</a:t>
            </a:r>
            <a:endParaRPr lang="en-US" sz="1600" b="1" dirty="0"/>
          </a:p>
        </p:txBody>
      </p:sp>
    </p:spTree>
    <p:extLst>
      <p:ext uri="{BB962C8B-B14F-4D97-AF65-F5344CB8AC3E}">
        <p14:creationId xmlns="" xmlns:p14="http://schemas.microsoft.com/office/powerpoint/2010/main" val="366302065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history - revival</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102</a:t>
            </a:fld>
            <a:endParaRPr lang="en-US"/>
          </a:p>
        </p:txBody>
      </p:sp>
      <p:sp>
        <p:nvSpPr>
          <p:cNvPr id="11" name="Rectangle 10"/>
          <p:cNvSpPr/>
          <p:nvPr/>
        </p:nvSpPr>
        <p:spPr bwMode="auto">
          <a:xfrm>
            <a:off x="457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725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5" name="Rectangle 14"/>
          <p:cNvSpPr/>
          <p:nvPr/>
        </p:nvSpPr>
        <p:spPr>
          <a:xfrm>
            <a:off x="3124200" y="2159169"/>
            <a:ext cx="419100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14</a:t>
            </a:r>
            <a:endParaRPr lang="en-US" sz="1600" b="1" dirty="0"/>
          </a:p>
        </p:txBody>
      </p:sp>
      <p:sp>
        <p:nvSpPr>
          <p:cNvPr id="17" name="Rectangle 16"/>
          <p:cNvSpPr/>
          <p:nvPr/>
        </p:nvSpPr>
        <p:spPr>
          <a:xfrm>
            <a:off x="2819400" y="1752600"/>
            <a:ext cx="407511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13</a:t>
            </a:r>
            <a:endParaRPr lang="en-US" sz="1600" b="1" dirty="0"/>
          </a:p>
        </p:txBody>
      </p:sp>
      <p:sp>
        <p:nvSpPr>
          <p:cNvPr id="18" name="Rectangle 17"/>
          <p:cNvSpPr/>
          <p:nvPr/>
        </p:nvSpPr>
        <p:spPr>
          <a:xfrm>
            <a:off x="3352800" y="2590800"/>
            <a:ext cx="416412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15</a:t>
            </a:r>
            <a:endParaRPr lang="en-US" sz="1600" b="1" dirty="0"/>
          </a:p>
        </p:txBody>
      </p:sp>
      <p:sp>
        <p:nvSpPr>
          <p:cNvPr id="19" name="Rectangle 18"/>
          <p:cNvSpPr/>
          <p:nvPr/>
        </p:nvSpPr>
        <p:spPr>
          <a:xfrm>
            <a:off x="601604" y="5420380"/>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24" idx="3"/>
          </p:cNvCxnSpPr>
          <p:nvPr/>
        </p:nvCxnSpPr>
        <p:spPr bwMode="auto">
          <a:xfrm rot="16200000" flipV="1">
            <a:off x="4748227"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987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v15 </a:t>
            </a:r>
            <a:r>
              <a:rPr lang="en-US" sz="1100" dirty="0" smtClean="0"/>
              <a:t>– 2012-12-09</a:t>
            </a:r>
            <a:endParaRPr kumimoji="0" lang="en-US" sz="1100" b="0" i="0" u="none" strike="noStrike" cap="none" normalizeH="0" baseline="0" dirty="0" smtClean="0">
              <a:ln>
                <a:noFill/>
              </a:ln>
              <a:solidFill>
                <a:schemeClr val="tx1"/>
              </a:solidFill>
              <a:effectLst/>
            </a:endParaRPr>
          </a:p>
        </p:txBody>
      </p:sp>
      <p:sp>
        <p:nvSpPr>
          <p:cNvPr id="22" name="Rectangle 21"/>
          <p:cNvSpPr/>
          <p:nvPr/>
        </p:nvSpPr>
        <p:spPr bwMode="auto">
          <a:xfrm>
            <a:off x="1331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v16 </a:t>
            </a:r>
            <a:r>
              <a:rPr lang="en-US" sz="1100" b="1" dirty="0" smtClean="0">
                <a:solidFill>
                  <a:schemeClr val="bg1"/>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bg1"/>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smtClean="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rPr>
              <a:t> </a:t>
            </a:r>
            <a:r>
              <a:rPr kumimoji="0" lang="en-US" sz="1100" b="1" i="0" u="none" strike="noStrike" cap="none" normalizeH="0" baseline="0" dirty="0" smtClean="0">
                <a:ln>
                  <a:noFill/>
                </a:ln>
                <a:solidFill>
                  <a:schemeClr val="bg1"/>
                </a:solidFill>
                <a:effectLst/>
              </a:rPr>
              <a:t>                   </a:t>
            </a:r>
            <a:endParaRPr kumimoji="0" lang="en-US" sz="2000" b="1" i="0" u="none" strike="noStrike" cap="none" normalizeH="0" baseline="0" dirty="0" smtClean="0">
              <a:ln>
                <a:noFill/>
              </a:ln>
              <a:solidFill>
                <a:schemeClr val="bg1"/>
              </a:solidFill>
              <a:effectLst/>
            </a:endParaRPr>
          </a:p>
        </p:txBody>
      </p:sp>
      <p:sp>
        <p:nvSpPr>
          <p:cNvPr id="16" name="Rectangle 15"/>
          <p:cNvSpPr/>
          <p:nvPr/>
        </p:nvSpPr>
        <p:spPr>
          <a:xfrm>
            <a:off x="3770310" y="2971800"/>
            <a:ext cx="4002090"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16</a:t>
            </a:r>
            <a:endParaRPr lang="en-US" sz="1600" b="1" dirty="0"/>
          </a:p>
        </p:txBody>
      </p:sp>
      <p:sp>
        <p:nvSpPr>
          <p:cNvPr id="24" name="Rectangle 23"/>
          <p:cNvSpPr/>
          <p:nvPr/>
        </p:nvSpPr>
        <p:spPr bwMode="auto">
          <a:xfrm>
            <a:off x="1731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v17 </a:t>
            </a:r>
            <a:r>
              <a:rPr lang="en-US" sz="1100" b="1" dirty="0" smtClean="0">
                <a:solidFill>
                  <a:schemeClr val="bg1"/>
                </a:solidFill>
              </a:rPr>
              <a:t>– 2012-12-11</a:t>
            </a:r>
            <a:endParaRPr kumimoji="0" lang="en-US" sz="1100" b="1" i="0" u="none" strike="noStrike" cap="none" normalizeH="0" baseline="0" dirty="0" smtClean="0">
              <a:ln>
                <a:noFill/>
              </a:ln>
              <a:solidFill>
                <a:schemeClr val="bg1"/>
              </a:solidFill>
              <a:effectLst/>
            </a:endParaRPr>
          </a:p>
        </p:txBody>
      </p:sp>
      <p:sp>
        <p:nvSpPr>
          <p:cNvPr id="25" name="Rectangle 24"/>
          <p:cNvSpPr/>
          <p:nvPr/>
        </p:nvSpPr>
        <p:spPr>
          <a:xfrm>
            <a:off x="5016388" y="3429000"/>
            <a:ext cx="3746612"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/Patient/33/_history/</a:t>
            </a:r>
            <a:r>
              <a:rPr lang="en-US" sz="1600" b="1" dirty="0" smtClean="0">
                <a:latin typeface="Courier New" pitchFamily="49" charset="0"/>
                <a:cs typeface="Courier New" pitchFamily="49" charset="0"/>
              </a:rPr>
              <a:t>17</a:t>
            </a:r>
            <a:endParaRPr lang="en-US" sz="1600" b="1" dirty="0"/>
          </a:p>
        </p:txBody>
      </p:sp>
    </p:spTree>
    <p:extLst>
      <p:ext uri="{BB962C8B-B14F-4D97-AF65-F5344CB8AC3E}">
        <p14:creationId xmlns="" xmlns:p14="http://schemas.microsoft.com/office/powerpoint/2010/main" val="90064929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Operations</a:t>
            </a:r>
            <a:endParaRPr lang="en-CA" dirty="0"/>
          </a:p>
        </p:txBody>
      </p:sp>
      <p:sp>
        <p:nvSpPr>
          <p:cNvPr id="4" name="Content Placeholder 3"/>
          <p:cNvSpPr>
            <a:spLocks noGrp="1"/>
          </p:cNvSpPr>
          <p:nvPr>
            <p:ph idx="1"/>
          </p:nvPr>
        </p:nvSpPr>
        <p:spPr/>
        <p:txBody>
          <a:bodyPr/>
          <a:lstStyle/>
          <a:p>
            <a:r>
              <a:rPr lang="en-CA" dirty="0" smtClean="0"/>
              <a:t>Similar to RPC calls</a:t>
            </a:r>
          </a:p>
          <a:p>
            <a:r>
              <a:rPr lang="en-CA" dirty="0" smtClean="0"/>
              <a:t>Invoke on the operation URL using POST</a:t>
            </a:r>
          </a:p>
          <a:p>
            <a:pPr lvl="1"/>
            <a:r>
              <a:rPr lang="en-CA" dirty="0" smtClean="0"/>
              <a:t>Pass in a set of arguments using the Parameters resource</a:t>
            </a:r>
          </a:p>
          <a:p>
            <a:r>
              <a:rPr lang="en-CA" dirty="0" smtClean="0"/>
              <a:t>Get back a bundle containing results</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103</a:t>
            </a:fld>
            <a:endParaRPr lang="en-CA"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Invoking an Operation</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104</a:t>
            </a:fld>
            <a:endParaRPr lang="en-CA" dirty="0"/>
          </a:p>
        </p:txBody>
      </p:sp>
      <p:pic>
        <p:nvPicPr>
          <p:cNvPr id="5122" name="Picture 2"/>
          <p:cNvPicPr>
            <a:picLocks noChangeAspect="1" noChangeArrowheads="1"/>
          </p:cNvPicPr>
          <p:nvPr/>
        </p:nvPicPr>
        <p:blipFill>
          <a:blip r:embed="rId2" cstate="print"/>
          <a:srcRect/>
          <a:stretch>
            <a:fillRect/>
          </a:stretch>
        </p:blipFill>
        <p:spPr bwMode="auto">
          <a:xfrm>
            <a:off x="395536" y="2492896"/>
            <a:ext cx="4981575" cy="3476625"/>
          </a:xfrm>
          <a:prstGeom prst="rect">
            <a:avLst/>
          </a:prstGeom>
          <a:noFill/>
          <a:ln w="9525">
            <a:noFill/>
            <a:miter lim="800000"/>
            <a:headEnd/>
            <a:tailEnd/>
          </a:ln>
        </p:spPr>
      </p:pic>
      <p:sp>
        <p:nvSpPr>
          <p:cNvPr id="6" name="TextBox 5"/>
          <p:cNvSpPr txBox="1"/>
          <p:nvPr/>
        </p:nvSpPr>
        <p:spPr>
          <a:xfrm>
            <a:off x="4644008" y="1700808"/>
            <a:ext cx="2954655" cy="646331"/>
          </a:xfrm>
          <a:prstGeom prst="rect">
            <a:avLst/>
          </a:prstGeom>
          <a:noFill/>
          <a:ln>
            <a:solidFill>
              <a:schemeClr val="tx1"/>
            </a:solidFill>
          </a:ln>
        </p:spPr>
        <p:txBody>
          <a:bodyPr wrap="none" rtlCol="0">
            <a:spAutoFit/>
          </a:bodyPr>
          <a:lstStyle/>
          <a:p>
            <a:r>
              <a:rPr lang="en-CA" dirty="0" smtClean="0"/>
              <a:t>Operations can be defined </a:t>
            </a:r>
          </a:p>
          <a:p>
            <a:r>
              <a:rPr lang="en-CA" dirty="0" smtClean="0"/>
              <a:t>by HL7 or by others</a:t>
            </a:r>
            <a:endParaRPr lang="en-CA" dirty="0"/>
          </a:p>
        </p:txBody>
      </p:sp>
      <p:sp>
        <p:nvSpPr>
          <p:cNvPr id="7" name="TextBox 6"/>
          <p:cNvSpPr txBox="1"/>
          <p:nvPr/>
        </p:nvSpPr>
        <p:spPr>
          <a:xfrm>
            <a:off x="5292080" y="3212976"/>
            <a:ext cx="3352200" cy="923330"/>
          </a:xfrm>
          <a:prstGeom prst="rect">
            <a:avLst/>
          </a:prstGeom>
          <a:noFill/>
          <a:ln>
            <a:solidFill>
              <a:schemeClr val="tx1"/>
            </a:solidFill>
          </a:ln>
        </p:spPr>
        <p:txBody>
          <a:bodyPr wrap="none" rtlCol="0">
            <a:spAutoFit/>
          </a:bodyPr>
          <a:lstStyle/>
          <a:p>
            <a:r>
              <a:rPr lang="en-CA" dirty="0" smtClean="0"/>
              <a:t>Parameters can be data type</a:t>
            </a:r>
          </a:p>
          <a:p>
            <a:r>
              <a:rPr lang="en-CA" dirty="0" smtClean="0"/>
              <a:t>Instances, resource references</a:t>
            </a:r>
          </a:p>
          <a:p>
            <a:r>
              <a:rPr lang="en-CA" dirty="0" smtClean="0"/>
              <a:t>or full-blown resources</a:t>
            </a:r>
            <a:endParaRPr lang="en-CA" dirty="0"/>
          </a:p>
        </p:txBody>
      </p:sp>
      <p:sp>
        <p:nvSpPr>
          <p:cNvPr id="8" name="TextBox 7"/>
          <p:cNvSpPr txBox="1"/>
          <p:nvPr/>
        </p:nvSpPr>
        <p:spPr>
          <a:xfrm>
            <a:off x="4139952" y="5085184"/>
            <a:ext cx="3916457" cy="923330"/>
          </a:xfrm>
          <a:prstGeom prst="rect">
            <a:avLst/>
          </a:prstGeom>
          <a:noFill/>
          <a:ln>
            <a:solidFill>
              <a:schemeClr val="tx1"/>
            </a:solidFill>
          </a:ln>
        </p:spPr>
        <p:txBody>
          <a:bodyPr wrap="none" rtlCol="0">
            <a:spAutoFit/>
          </a:bodyPr>
          <a:lstStyle/>
          <a:p>
            <a:r>
              <a:rPr lang="en-CA" dirty="0" smtClean="0"/>
              <a:t>Parameters is a “special” resource</a:t>
            </a:r>
          </a:p>
          <a:p>
            <a:r>
              <a:rPr lang="en-CA" dirty="0" smtClean="0"/>
              <a:t>Can’t be queried or updated, doesn’t</a:t>
            </a:r>
          </a:p>
          <a:p>
            <a:r>
              <a:rPr lang="en-CA" dirty="0" smtClean="0"/>
              <a:t>Have an end-point</a:t>
            </a:r>
            <a:endParaRPr lang="en-CA" dirty="0"/>
          </a:p>
        </p:txBody>
      </p:sp>
      <p:cxnSp>
        <p:nvCxnSpPr>
          <p:cNvPr id="10" name="Straight Arrow Connector 9"/>
          <p:cNvCxnSpPr>
            <a:stCxn id="6" idx="1"/>
          </p:cNvCxnSpPr>
          <p:nvPr/>
        </p:nvCxnSpPr>
        <p:spPr bwMode="auto">
          <a:xfrm flipH="1">
            <a:off x="3491880" y="2023974"/>
            <a:ext cx="1152128" cy="540930"/>
          </a:xfrm>
          <a:prstGeom prst="straightConnector1">
            <a:avLst/>
          </a:prstGeom>
          <a:solidFill>
            <a:schemeClr val="accent1"/>
          </a:solidFill>
          <a:ln w="28575" cap="flat" cmpd="sng" algn="ctr">
            <a:solidFill>
              <a:srgbClr val="C00000"/>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 name="Straight Arrow Connector 11"/>
          <p:cNvCxnSpPr>
            <a:stCxn id="7" idx="1"/>
          </p:cNvCxnSpPr>
          <p:nvPr/>
        </p:nvCxnSpPr>
        <p:spPr bwMode="auto">
          <a:xfrm flipH="1">
            <a:off x="4139952" y="3674641"/>
            <a:ext cx="1152128" cy="42391"/>
          </a:xfrm>
          <a:prstGeom prst="straightConnector1">
            <a:avLst/>
          </a:prstGeom>
          <a:solidFill>
            <a:schemeClr val="accent1"/>
          </a:solidFill>
          <a:ln w="28575" cap="flat" cmpd="sng" algn="ctr">
            <a:solidFill>
              <a:srgbClr val="C00000"/>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Straight Arrow Connector 14"/>
          <p:cNvCxnSpPr/>
          <p:nvPr/>
        </p:nvCxnSpPr>
        <p:spPr bwMode="auto">
          <a:xfrm flipH="1">
            <a:off x="2483768" y="4005064"/>
            <a:ext cx="2808312" cy="792088"/>
          </a:xfrm>
          <a:prstGeom prst="straightConnector1">
            <a:avLst/>
          </a:prstGeom>
          <a:solidFill>
            <a:schemeClr val="accent1"/>
          </a:solidFill>
          <a:ln w="28575" cap="flat" cmpd="sng" algn="ctr">
            <a:solidFill>
              <a:srgbClr val="C00000"/>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Some existing operations</a:t>
            </a:r>
            <a:endParaRPr lang="en-CA" dirty="0"/>
          </a:p>
        </p:txBody>
      </p:sp>
      <p:sp>
        <p:nvSpPr>
          <p:cNvPr id="3" name="Content Placeholder 2"/>
          <p:cNvSpPr>
            <a:spLocks noGrp="1"/>
          </p:cNvSpPr>
          <p:nvPr>
            <p:ph idx="1"/>
          </p:nvPr>
        </p:nvSpPr>
        <p:spPr/>
        <p:txBody>
          <a:bodyPr/>
          <a:lstStyle/>
          <a:p>
            <a:endParaRPr lang="en-CA"/>
          </a:p>
        </p:txBody>
      </p:sp>
      <p:sp>
        <p:nvSpPr>
          <p:cNvPr id="4" name="Slide Number Placeholder 3"/>
          <p:cNvSpPr>
            <a:spLocks noGrp="1"/>
          </p:cNvSpPr>
          <p:nvPr>
            <p:ph type="sldNum" sz="quarter" idx="4"/>
          </p:nvPr>
        </p:nvSpPr>
        <p:spPr/>
        <p:txBody>
          <a:bodyPr/>
          <a:lstStyle/>
          <a:p>
            <a:fld id="{5CC3E5C4-3E2B-40F1-9F2B-C46CEB0C88DF}" type="slidenum">
              <a:rPr lang="en-CA" smtClean="0"/>
              <a:pPr/>
              <a:t>105</a:t>
            </a:fld>
            <a:endParaRPr lang="en-CA" dirty="0"/>
          </a:p>
        </p:txBody>
      </p:sp>
      <p:pic>
        <p:nvPicPr>
          <p:cNvPr id="6146" name="Picture 2"/>
          <p:cNvPicPr>
            <a:picLocks noChangeAspect="1" noChangeArrowheads="1"/>
          </p:cNvPicPr>
          <p:nvPr/>
        </p:nvPicPr>
        <p:blipFill>
          <a:blip r:embed="rId2" cstate="print"/>
          <a:srcRect/>
          <a:stretch>
            <a:fillRect/>
          </a:stretch>
        </p:blipFill>
        <p:spPr bwMode="auto">
          <a:xfrm>
            <a:off x="281664" y="1715219"/>
            <a:ext cx="8564563" cy="4810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Binary Endpoint</a:t>
            </a:r>
            <a:endParaRPr lang="en-US" dirty="0"/>
          </a:p>
        </p:txBody>
      </p:sp>
      <p:sp>
        <p:nvSpPr>
          <p:cNvPr id="3" name="Content Placeholder 2"/>
          <p:cNvSpPr>
            <a:spLocks noGrp="1"/>
          </p:cNvSpPr>
          <p:nvPr>
            <p:ph idx="1"/>
          </p:nvPr>
        </p:nvSpPr>
        <p:spPr/>
        <p:txBody>
          <a:bodyPr/>
          <a:lstStyle/>
          <a:p>
            <a:pPr marL="0" indent="0">
              <a:buNone/>
            </a:pPr>
            <a:r>
              <a:rPr lang="en-US" dirty="0" smtClean="0">
                <a:hlinkClick r:id="rId2"/>
              </a:rPr>
              <a:t>https://someserver/fhir/Binary/</a:t>
            </a:r>
            <a:endParaRPr lang="en-US" dirty="0" smtClean="0"/>
          </a:p>
          <a:p>
            <a:r>
              <a:rPr lang="en-US" dirty="0" smtClean="0"/>
              <a:t>Accepts </a:t>
            </a:r>
            <a:r>
              <a:rPr lang="en-US" dirty="0"/>
              <a:t>any kind of </a:t>
            </a:r>
            <a:r>
              <a:rPr lang="en-US" dirty="0" smtClean="0"/>
              <a:t>content </a:t>
            </a:r>
          </a:p>
          <a:p>
            <a:r>
              <a:rPr lang="en-US" dirty="0" smtClean="0"/>
              <a:t>Stores </a:t>
            </a:r>
            <a:r>
              <a:rPr lang="en-US" dirty="0"/>
              <a:t>the content as is, along with the content type provided by the HTTP headers</a:t>
            </a:r>
            <a:r>
              <a:rPr lang="en-US" dirty="0" smtClean="0"/>
              <a:t>.</a:t>
            </a:r>
          </a:p>
          <a:p>
            <a:r>
              <a:rPr lang="en-US" dirty="0" smtClean="0"/>
              <a:t>Acts just like the normal Resource endpoints (but there is limited search, no narrative, etc.)</a:t>
            </a:r>
          </a:p>
          <a:p>
            <a:pPr lvl="1"/>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106</a:t>
            </a:fld>
            <a:endParaRPr lang="en-CA"/>
          </a:p>
        </p:txBody>
      </p:sp>
    </p:spTree>
    <p:extLst>
      <p:ext uri="{BB962C8B-B14F-4D97-AF65-F5344CB8AC3E}">
        <p14:creationId xmlns="" xmlns:p14="http://schemas.microsoft.com/office/powerpoint/2010/main" val="392642074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for Attachments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107</a:t>
            </a:fld>
            <a:endParaRPr lang="en-CA"/>
          </a:p>
        </p:txBody>
      </p:sp>
      <p:sp>
        <p:nvSpPr>
          <p:cNvPr id="6" name="Can 5"/>
          <p:cNvSpPr/>
          <p:nvPr/>
        </p:nvSpPr>
        <p:spPr bwMode="auto">
          <a:xfrm>
            <a:off x="6172200" y="3200400"/>
            <a:ext cx="2438400" cy="2209800"/>
          </a:xfrm>
          <a:prstGeom prst="can">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/Binary/23344</a:t>
            </a:r>
            <a:endParaRPr kumimoji="0" lang="nl-NL" sz="1800" b="1" i="0" u="none" strike="noStrike" cap="none" normalizeH="0" baseline="0" dirty="0" smtClean="0">
              <a:ln>
                <a:noFill/>
              </a:ln>
              <a:solidFill>
                <a:schemeClr val="bg1"/>
              </a:solidFill>
              <a:effectLst/>
              <a:latin typeface="Arial" charset="0"/>
            </a:endParaRPr>
          </a:p>
        </p:txBody>
      </p:sp>
      <p:pic>
        <p:nvPicPr>
          <p:cNvPr id="205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7200" y="1850409"/>
            <a:ext cx="5030102" cy="424559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10" name="Straight Arrow Connector 9"/>
          <p:cNvCxnSpPr/>
          <p:nvPr/>
        </p:nvCxnSpPr>
        <p:spPr bwMode="auto">
          <a:xfrm flipV="1">
            <a:off x="2362200" y="4572000"/>
            <a:ext cx="3733800" cy="114300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 xmlns:p14="http://schemas.microsoft.com/office/powerpoint/2010/main" val="302319891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C#</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108</a:t>
            </a:fld>
            <a:endParaRPr lang="en-CA"/>
          </a:p>
        </p:txBody>
      </p:sp>
      <p:sp>
        <p:nvSpPr>
          <p:cNvPr id="5" name="Rectangle 4"/>
          <p:cNvSpPr/>
          <p:nvPr/>
        </p:nvSpPr>
        <p:spPr>
          <a:xfrm>
            <a:off x="533400" y="1905000"/>
            <a:ext cx="7772400" cy="4524315"/>
          </a:xfrm>
          <a:prstGeom prst="rect">
            <a:avLst/>
          </a:prstGeom>
        </p:spPr>
        <p:txBody>
          <a:bodyPr wrap="square">
            <a:spAutoFit/>
          </a:bodyPr>
          <a:lstStyle/>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client =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FhirClient</a:t>
            </a:r>
            <a:r>
              <a:rPr lang="nl-NL" sz="2400" noProof="1" smtClean="0">
                <a:solidFill>
                  <a:srgbClr val="000000"/>
                </a:solidFill>
                <a:highlight>
                  <a:srgbClr val="FFFFFF"/>
                </a:highlight>
                <a:latin typeface="Consolas"/>
              </a:rPr>
              <a:t>( </a:t>
            </a:r>
          </a:p>
          <a:p>
            <a:r>
              <a:rPr lang="nl-NL" sz="2400" noProof="1" smtClean="0">
                <a:solidFill>
                  <a:srgbClr val="000000"/>
                </a:solidFill>
                <a:highlight>
                  <a:srgbClr val="FFFFFF"/>
                </a:highlight>
                <a:latin typeface="Consolas"/>
              </a:rPr>
              <a:t>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Uri</a:t>
            </a:r>
            <a:r>
              <a:rPr lang="nl-NL" sz="2400" noProof="1" smtClean="0">
                <a:solidFill>
                  <a:srgbClr val="000000"/>
                </a:solidFill>
                <a:highlight>
                  <a:srgbClr val="FFFFFF"/>
                </a:highlight>
                <a:latin typeface="Consolas"/>
              </a:rPr>
              <a:t>(</a:t>
            </a:r>
            <a:r>
              <a:rPr lang="nl-NL" sz="2400" noProof="1" smtClean="0">
                <a:solidFill>
                  <a:srgbClr val="A31515"/>
                </a:solidFill>
                <a:highlight>
                  <a:srgbClr val="FFFFFF"/>
                </a:highlight>
                <a:latin typeface="Consolas"/>
              </a:rPr>
              <a:t>"https://fhir.com/svc/fhir"</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a:t>
            </a:r>
            <a:r>
              <a:rPr lang="nl-NL" sz="2400" b="1" noProof="1" smtClean="0">
                <a:solidFill>
                  <a:srgbClr val="000000"/>
                </a:solidFill>
                <a:highlight>
                  <a:srgbClr val="FFFFFF"/>
                </a:highlight>
                <a:latin typeface="Consolas"/>
              </a:rPr>
              <a:t>Entry</a:t>
            </a:r>
            <a:r>
              <a:rPr lang="nl-NL" sz="2400" noProof="1" smtClean="0">
                <a:solidFill>
                  <a:srgbClr val="000000"/>
                </a:solidFill>
                <a:highlight>
                  <a:srgbClr val="FFFFFF"/>
                </a:highlight>
                <a:latin typeface="Consolas"/>
              </a:rPr>
              <a:t> = client.Read&lt;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a:t>
            </a:r>
            <a:r>
              <a:rPr lang="nl-NL" sz="2400" noProof="1" smtClean="0">
                <a:solidFill>
                  <a:srgbClr val="A31515"/>
                </a:solidFill>
                <a:highlight>
                  <a:srgbClr val="FFFFFF"/>
                </a:highlight>
                <a:latin typeface="Consolas"/>
              </a:rPr>
              <a:t>"1"</a:t>
            </a:r>
            <a:r>
              <a:rPr lang="nl-NL" sz="2400" noProof="1" smtClean="0">
                <a:solidFill>
                  <a:srgbClr val="000000"/>
                </a:solidFill>
                <a:highlight>
                  <a:srgbClr val="FFFFFF"/>
                </a:highlight>
                <a:latin typeface="Consolas"/>
              </a:rPr>
              <a:t>);</a:t>
            </a: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 = patEntry.</a:t>
            </a:r>
            <a:r>
              <a:rPr lang="nl-NL" sz="2400" b="1" noProof="1" smtClean="0">
                <a:solidFill>
                  <a:srgbClr val="000000"/>
                </a:solidFill>
                <a:highlight>
                  <a:srgbClr val="FFFFFF"/>
                </a:highlight>
                <a:latin typeface="Consolas"/>
              </a:rPr>
              <a:t>Resource</a:t>
            </a:r>
            <a:r>
              <a:rPr lang="nl-NL" sz="2400" noProof="1" smtClean="0">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restId </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patEntry.</a:t>
            </a:r>
            <a:r>
              <a:rPr lang="nl-NL" sz="2400" b="1" noProof="1" smtClean="0">
                <a:solidFill>
                  <a:srgbClr val="000000"/>
                </a:solidFill>
                <a:highlight>
                  <a:srgbClr val="FFFFFF"/>
                </a:highlight>
                <a:latin typeface="Consolas"/>
              </a:rPr>
              <a:t>Id</a:t>
            </a:r>
            <a:r>
              <a:rPr lang="nl-NL" sz="2400" noProof="1" smtClean="0">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tags </a:t>
            </a:r>
            <a:r>
              <a:rPr lang="nl-NL" sz="2400" noProof="1">
                <a:solidFill>
                  <a:srgbClr val="000000"/>
                </a:solidFill>
                <a:highlight>
                  <a:srgbClr val="FFFFFF"/>
                </a:highlight>
                <a:latin typeface="Consolas"/>
              </a:rPr>
              <a:t>= </a:t>
            </a:r>
            <a:r>
              <a:rPr lang="nl-NL" sz="2400" noProof="1" smtClean="0">
                <a:solidFill>
                  <a:srgbClr val="000000"/>
                </a:solidFill>
                <a:highlight>
                  <a:srgbClr val="FFFFFF"/>
                </a:highlight>
                <a:latin typeface="Consolas"/>
              </a:rPr>
              <a:t>patEntry.</a:t>
            </a:r>
            <a:r>
              <a:rPr lang="nl-NL" sz="2400" b="1" noProof="1" smtClean="0">
                <a:solidFill>
                  <a:srgbClr val="000000"/>
                </a:solidFill>
                <a:highlight>
                  <a:srgbClr val="FFFFFF"/>
                </a:highlight>
                <a:latin typeface="Consolas"/>
              </a:rPr>
              <a:t>Tags</a:t>
            </a:r>
            <a:r>
              <a:rPr lang="nl-NL" sz="2400" noProof="1" smtClean="0">
                <a:solidFill>
                  <a:srgbClr val="000000"/>
                </a:solidFill>
                <a:highlight>
                  <a:srgbClr val="FFFFFF"/>
                </a:highlight>
                <a:latin typeface="Consolas"/>
              </a:rPr>
              <a:t>;</a:t>
            </a:r>
            <a:endParaRPr lang="nl-NL" sz="2400" noProof="1">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            pat.Name.Add(</a:t>
            </a:r>
            <a:r>
              <a:rPr lang="nl-NL" sz="2400" noProof="1" smtClean="0">
                <a:solidFill>
                  <a:srgbClr val="2B91AF"/>
                </a:solidFill>
                <a:highlight>
                  <a:srgbClr val="FFFFFF"/>
                </a:highlight>
                <a:latin typeface="Consolas"/>
              </a:rPr>
              <a:t>HumanName</a:t>
            </a:r>
            <a:r>
              <a:rPr lang="nl-NL" sz="2400" noProof="1" smtClean="0">
                <a:solidFill>
                  <a:srgbClr val="000000"/>
                </a:solidFill>
                <a:highlight>
                  <a:srgbClr val="FFFFFF"/>
                </a:highlight>
                <a:latin typeface="Consolas"/>
              </a:rPr>
              <a:t>.ForFamily(</a:t>
            </a:r>
            <a:r>
              <a:rPr lang="nl-NL" sz="2400" noProof="1" smtClean="0">
                <a:solidFill>
                  <a:srgbClr val="A31515"/>
                </a:solidFill>
                <a:highlight>
                  <a:srgbClr val="FFFFFF"/>
                </a:highlight>
                <a:latin typeface="Consolas"/>
              </a:rPr>
              <a:t>"Kramer"</a:t>
            </a:r>
            <a:r>
              <a:rPr lang="nl-NL" sz="2400" noProof="1" smtClean="0">
                <a:solidFill>
                  <a:srgbClr val="000000"/>
                </a:solidFill>
                <a:highlight>
                  <a:srgbClr val="FFFFFF"/>
                </a:highlight>
                <a:latin typeface="Consolas"/>
              </a:rPr>
              <a:t>)</a:t>
            </a:r>
          </a:p>
          <a:p>
            <a:r>
              <a:rPr lang="nl-NL" sz="2400" noProof="1" smtClean="0">
                <a:solidFill>
                  <a:srgbClr val="000000"/>
                </a:solidFill>
                <a:highlight>
                  <a:srgbClr val="FFFFFF"/>
                </a:highlight>
                <a:latin typeface="Consolas"/>
              </a:rPr>
              <a:t>		.WithGiven(</a:t>
            </a:r>
            <a:r>
              <a:rPr lang="nl-NL" sz="2400" noProof="1" smtClean="0">
                <a:solidFill>
                  <a:srgbClr val="A31515"/>
                </a:solidFill>
                <a:highlight>
                  <a:srgbClr val="FFFFFF"/>
                </a:highlight>
                <a:latin typeface="Consolas"/>
              </a:rPr>
              <a:t>"Ewout"</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client.Update&lt;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&gt;(patEntry);</a:t>
            </a:r>
            <a:endParaRPr lang="nl-NL" sz="2400" noProof="1"/>
          </a:p>
        </p:txBody>
      </p:sp>
    </p:spTree>
    <p:extLst>
      <p:ext uri="{BB962C8B-B14F-4D97-AF65-F5344CB8AC3E}">
        <p14:creationId xmlns="" xmlns:p14="http://schemas.microsoft.com/office/powerpoint/2010/main" val="305085713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r>
              <a:rPr lang="en-US" dirty="0" smtClean="0"/>
              <a:t>When receiving an XML resource</a:t>
            </a:r>
          </a:p>
          <a:p>
            <a:pPr lvl="1"/>
            <a:r>
              <a:rPr lang="en-US" dirty="0" smtClean="0"/>
              <a:t>1. Validate using schema</a:t>
            </a:r>
          </a:p>
          <a:p>
            <a:pPr lvl="1"/>
            <a:r>
              <a:rPr lang="en-US" dirty="0" smtClean="0"/>
              <a:t>2. Run </a:t>
            </a:r>
            <a:r>
              <a:rPr lang="en-US" dirty="0" err="1" smtClean="0"/>
              <a:t>schematrons</a:t>
            </a:r>
            <a:endParaRPr lang="en-US" dirty="0" smtClean="0"/>
          </a:p>
          <a:p>
            <a:r>
              <a:rPr lang="en-US" dirty="0" smtClean="0"/>
              <a:t>When receiving JSON </a:t>
            </a:r>
          </a:p>
          <a:p>
            <a:pPr lvl="1"/>
            <a:r>
              <a:rPr lang="en-US" dirty="0" smtClean="0"/>
              <a:t>1. Parse the JSON</a:t>
            </a:r>
          </a:p>
          <a:p>
            <a:pPr lvl="1"/>
            <a:r>
              <a:rPr lang="en-US" dirty="0" smtClean="0"/>
              <a:t>2. Serialize to XML</a:t>
            </a:r>
          </a:p>
          <a:p>
            <a:pPr lvl="1"/>
            <a:r>
              <a:rPr lang="en-US" dirty="0" smtClean="0"/>
              <a:t>3. Validate using schema</a:t>
            </a:r>
          </a:p>
          <a:p>
            <a:pPr lvl="1"/>
            <a:r>
              <a:rPr lang="en-US" dirty="0" smtClean="0"/>
              <a:t>4. Run </a:t>
            </a:r>
            <a:r>
              <a:rPr lang="en-US" dirty="0" err="1" smtClean="0"/>
              <a:t>schematrons</a:t>
            </a:r>
            <a:endParaRPr lang="en-US" dirty="0" smtClean="0"/>
          </a:p>
          <a:p>
            <a:r>
              <a:rPr lang="en-US" dirty="0" smtClean="0"/>
              <a:t>There’s a validation pack for Java</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109</a:t>
            </a:fld>
            <a:endParaRPr lang="en-CA"/>
          </a:p>
        </p:txBody>
      </p:sp>
    </p:spTree>
    <p:extLst>
      <p:ext uri="{BB962C8B-B14F-4D97-AF65-F5344CB8AC3E}">
        <p14:creationId xmlns="" xmlns:p14="http://schemas.microsoft.com/office/powerpoint/2010/main" val="37414145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half" idx="1"/>
          </p:nvPr>
        </p:nvSpPr>
        <p:spPr/>
        <p:txBody>
          <a:bodyPr/>
          <a:lstStyle/>
          <a:p>
            <a:r>
              <a:rPr lang="en-US" dirty="0" smtClean="0"/>
              <a:t>Day 1</a:t>
            </a:r>
          </a:p>
          <a:p>
            <a:pPr lvl="1"/>
            <a:r>
              <a:rPr lang="en-US" dirty="0" smtClean="0"/>
              <a:t>FHIR Overview</a:t>
            </a:r>
          </a:p>
          <a:p>
            <a:pPr lvl="1"/>
            <a:r>
              <a:rPr lang="en-US" dirty="0" smtClean="0"/>
              <a:t>Resources</a:t>
            </a:r>
          </a:p>
          <a:p>
            <a:pPr lvl="1"/>
            <a:r>
              <a:rPr lang="en-US" dirty="0" smtClean="0"/>
              <a:t>RESTful</a:t>
            </a:r>
            <a:r>
              <a:rPr lang="en-US" baseline="0" dirty="0" smtClean="0"/>
              <a:t> FHIR</a:t>
            </a:r>
            <a:endParaRPr lang="en-US" dirty="0" smtClean="0"/>
          </a:p>
          <a:p>
            <a:pPr lvl="1"/>
            <a:r>
              <a:rPr lang="en-US" dirty="0" smtClean="0"/>
              <a:t>Bundles</a:t>
            </a:r>
          </a:p>
        </p:txBody>
      </p:sp>
      <p:sp>
        <p:nvSpPr>
          <p:cNvPr id="5" name="Content Placeholder 4"/>
          <p:cNvSpPr>
            <a:spLocks noGrp="1"/>
          </p:cNvSpPr>
          <p:nvPr>
            <p:ph sz="half" idx="2"/>
          </p:nvPr>
        </p:nvSpPr>
        <p:spPr/>
        <p:txBody>
          <a:bodyPr/>
          <a:lstStyle/>
          <a:p>
            <a:r>
              <a:rPr lang="en-US" dirty="0" smtClean="0"/>
              <a:t>Day 2</a:t>
            </a:r>
          </a:p>
          <a:p>
            <a:pPr lvl="1"/>
            <a:r>
              <a:rPr lang="en-US" dirty="0" smtClean="0"/>
              <a:t>Queries</a:t>
            </a:r>
          </a:p>
          <a:p>
            <a:pPr lvl="1"/>
            <a:r>
              <a:rPr lang="en-US" dirty="0" smtClean="0"/>
              <a:t>Profiles &amp; Conformance</a:t>
            </a:r>
          </a:p>
          <a:p>
            <a:pPr lvl="1"/>
            <a:r>
              <a:rPr lang="en-US" dirty="0" smtClean="0"/>
              <a:t>Architecture &amp; implementation considerations</a:t>
            </a:r>
          </a:p>
          <a:p>
            <a:pPr lvl="1"/>
            <a:r>
              <a:rPr lang="en-US" dirty="0" smtClean="0"/>
              <a:t>Implementation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 xmlns:p14="http://schemas.microsoft.com/office/powerpoint/2010/main" val="221072520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a:t>
            </a:r>
            <a:endParaRPr lang="en-US" dirty="0"/>
          </a:p>
        </p:txBody>
      </p:sp>
      <p:sp>
        <p:nvSpPr>
          <p:cNvPr id="3" name="Content Placeholder 2"/>
          <p:cNvSpPr>
            <a:spLocks noGrp="1"/>
          </p:cNvSpPr>
          <p:nvPr>
            <p:ph idx="1"/>
          </p:nvPr>
        </p:nvSpPr>
        <p:spPr/>
        <p:txBody>
          <a:bodyPr/>
          <a:lstStyle/>
          <a:p>
            <a:pPr algn="ctr"/>
            <a:r>
              <a:rPr lang="en-US" sz="3600" dirty="0" smtClean="0">
                <a:latin typeface="+mj-lt"/>
              </a:rPr>
              <a:t>Some RESTful exercise . . .</a:t>
            </a:r>
          </a:p>
          <a:p>
            <a:pPr algn="ctr"/>
            <a:endParaRPr lang="en-US" sz="3600" dirty="0" smtClean="0">
              <a:latin typeface="+mj-lt"/>
            </a:endParaRPr>
          </a:p>
          <a:p>
            <a:pPr algn="ctr"/>
            <a:r>
              <a:rPr lang="en-US" sz="3600" dirty="0" smtClean="0">
                <a:latin typeface="+mj-lt"/>
              </a:rPr>
              <a:t>(30 minutes)</a:t>
            </a:r>
            <a:endParaRPr lang="en-US" sz="3600" dirty="0">
              <a:latin typeface="+mj-lt"/>
            </a:endParaRPr>
          </a:p>
        </p:txBody>
      </p:sp>
    </p:spTree>
    <p:extLst>
      <p:ext uri="{BB962C8B-B14F-4D97-AF65-F5344CB8AC3E}">
        <p14:creationId xmlns="" xmlns:p14="http://schemas.microsoft.com/office/powerpoint/2010/main" val="281526929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RESTful operations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111</a:t>
            </a:fld>
            <a:endParaRPr lang="en-CA"/>
          </a:p>
        </p:txBody>
      </p:sp>
      <p:sp>
        <p:nvSpPr>
          <p:cNvPr id="4" name="Text Placeholder 3"/>
          <p:cNvSpPr>
            <a:spLocks noGrp="1"/>
          </p:cNvSpPr>
          <p:nvPr>
            <p:ph type="body" idx="4294967295"/>
          </p:nvPr>
        </p:nvSpPr>
        <p:spPr/>
        <p:txBody>
          <a:bodyPr/>
          <a:lstStyle/>
          <a:p>
            <a:pPr lvl="0"/>
            <a:r>
              <a:rPr lang="en-US" sz="2900" dirty="0" smtClean="0"/>
              <a:t>Using your HTTP submission tool + the instance you created before</a:t>
            </a:r>
          </a:p>
          <a:p>
            <a:pPr lvl="1"/>
            <a:r>
              <a:rPr lang="en-US" sz="2400" dirty="0" smtClean="0"/>
              <a:t>Create the instance (using PUT or POST)</a:t>
            </a:r>
          </a:p>
          <a:p>
            <a:pPr lvl="1"/>
            <a:r>
              <a:rPr lang="en-US" sz="2400" dirty="0" smtClean="0"/>
              <a:t>Update the instance</a:t>
            </a:r>
          </a:p>
          <a:p>
            <a:pPr lvl="1"/>
            <a:r>
              <a:rPr lang="en-US" sz="2400" dirty="0" smtClean="0"/>
              <a:t>Delete the instance</a:t>
            </a:r>
          </a:p>
          <a:p>
            <a:pPr lvl="1"/>
            <a:r>
              <a:rPr lang="en-US" sz="2400" dirty="0" smtClean="0"/>
              <a:t>Retrieve history</a:t>
            </a:r>
          </a:p>
          <a:p>
            <a:pPr lvl="0"/>
            <a:r>
              <a:rPr lang="en-US" sz="2900" dirty="0" smtClean="0"/>
              <a:t>Bonus points</a:t>
            </a:r>
          </a:p>
          <a:p>
            <a:pPr lvl="1"/>
            <a:r>
              <a:rPr lang="en-US" sz="2400" dirty="0" smtClean="0"/>
              <a:t>Set and remove a tag</a:t>
            </a:r>
          </a:p>
          <a:p>
            <a:pPr lvl="1"/>
            <a:r>
              <a:rPr lang="en-US" sz="2400" dirty="0" smtClean="0"/>
              <a:t>Try updating a historical version</a:t>
            </a:r>
          </a:p>
        </p:txBody>
      </p:sp>
    </p:spTree>
    <p:extLst>
      <p:ext uri="{BB962C8B-B14F-4D97-AF65-F5344CB8AC3E}">
        <p14:creationId xmlns="" xmlns:p14="http://schemas.microsoft.com/office/powerpoint/2010/main" val="52381343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RESTful FHIR</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112</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79995657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Bundles</a:t>
            </a:r>
            <a:endParaRPr lang="en-US" dirty="0"/>
          </a:p>
        </p:txBody>
      </p:sp>
      <p:sp>
        <p:nvSpPr>
          <p:cNvPr id="3" name="Text Placeholder 2"/>
          <p:cNvSpPr>
            <a:spLocks noGrp="1"/>
          </p:cNvSpPr>
          <p:nvPr>
            <p:ph type="body" idx="1"/>
          </p:nvPr>
        </p:nvSpPr>
        <p:spPr/>
        <p:txBody>
          <a:bodyPr/>
          <a:lstStyle/>
          <a:p>
            <a:r>
              <a:rPr lang="en-US" dirty="0" smtClean="0"/>
              <a:t>Messages, Documents, Transactions and More!</a:t>
            </a:r>
            <a:endParaRPr lang="en-US" dirty="0"/>
          </a:p>
        </p:txBody>
      </p:sp>
    </p:spTree>
    <p:extLst>
      <p:ext uri="{BB962C8B-B14F-4D97-AF65-F5344CB8AC3E}">
        <p14:creationId xmlns="" xmlns:p14="http://schemas.microsoft.com/office/powerpoint/2010/main" val="13618592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Communicating lists</a:t>
            </a:r>
            <a:endParaRPr lang="en-US" dirty="0"/>
          </a:p>
        </p:txBody>
      </p:sp>
      <p:sp>
        <p:nvSpPr>
          <p:cNvPr id="7" name="Content Placeholder 6"/>
          <p:cNvSpPr>
            <a:spLocks noGrp="1"/>
          </p:cNvSpPr>
          <p:nvPr>
            <p:ph idx="1"/>
          </p:nvPr>
        </p:nvSpPr>
        <p:spPr/>
        <p:txBody>
          <a:bodyPr/>
          <a:lstStyle/>
          <a:p>
            <a:r>
              <a:rPr lang="en-US" dirty="0" smtClean="0"/>
              <a:t>We need to communicate lists of Resources</a:t>
            </a:r>
          </a:p>
          <a:p>
            <a:pPr lvl="1"/>
            <a:r>
              <a:rPr lang="en-US" dirty="0" smtClean="0"/>
              <a:t>Search result</a:t>
            </a:r>
          </a:p>
          <a:p>
            <a:pPr lvl="1"/>
            <a:r>
              <a:rPr lang="en-US" dirty="0" smtClean="0"/>
              <a:t>History</a:t>
            </a:r>
          </a:p>
          <a:p>
            <a:pPr lvl="1"/>
            <a:r>
              <a:rPr lang="en-US" dirty="0" smtClean="0"/>
              <a:t>Documents or messages</a:t>
            </a:r>
          </a:p>
          <a:p>
            <a:pPr lvl="1"/>
            <a:r>
              <a:rPr lang="en-US" dirty="0" smtClean="0"/>
              <a:t>Multiple-resource inserts (“transactions”)</a:t>
            </a:r>
          </a:p>
          <a:p>
            <a:r>
              <a:rPr lang="en-US" dirty="0" smtClean="0"/>
              <a:t>Sometimes we need to communicate bundles of bundles</a:t>
            </a:r>
          </a:p>
          <a:p>
            <a:pPr lvl="1"/>
            <a:r>
              <a:rPr lang="en-US" dirty="0" smtClean="0"/>
              <a:t>E.g. Search result or operation result returning documents</a:t>
            </a:r>
          </a:p>
        </p:txBody>
      </p:sp>
      <p:sp>
        <p:nvSpPr>
          <p:cNvPr id="5" name="Slide Number Placeholder 4"/>
          <p:cNvSpPr>
            <a:spLocks noGrp="1"/>
          </p:cNvSpPr>
          <p:nvPr>
            <p:ph type="sldNum" sz="quarter" idx="4"/>
          </p:nvPr>
        </p:nvSpPr>
        <p:spPr/>
        <p:txBody>
          <a:bodyPr/>
          <a:lstStyle/>
          <a:p>
            <a:fld id="{5CC3E5C4-3E2B-40F1-9F2B-C46CEB0C88DF}" type="slidenum">
              <a:rPr lang="en-US" smtClean="0"/>
              <a:pPr/>
              <a:t>114</a:t>
            </a:fld>
            <a:endParaRPr lang="en-US" dirty="0"/>
          </a:p>
        </p:txBody>
      </p:sp>
    </p:spTree>
    <p:extLst>
      <p:ext uri="{BB962C8B-B14F-4D97-AF65-F5344CB8AC3E}">
        <p14:creationId xmlns="" xmlns:p14="http://schemas.microsoft.com/office/powerpoint/2010/main" val="374567397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Bundles &amp; Atom</a:t>
            </a:r>
            <a:endParaRPr lang="en-CA" dirty="0"/>
          </a:p>
        </p:txBody>
      </p:sp>
      <p:sp>
        <p:nvSpPr>
          <p:cNvPr id="3" name="Content Placeholder 2"/>
          <p:cNvSpPr>
            <a:spLocks noGrp="1"/>
          </p:cNvSpPr>
          <p:nvPr>
            <p:ph idx="1"/>
          </p:nvPr>
        </p:nvSpPr>
        <p:spPr/>
        <p:txBody>
          <a:bodyPr/>
          <a:lstStyle/>
          <a:p>
            <a:r>
              <a:rPr lang="en-CA" dirty="0" smtClean="0"/>
              <a:t>In DSTU 1, we had adopted Atom as the syntax for bundles</a:t>
            </a:r>
          </a:p>
          <a:p>
            <a:pPr lvl="1"/>
            <a:r>
              <a:rPr lang="en-CA" dirty="0" smtClean="0"/>
              <a:t>It was an industry standard</a:t>
            </a:r>
          </a:p>
          <a:p>
            <a:pPr lvl="1"/>
            <a:r>
              <a:rPr lang="en-CA" dirty="0" smtClean="0"/>
              <a:t>Had extensions to support deletes, query pagination</a:t>
            </a:r>
          </a:p>
          <a:p>
            <a:r>
              <a:rPr lang="en-CA" dirty="0" smtClean="0"/>
              <a:t>However</a:t>
            </a:r>
          </a:p>
          <a:p>
            <a:pPr lvl="1"/>
            <a:r>
              <a:rPr lang="en-CA" dirty="0" smtClean="0"/>
              <a:t>None of the off-the-shelf libraries supported the extensions</a:t>
            </a:r>
          </a:p>
          <a:p>
            <a:pPr lvl="1"/>
            <a:r>
              <a:rPr lang="en-CA" dirty="0" smtClean="0"/>
              <a:t>Bundle not being a resource added complexity</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115</a:t>
            </a:fld>
            <a:endParaRPr lang="en-CA"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Bundle</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323528" y="1700808"/>
            <a:ext cx="8483688" cy="4104456"/>
          </a:xfrm>
          <a:prstGeom prst="rect">
            <a:avLst/>
          </a:prstGeom>
          <a:noFill/>
          <a:ln w="9525">
            <a:noFill/>
            <a:miter lim="800000"/>
            <a:headEnd/>
            <a:tailEnd/>
          </a:ln>
        </p:spPr>
      </p:pic>
    </p:spTree>
    <p:extLst>
      <p:ext uri="{BB962C8B-B14F-4D97-AF65-F5344CB8AC3E}">
        <p14:creationId xmlns:p14="http://schemas.microsoft.com/office/powerpoint/2010/main" xmlns="" val="334947539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bundle header</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117</a:t>
            </a:fld>
            <a:endParaRPr lang="en-US" dirty="0"/>
          </a:p>
        </p:txBody>
      </p:sp>
      <p:pic>
        <p:nvPicPr>
          <p:cNvPr id="7170" name="Picture 2"/>
          <p:cNvPicPr>
            <a:picLocks noChangeAspect="1" noChangeArrowheads="1"/>
          </p:cNvPicPr>
          <p:nvPr/>
        </p:nvPicPr>
        <p:blipFill>
          <a:blip r:embed="rId3" cstate="print"/>
          <a:srcRect/>
          <a:stretch>
            <a:fillRect/>
          </a:stretch>
        </p:blipFill>
        <p:spPr bwMode="auto">
          <a:xfrm>
            <a:off x="391977" y="1700808"/>
            <a:ext cx="8450263" cy="4781550"/>
          </a:xfrm>
          <a:prstGeom prst="rect">
            <a:avLst/>
          </a:prstGeom>
          <a:noFill/>
          <a:ln w="9525">
            <a:noFill/>
            <a:miter lim="800000"/>
            <a:headEnd/>
            <a:tailEnd/>
          </a:ln>
        </p:spPr>
      </p:pic>
    </p:spTree>
    <p:extLst>
      <p:ext uri="{BB962C8B-B14F-4D97-AF65-F5344CB8AC3E}">
        <p14:creationId xmlns="" xmlns:p14="http://schemas.microsoft.com/office/powerpoint/2010/main" val="37801494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Bundle Types</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118</a:t>
            </a:fld>
            <a:endParaRPr lang="en-CA" dirty="0"/>
          </a:p>
        </p:txBody>
      </p:sp>
      <p:graphicFrame>
        <p:nvGraphicFramePr>
          <p:cNvPr id="4" name="Table 3"/>
          <p:cNvGraphicFramePr>
            <a:graphicFrameLocks noGrp="1"/>
          </p:cNvGraphicFramePr>
          <p:nvPr/>
        </p:nvGraphicFramePr>
        <p:xfrm>
          <a:off x="683568" y="1988840"/>
          <a:ext cx="7848872" cy="3876040"/>
        </p:xfrm>
        <a:graphic>
          <a:graphicData uri="http://schemas.openxmlformats.org/drawingml/2006/table">
            <a:tbl>
              <a:tblPr firstRow="1" bandRow="1">
                <a:tableStyleId>{5C22544A-7EE6-4342-B048-85BDC9FD1C3A}</a:tableStyleId>
              </a:tblPr>
              <a:tblGrid>
                <a:gridCol w="2132411"/>
                <a:gridCol w="5716461"/>
              </a:tblGrid>
              <a:tr h="370840">
                <a:tc>
                  <a:txBody>
                    <a:bodyPr/>
                    <a:lstStyle/>
                    <a:p>
                      <a:r>
                        <a:rPr lang="en-CA" dirty="0" smtClean="0"/>
                        <a:t>Code</a:t>
                      </a:r>
                      <a:endParaRPr lang="en-CA" dirty="0"/>
                    </a:p>
                  </a:txBody>
                  <a:tcPr/>
                </a:tc>
                <a:tc>
                  <a:txBody>
                    <a:bodyPr/>
                    <a:lstStyle/>
                    <a:p>
                      <a:r>
                        <a:rPr lang="en-CA" dirty="0" smtClean="0"/>
                        <a:t>Description</a:t>
                      </a:r>
                      <a:endParaRPr lang="en-CA" dirty="0"/>
                    </a:p>
                  </a:txBody>
                  <a:tcPr/>
                </a:tc>
              </a:tr>
              <a:tr h="370840">
                <a:tc>
                  <a:txBody>
                    <a:bodyPr/>
                    <a:lstStyle/>
                    <a:p>
                      <a:r>
                        <a:rPr lang="en-CA" dirty="0" smtClean="0"/>
                        <a:t>document</a:t>
                      </a:r>
                      <a:endParaRPr lang="en-CA" dirty="0"/>
                    </a:p>
                  </a:txBody>
                  <a:tcPr/>
                </a:tc>
                <a:tc>
                  <a:txBody>
                    <a:bodyPr/>
                    <a:lstStyle/>
                    <a:p>
                      <a:r>
                        <a:rPr lang="en-CA" dirty="0" smtClean="0"/>
                        <a:t>Bundle is a document – rooted in Composition</a:t>
                      </a:r>
                      <a:endParaRPr lang="en-CA" dirty="0"/>
                    </a:p>
                  </a:txBody>
                  <a:tcPr/>
                </a:tc>
              </a:tr>
              <a:tr h="370840">
                <a:tc>
                  <a:txBody>
                    <a:bodyPr/>
                    <a:lstStyle/>
                    <a:p>
                      <a:r>
                        <a:rPr lang="en-CA" dirty="0" smtClean="0"/>
                        <a:t>message</a:t>
                      </a:r>
                      <a:endParaRPr lang="en-CA" dirty="0"/>
                    </a:p>
                  </a:txBody>
                  <a:tcPr/>
                </a:tc>
                <a:tc>
                  <a:txBody>
                    <a:bodyPr/>
                    <a:lstStyle/>
                    <a:p>
                      <a:r>
                        <a:rPr lang="en-CA" dirty="0" smtClean="0"/>
                        <a:t>Bundle is a message – rooted in </a:t>
                      </a:r>
                      <a:r>
                        <a:rPr lang="en-CA" dirty="0" err="1" smtClean="0"/>
                        <a:t>MessageHeader</a:t>
                      </a:r>
                      <a:endParaRPr lang="en-CA" dirty="0"/>
                    </a:p>
                  </a:txBody>
                  <a:tcPr/>
                </a:tc>
              </a:tr>
              <a:tr h="370840">
                <a:tc>
                  <a:txBody>
                    <a:bodyPr/>
                    <a:lstStyle/>
                    <a:p>
                      <a:r>
                        <a:rPr lang="en-CA" dirty="0" smtClean="0"/>
                        <a:t>transaction</a:t>
                      </a:r>
                      <a:endParaRPr lang="en-CA" dirty="0"/>
                    </a:p>
                  </a:txBody>
                  <a:tcPr/>
                </a:tc>
                <a:tc>
                  <a:txBody>
                    <a:bodyPr/>
                    <a:lstStyle/>
                    <a:p>
                      <a:r>
                        <a:rPr lang="en-CA" dirty="0" smtClean="0"/>
                        <a:t>Process all entries as part of a single unit of work</a:t>
                      </a:r>
                      <a:endParaRPr lang="en-CA" dirty="0"/>
                    </a:p>
                  </a:txBody>
                  <a:tcPr/>
                </a:tc>
              </a:tr>
              <a:tr h="370840">
                <a:tc>
                  <a:txBody>
                    <a:bodyPr/>
                    <a:lstStyle/>
                    <a:p>
                      <a:r>
                        <a:rPr lang="en-CA" dirty="0" smtClean="0"/>
                        <a:t>transaction-response</a:t>
                      </a:r>
                      <a:endParaRPr lang="en-CA" dirty="0"/>
                    </a:p>
                  </a:txBody>
                  <a:tcPr/>
                </a:tc>
                <a:tc>
                  <a:txBody>
                    <a:bodyPr/>
                    <a:lstStyle/>
                    <a:p>
                      <a:r>
                        <a:rPr lang="en-CA" dirty="0" smtClean="0"/>
                        <a:t>Each entry represents the results on</a:t>
                      </a:r>
                      <a:r>
                        <a:rPr lang="en-CA" baseline="0" dirty="0" smtClean="0"/>
                        <a:t> a 1-for-1 basis of an original transaction</a:t>
                      </a:r>
                      <a:endParaRPr lang="en-CA" dirty="0"/>
                    </a:p>
                  </a:txBody>
                  <a:tcPr/>
                </a:tc>
              </a:tr>
              <a:tr h="370840">
                <a:tc>
                  <a:txBody>
                    <a:bodyPr/>
                    <a:lstStyle/>
                    <a:p>
                      <a:r>
                        <a:rPr lang="en-CA" dirty="0" smtClean="0"/>
                        <a:t>history</a:t>
                      </a:r>
                      <a:endParaRPr lang="en-CA" dirty="0"/>
                    </a:p>
                  </a:txBody>
                  <a:tcPr/>
                </a:tc>
                <a:tc>
                  <a:txBody>
                    <a:bodyPr/>
                    <a:lstStyle/>
                    <a:p>
                      <a:r>
                        <a:rPr lang="en-CA" dirty="0" smtClean="0"/>
                        <a:t>A list of versions of a single resource</a:t>
                      </a:r>
                      <a:endParaRPr lang="en-CA" dirty="0"/>
                    </a:p>
                  </a:txBody>
                  <a:tcPr/>
                </a:tc>
              </a:tr>
              <a:tr h="370840">
                <a:tc>
                  <a:txBody>
                    <a:bodyPr/>
                    <a:lstStyle/>
                    <a:p>
                      <a:r>
                        <a:rPr lang="en-CA" dirty="0" err="1" smtClean="0"/>
                        <a:t>searchset</a:t>
                      </a:r>
                      <a:endParaRPr lang="en-CA" dirty="0"/>
                    </a:p>
                  </a:txBody>
                  <a:tcPr/>
                </a:tc>
                <a:tc>
                  <a:txBody>
                    <a:bodyPr/>
                    <a:lstStyle/>
                    <a:p>
                      <a:r>
                        <a:rPr lang="en-CA" dirty="0" smtClean="0"/>
                        <a:t>The results of a search</a:t>
                      </a:r>
                      <a:endParaRPr lang="en-CA" dirty="0"/>
                    </a:p>
                  </a:txBody>
                  <a:tcPr/>
                </a:tc>
              </a:tr>
              <a:tr h="370840">
                <a:tc>
                  <a:txBody>
                    <a:bodyPr/>
                    <a:lstStyle/>
                    <a:p>
                      <a:r>
                        <a:rPr lang="en-CA" dirty="0" smtClean="0"/>
                        <a:t>collection</a:t>
                      </a:r>
                      <a:endParaRPr lang="en-CA" dirty="0"/>
                    </a:p>
                  </a:txBody>
                  <a:tcPr/>
                </a:tc>
                <a:tc>
                  <a:txBody>
                    <a:bodyPr/>
                    <a:lstStyle/>
                    <a:p>
                      <a:r>
                        <a:rPr lang="en-CA" dirty="0" smtClean="0"/>
                        <a:t>A set of resources collected for ease of distribution</a:t>
                      </a:r>
                      <a:endParaRPr lang="en-CA" dirty="0"/>
                    </a:p>
                  </a:txBody>
                  <a:tcPr/>
                </a:tc>
              </a:tr>
              <a:tr h="370840">
                <a:tc>
                  <a:txBody>
                    <a:bodyPr/>
                    <a:lstStyle/>
                    <a:p>
                      <a:r>
                        <a:rPr lang="en-CA" dirty="0" smtClean="0"/>
                        <a:t>batch</a:t>
                      </a:r>
                      <a:endParaRPr lang="en-CA" dirty="0"/>
                    </a:p>
                  </a:txBody>
                  <a:tcPr/>
                </a:tc>
                <a:tc>
                  <a:txBody>
                    <a:bodyPr/>
                    <a:lstStyle/>
                    <a:p>
                      <a:r>
                        <a:rPr lang="en-CA" dirty="0" smtClean="0"/>
                        <a:t>A set of independent resources</a:t>
                      </a:r>
                      <a:r>
                        <a:rPr lang="en-CA" baseline="0" dirty="0" smtClean="0"/>
                        <a:t> – to be processed individually</a:t>
                      </a:r>
                      <a:endParaRPr lang="en-CA" dirty="0"/>
                    </a:p>
                  </a:txBody>
                  <a:tcPr/>
                </a:tc>
              </a:tr>
            </a:tbl>
          </a:graphicData>
        </a:graphic>
      </p:graphicFrame>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Link types</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119</a:t>
            </a:fld>
            <a:endParaRPr lang="en-CA" dirty="0"/>
          </a:p>
        </p:txBody>
      </p:sp>
      <p:graphicFrame>
        <p:nvGraphicFramePr>
          <p:cNvPr id="4" name="Table 3"/>
          <p:cNvGraphicFramePr>
            <a:graphicFrameLocks noGrp="1"/>
          </p:cNvGraphicFramePr>
          <p:nvPr/>
        </p:nvGraphicFramePr>
        <p:xfrm>
          <a:off x="683568" y="1988840"/>
          <a:ext cx="7848872" cy="3606800"/>
        </p:xfrm>
        <a:graphic>
          <a:graphicData uri="http://schemas.openxmlformats.org/drawingml/2006/table">
            <a:tbl>
              <a:tblPr firstRow="1" bandRow="1">
                <a:tableStyleId>{5C22544A-7EE6-4342-B048-85BDC9FD1C3A}</a:tableStyleId>
              </a:tblPr>
              <a:tblGrid>
                <a:gridCol w="2132411"/>
                <a:gridCol w="5716461"/>
              </a:tblGrid>
              <a:tr h="370840">
                <a:tc>
                  <a:txBody>
                    <a:bodyPr/>
                    <a:lstStyle/>
                    <a:p>
                      <a:r>
                        <a:rPr lang="en-CA" dirty="0" smtClean="0"/>
                        <a:t>Code</a:t>
                      </a:r>
                      <a:endParaRPr lang="en-CA" dirty="0"/>
                    </a:p>
                  </a:txBody>
                  <a:tcPr/>
                </a:tc>
                <a:tc>
                  <a:txBody>
                    <a:bodyPr/>
                    <a:lstStyle/>
                    <a:p>
                      <a:r>
                        <a:rPr lang="en-CA" dirty="0" smtClean="0"/>
                        <a:t>Description</a:t>
                      </a:r>
                      <a:endParaRPr lang="en-CA" dirty="0"/>
                    </a:p>
                  </a:txBody>
                  <a:tcPr/>
                </a:tc>
              </a:tr>
              <a:tr h="370840">
                <a:tc>
                  <a:txBody>
                    <a:bodyPr/>
                    <a:lstStyle/>
                    <a:p>
                      <a:r>
                        <a:rPr lang="en-CA" dirty="0" smtClean="0"/>
                        <a:t>current</a:t>
                      </a:r>
                      <a:endParaRPr lang="en-CA" dirty="0"/>
                    </a:p>
                  </a:txBody>
                  <a:tcPr/>
                </a:tc>
                <a:tc>
                  <a:txBody>
                    <a:bodyPr/>
                    <a:lstStyle/>
                    <a:p>
                      <a:r>
                        <a:rPr lang="en-CA" dirty="0" smtClean="0"/>
                        <a:t>The URL</a:t>
                      </a:r>
                      <a:r>
                        <a:rPr lang="en-CA" baseline="0" dirty="0" smtClean="0"/>
                        <a:t> that defines this item</a:t>
                      </a:r>
                      <a:endParaRPr lang="en-CA" dirty="0"/>
                    </a:p>
                  </a:txBody>
                  <a:tcPr/>
                </a:tc>
              </a:tr>
              <a:tr h="370840">
                <a:tc>
                  <a:txBody>
                    <a:bodyPr/>
                    <a:lstStyle/>
                    <a:p>
                      <a:r>
                        <a:rPr lang="en-CA" dirty="0" smtClean="0"/>
                        <a:t>first</a:t>
                      </a:r>
                      <a:endParaRPr lang="en-CA" dirty="0"/>
                    </a:p>
                  </a:txBody>
                  <a:tcPr/>
                </a:tc>
                <a:tc>
                  <a:txBody>
                    <a:bodyPr/>
                    <a:lstStyle/>
                    <a:p>
                      <a:r>
                        <a:rPr lang="en-CA" dirty="0" smtClean="0"/>
                        <a:t>First</a:t>
                      </a:r>
                      <a:r>
                        <a:rPr lang="en-CA" baseline="0" dirty="0" smtClean="0"/>
                        <a:t> set of records in a query set</a:t>
                      </a:r>
                      <a:endParaRPr lang="en-CA" dirty="0"/>
                    </a:p>
                  </a:txBody>
                  <a:tcPr/>
                </a:tc>
              </a:tr>
              <a:tr h="370840">
                <a:tc>
                  <a:txBody>
                    <a:bodyPr/>
                    <a:lstStyle/>
                    <a:p>
                      <a:r>
                        <a:rPr lang="en-CA" dirty="0" smtClean="0"/>
                        <a:t>last</a:t>
                      </a:r>
                      <a:endParaRPr lang="en-CA" dirty="0"/>
                    </a:p>
                  </a:txBody>
                  <a:tcPr/>
                </a:tc>
                <a:tc>
                  <a:txBody>
                    <a:bodyPr/>
                    <a:lstStyle/>
                    <a:p>
                      <a:r>
                        <a:rPr lang="en-CA" dirty="0" smtClean="0"/>
                        <a:t>Last set</a:t>
                      </a:r>
                      <a:r>
                        <a:rPr lang="en-CA" baseline="0" dirty="0" smtClean="0"/>
                        <a:t> of records in a query set</a:t>
                      </a:r>
                      <a:endParaRPr lang="en-CA" dirty="0"/>
                    </a:p>
                  </a:txBody>
                  <a:tcPr/>
                </a:tc>
              </a:tr>
              <a:tr h="370840">
                <a:tc>
                  <a:txBody>
                    <a:bodyPr/>
                    <a:lstStyle/>
                    <a:p>
                      <a:r>
                        <a:rPr lang="en-CA" dirty="0" smtClean="0"/>
                        <a:t>next</a:t>
                      </a:r>
                      <a:endParaRPr lang="en-CA" dirty="0"/>
                    </a:p>
                  </a:txBody>
                  <a:tcPr/>
                </a:tc>
                <a:tc>
                  <a:txBody>
                    <a:bodyPr/>
                    <a:lstStyle/>
                    <a:p>
                      <a:r>
                        <a:rPr lang="en-CA" dirty="0" smtClean="0"/>
                        <a:t>Next set of records in a query set</a:t>
                      </a:r>
                      <a:endParaRPr lang="en-CA" dirty="0"/>
                    </a:p>
                  </a:txBody>
                  <a:tcPr/>
                </a:tc>
              </a:tr>
              <a:tr h="370840">
                <a:tc>
                  <a:txBody>
                    <a:bodyPr/>
                    <a:lstStyle/>
                    <a:p>
                      <a:r>
                        <a:rPr lang="en-CA" dirty="0" smtClean="0"/>
                        <a:t>original</a:t>
                      </a:r>
                      <a:endParaRPr lang="en-CA" dirty="0"/>
                    </a:p>
                  </a:txBody>
                  <a:tcPr/>
                </a:tc>
                <a:tc>
                  <a:txBody>
                    <a:bodyPr/>
                    <a:lstStyle/>
                    <a:p>
                      <a:r>
                        <a:rPr lang="en-CA" dirty="0" smtClean="0"/>
                        <a:t>Very first version</a:t>
                      </a:r>
                      <a:endParaRPr lang="en-CA" dirty="0"/>
                    </a:p>
                  </a:txBody>
                  <a:tcPr/>
                </a:tc>
              </a:tr>
              <a:tr h="370840">
                <a:tc>
                  <a:txBody>
                    <a:bodyPr/>
                    <a:lstStyle/>
                    <a:p>
                      <a:r>
                        <a:rPr lang="en-CA" dirty="0" smtClean="0"/>
                        <a:t>predecessor-version</a:t>
                      </a:r>
                      <a:endParaRPr lang="en-CA" dirty="0"/>
                    </a:p>
                  </a:txBody>
                  <a:tcPr/>
                </a:tc>
                <a:tc>
                  <a:txBody>
                    <a:bodyPr/>
                    <a:lstStyle/>
                    <a:p>
                      <a:r>
                        <a:rPr lang="en-CA" dirty="0" smtClean="0"/>
                        <a:t>The version before this</a:t>
                      </a:r>
                      <a:r>
                        <a:rPr lang="en-CA" baseline="0" dirty="0" smtClean="0"/>
                        <a:t> one</a:t>
                      </a:r>
                      <a:endParaRPr lang="en-CA" dirty="0"/>
                    </a:p>
                  </a:txBody>
                  <a:tcPr/>
                </a:tc>
              </a:tr>
              <a:tr h="370840">
                <a:tc>
                  <a:txBody>
                    <a:bodyPr/>
                    <a:lstStyle/>
                    <a:p>
                      <a:r>
                        <a:rPr lang="en-CA" dirty="0" smtClean="0"/>
                        <a:t>previous</a:t>
                      </a:r>
                      <a:endParaRPr lang="en-CA" dirty="0"/>
                    </a:p>
                  </a:txBody>
                  <a:tcPr/>
                </a:tc>
                <a:tc>
                  <a:txBody>
                    <a:bodyPr/>
                    <a:lstStyle/>
                    <a:p>
                      <a:r>
                        <a:rPr lang="en-CA" dirty="0" smtClean="0"/>
                        <a:t>Previous set of records from this one</a:t>
                      </a:r>
                      <a:endParaRPr lang="en-CA" dirty="0"/>
                    </a:p>
                  </a:txBody>
                  <a:tcPr/>
                </a:tc>
              </a:tr>
              <a:tr h="370840">
                <a:tc>
                  <a:txBody>
                    <a:bodyPr/>
                    <a:lstStyle/>
                    <a:p>
                      <a:r>
                        <a:rPr lang="en-CA" dirty="0" smtClean="0"/>
                        <a:t>successor-version</a:t>
                      </a:r>
                      <a:endParaRPr lang="en-CA" dirty="0"/>
                    </a:p>
                  </a:txBody>
                  <a:tcPr/>
                </a:tc>
                <a:tc>
                  <a:txBody>
                    <a:bodyPr/>
                    <a:lstStyle/>
                    <a:p>
                      <a:r>
                        <a:rPr lang="en-CA" dirty="0" smtClean="0"/>
                        <a:t>Version that replaced this one</a:t>
                      </a:r>
                      <a:endParaRPr lang="en-CA" dirty="0"/>
                    </a:p>
                  </a:txBody>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CA" dirty="0" smtClean="0"/>
              <a:t>Caveat</a:t>
            </a:r>
            <a:endParaRPr lang="en-CA" dirty="0"/>
          </a:p>
        </p:txBody>
      </p:sp>
      <p:sp>
        <p:nvSpPr>
          <p:cNvPr id="7" name="Content Placeholder 6"/>
          <p:cNvSpPr>
            <a:spLocks noGrp="1"/>
          </p:cNvSpPr>
          <p:nvPr>
            <p:ph idx="1"/>
          </p:nvPr>
        </p:nvSpPr>
        <p:spPr/>
        <p:txBody>
          <a:bodyPr/>
          <a:lstStyle/>
          <a:p>
            <a:r>
              <a:rPr lang="en-CA" dirty="0" smtClean="0"/>
              <a:t>This presentation is based on the “current” draft of DSTU 2</a:t>
            </a:r>
          </a:p>
          <a:p>
            <a:pPr lvl="1"/>
            <a:r>
              <a:rPr lang="en-CA" dirty="0" smtClean="0"/>
              <a:t>It incorporates numerous changes made since DSTU 1</a:t>
            </a:r>
          </a:p>
          <a:p>
            <a:pPr lvl="1"/>
            <a:r>
              <a:rPr lang="en-CA" dirty="0" smtClean="0"/>
              <a:t>DSTU 2 is not yet final – and won’t be until mid-Sept.</a:t>
            </a:r>
          </a:p>
          <a:p>
            <a:pPr lvl="1"/>
            <a:r>
              <a:rPr lang="en-CA" dirty="0" smtClean="0"/>
              <a:t>Test Servers have not yet caught up with the specification</a:t>
            </a:r>
          </a:p>
          <a:p>
            <a:pPr lvl="1"/>
            <a:r>
              <a:rPr lang="en-CA" dirty="0" smtClean="0"/>
              <a:t>Therefore – hands-on exercises will be a bit </a:t>
            </a:r>
            <a:br>
              <a:rPr lang="en-CA" dirty="0" smtClean="0"/>
            </a:br>
            <a:r>
              <a:rPr lang="en-CA" dirty="0" smtClean="0"/>
              <a:t>more entertaining than usual . . .</a:t>
            </a:r>
            <a:endParaRPr lang="en-CA"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12</a:t>
            </a:fld>
            <a:endParaRPr lang="en-CA"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Bundle Entry</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120</a:t>
            </a:fld>
            <a:endParaRPr lang="en-CA" dirty="0"/>
          </a:p>
        </p:txBody>
      </p:sp>
      <p:pic>
        <p:nvPicPr>
          <p:cNvPr id="4099" name="Picture 3"/>
          <p:cNvPicPr>
            <a:picLocks noChangeAspect="1" noChangeArrowheads="1"/>
          </p:cNvPicPr>
          <p:nvPr/>
        </p:nvPicPr>
        <p:blipFill>
          <a:blip r:embed="rId2" cstate="print"/>
          <a:srcRect/>
          <a:stretch>
            <a:fillRect/>
          </a:stretch>
        </p:blipFill>
        <p:spPr bwMode="auto">
          <a:xfrm>
            <a:off x="276230" y="1924303"/>
            <a:ext cx="8590731" cy="36381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Bundle entry</a:t>
            </a:r>
            <a:endParaRPr lang="en-CA" dirty="0"/>
          </a:p>
        </p:txBody>
      </p:sp>
      <p:sp>
        <p:nvSpPr>
          <p:cNvPr id="4" name="Content Placeholder 3"/>
          <p:cNvSpPr>
            <a:spLocks noGrp="1"/>
          </p:cNvSpPr>
          <p:nvPr>
            <p:ph idx="1"/>
          </p:nvPr>
        </p:nvSpPr>
        <p:spPr/>
        <p:txBody>
          <a:bodyPr/>
          <a:lstStyle/>
          <a:p>
            <a:r>
              <a:rPr lang="en-CA" dirty="0" smtClean="0"/>
              <a:t>A resource (optional), plus a few other things:</a:t>
            </a:r>
          </a:p>
          <a:p>
            <a:pPr lvl="1"/>
            <a:r>
              <a:rPr lang="en-CA" dirty="0" smtClean="0"/>
              <a:t>Absolute link to the resource (including base)</a:t>
            </a:r>
          </a:p>
          <a:p>
            <a:pPr lvl="1"/>
            <a:r>
              <a:rPr lang="en-CA" dirty="0" smtClean="0"/>
              <a:t>Transaction header info</a:t>
            </a:r>
          </a:p>
          <a:p>
            <a:pPr lvl="2"/>
            <a:r>
              <a:rPr lang="en-CA" dirty="0" smtClean="0"/>
              <a:t>E.g. PUT vs. POST, </a:t>
            </a:r>
            <a:r>
              <a:rPr lang="en-CA" dirty="0" err="1" smtClean="0"/>
              <a:t>ifNoneMatch</a:t>
            </a:r>
            <a:r>
              <a:rPr lang="en-CA" dirty="0" smtClean="0"/>
              <a:t>, etc.</a:t>
            </a:r>
          </a:p>
          <a:p>
            <a:pPr lvl="1"/>
            <a:r>
              <a:rPr lang="en-CA" dirty="0" smtClean="0"/>
              <a:t>Transaction response header info</a:t>
            </a:r>
          </a:p>
          <a:p>
            <a:pPr lvl="2"/>
            <a:r>
              <a:rPr lang="en-CA" dirty="0" smtClean="0"/>
              <a:t>E.g. </a:t>
            </a:r>
            <a:r>
              <a:rPr lang="en-CA" dirty="0" err="1" smtClean="0"/>
              <a:t>etags</a:t>
            </a:r>
            <a:r>
              <a:rPr lang="en-CA" dirty="0" smtClean="0"/>
              <a:t>, </a:t>
            </a:r>
            <a:r>
              <a:rPr lang="en-CA" dirty="0" err="1" smtClean="0"/>
              <a:t>lastModified</a:t>
            </a:r>
            <a:r>
              <a:rPr lang="en-CA" dirty="0" smtClean="0"/>
              <a:t>, transaction status</a:t>
            </a:r>
          </a:p>
          <a:p>
            <a:pPr lvl="1"/>
            <a:r>
              <a:rPr lang="en-CA" dirty="0" smtClean="0"/>
              <a:t>Search info</a:t>
            </a:r>
          </a:p>
          <a:p>
            <a:pPr lvl="2"/>
            <a:r>
              <a:rPr lang="en-CA" dirty="0" smtClean="0"/>
              <a:t>Why is this entry included?</a:t>
            </a:r>
          </a:p>
          <a:p>
            <a:pPr lvl="2"/>
            <a:r>
              <a:rPr lang="en-CA" dirty="0" smtClean="0"/>
              <a:t>How good a match was it?</a:t>
            </a:r>
          </a:p>
          <a:p>
            <a:pPr lvl="1"/>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121</a:t>
            </a:fld>
            <a:endParaRPr lang="en-CA"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Keeping in sync</a:t>
            </a:r>
            <a:endParaRPr lang="en-US" dirty="0"/>
          </a:p>
        </p:txBody>
      </p:sp>
      <p:sp>
        <p:nvSpPr>
          <p:cNvPr id="3" name="Content Placeholder 2"/>
          <p:cNvSpPr>
            <a:spLocks noGrp="1"/>
          </p:cNvSpPr>
          <p:nvPr>
            <p:ph idx="1"/>
          </p:nvPr>
        </p:nvSpPr>
        <p:spPr/>
        <p:txBody>
          <a:bodyPr/>
          <a:lstStyle/>
          <a:p>
            <a:r>
              <a:rPr lang="en-US" dirty="0"/>
              <a:t>History of </a:t>
            </a:r>
            <a:r>
              <a:rPr lang="en-US" u="sng" dirty="0"/>
              <a:t>all resources</a:t>
            </a:r>
            <a:r>
              <a:rPr lang="en-US" dirty="0"/>
              <a:t> on server</a:t>
            </a:r>
          </a:p>
          <a:p>
            <a:pPr lvl="1"/>
            <a:r>
              <a:rPr lang="en-US" sz="1900" dirty="0" smtClean="0">
                <a:latin typeface="Courier New" pitchFamily="49" charset="0"/>
                <a:cs typeface="Courier New" pitchFamily="49" charset="0"/>
              </a:rPr>
              <a:t>https://server.org/fhir/_history</a:t>
            </a:r>
            <a:endParaRPr lang="en-US" dirty="0">
              <a:cs typeface="Courier New" pitchFamily="49" charset="0"/>
            </a:endParaRPr>
          </a:p>
          <a:p>
            <a:r>
              <a:rPr lang="en-US" dirty="0" smtClean="0"/>
              <a:t>History </a:t>
            </a:r>
            <a:r>
              <a:rPr lang="en-US" dirty="0"/>
              <a:t>of </a:t>
            </a:r>
            <a:r>
              <a:rPr lang="en-US" u="sng" dirty="0"/>
              <a:t>all patient resources</a:t>
            </a:r>
            <a:r>
              <a:rPr lang="en-US" dirty="0"/>
              <a:t> on server</a:t>
            </a:r>
          </a:p>
          <a:p>
            <a:pPr lvl="1"/>
            <a:r>
              <a:rPr lang="en-US" sz="1900" dirty="0" smtClean="0">
                <a:latin typeface="Courier New" pitchFamily="49" charset="0"/>
                <a:cs typeface="Courier New" pitchFamily="49" charset="0"/>
              </a:rPr>
              <a:t>https://server.org/fhir/Patient/_history</a:t>
            </a:r>
            <a:endParaRPr lang="en-US" dirty="0" smtClean="0"/>
          </a:p>
          <a:p>
            <a:r>
              <a:rPr lang="en-US" dirty="0" smtClean="0"/>
              <a:t>History </a:t>
            </a:r>
            <a:r>
              <a:rPr lang="en-US" dirty="0"/>
              <a:t>of </a:t>
            </a:r>
            <a:r>
              <a:rPr lang="en-US" u="sng" dirty="0"/>
              <a:t>specific patient</a:t>
            </a:r>
            <a:r>
              <a:rPr lang="en-US" dirty="0"/>
              <a:t> on </a:t>
            </a:r>
            <a:r>
              <a:rPr lang="en-US" dirty="0" smtClean="0"/>
              <a:t>server</a:t>
            </a:r>
            <a:endParaRPr lang="en-US" sz="1700" dirty="0" smtClean="0">
              <a:latin typeface="Courier New" pitchFamily="49" charset="0"/>
              <a:cs typeface="Courier New" pitchFamily="49" charset="0"/>
            </a:endParaRPr>
          </a:p>
          <a:p>
            <a:pPr marL="685800" lvl="1"/>
            <a:r>
              <a:rPr lang="en-US" sz="1900" dirty="0" smtClean="0">
                <a:latin typeface="Courier New" pitchFamily="49" charset="0"/>
                <a:cs typeface="Courier New" pitchFamily="49" charset="0"/>
              </a:rPr>
              <a:t>https://server.org/fhir/Patient/1/_history</a:t>
            </a:r>
            <a:r>
              <a:rPr lang="en-US" sz="1500" dirty="0" smtClean="0">
                <a:latin typeface="Courier New" pitchFamily="49" charset="0"/>
                <a:cs typeface="Courier New" pitchFamily="49" charset="0"/>
              </a:rPr>
              <a:t/>
            </a:r>
            <a:br>
              <a:rPr lang="en-US" sz="1500" dirty="0" smtClean="0">
                <a:latin typeface="Courier New" pitchFamily="49" charset="0"/>
                <a:cs typeface="Courier New" pitchFamily="49" charset="0"/>
              </a:rPr>
            </a:br>
            <a:endParaRPr lang="en-US" sz="1500" dirty="0" smtClean="0">
              <a:latin typeface="Courier New" pitchFamily="49" charset="0"/>
              <a:cs typeface="Courier New" pitchFamily="49" charset="0"/>
            </a:endParaRPr>
          </a:p>
          <a:p>
            <a:r>
              <a:rPr lang="en-US" dirty="0" smtClean="0"/>
              <a:t>A </a:t>
            </a:r>
            <a:r>
              <a:rPr lang="en-US" dirty="0"/>
              <a:t>history of all </a:t>
            </a:r>
            <a:r>
              <a:rPr lang="en-US" dirty="0" smtClean="0"/>
              <a:t>changes: updates </a:t>
            </a:r>
            <a:r>
              <a:rPr lang="en-US" dirty="0"/>
              <a:t>and </a:t>
            </a:r>
            <a:r>
              <a:rPr lang="en-US" dirty="0" smtClean="0"/>
              <a:t>deletions, ordered by newest first</a:t>
            </a:r>
          </a:p>
          <a:p>
            <a:r>
              <a:rPr lang="en-US" dirty="0" smtClean="0"/>
              <a:t>Limit with _since and _count</a:t>
            </a:r>
            <a:endParaRPr lang="en-US" dirty="0"/>
          </a:p>
          <a:p>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122</a:t>
            </a:fld>
            <a:endParaRPr lang="en-CA"/>
          </a:p>
        </p:txBody>
      </p:sp>
    </p:spTree>
    <p:extLst>
      <p:ext uri="{BB962C8B-B14F-4D97-AF65-F5344CB8AC3E}">
        <p14:creationId xmlns="" xmlns:p14="http://schemas.microsoft.com/office/powerpoint/2010/main" val="99934508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cstate="print"/>
          <a:srcRect/>
          <a:stretch>
            <a:fillRect/>
          </a:stretch>
        </p:blipFill>
        <p:spPr bwMode="auto">
          <a:xfrm>
            <a:off x="1259632" y="1700808"/>
            <a:ext cx="6630615" cy="47376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Multiple versions of entries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123</a:t>
            </a:fld>
            <a:endParaRPr lang="en-US"/>
          </a:p>
        </p:txBody>
      </p:sp>
      <p:cxnSp>
        <p:nvCxnSpPr>
          <p:cNvPr id="7" name="Straight Arrow Connector 6"/>
          <p:cNvCxnSpPr/>
          <p:nvPr/>
        </p:nvCxnSpPr>
        <p:spPr bwMode="auto">
          <a:xfrm flipV="1">
            <a:off x="827584" y="2420888"/>
            <a:ext cx="1008112" cy="150304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a:off x="827584" y="4581128"/>
            <a:ext cx="1080120" cy="144016"/>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12510" y="3695700"/>
            <a:ext cx="1251857" cy="9906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Same</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i</a:t>
            </a:r>
            <a:r>
              <a:rPr lang="en-US" dirty="0" smtClean="0">
                <a:solidFill>
                  <a:schemeClr val="bg1"/>
                </a:solidFill>
              </a:rPr>
              <a:t>d!</a:t>
            </a:r>
            <a:endParaRPr kumimoji="0" lang="en-US" sz="1800" b="0" i="0" u="none" strike="noStrike" cap="none" normalizeH="0" baseline="0" dirty="0" smtClean="0">
              <a:ln>
                <a:noFill/>
              </a:ln>
              <a:solidFill>
                <a:schemeClr val="bg1"/>
              </a:solidFill>
              <a:effectLst/>
            </a:endParaRPr>
          </a:p>
        </p:txBody>
      </p:sp>
      <p:cxnSp>
        <p:nvCxnSpPr>
          <p:cNvPr id="19" name="Straight Connector 18"/>
          <p:cNvCxnSpPr/>
          <p:nvPr/>
        </p:nvCxnSpPr>
        <p:spPr bwMode="auto">
          <a:xfrm>
            <a:off x="4067944" y="2822792"/>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bwMode="auto">
          <a:xfrm>
            <a:off x="4067944" y="5250968"/>
            <a:ext cx="60960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404761351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Identifiers in Bundles</a:t>
            </a:r>
            <a:endParaRPr lang="en-US" dirty="0"/>
          </a:p>
        </p:txBody>
      </p:sp>
      <p:sp>
        <p:nvSpPr>
          <p:cNvPr id="3" name="Content Placeholder 2"/>
          <p:cNvSpPr>
            <a:spLocks noGrp="1"/>
          </p:cNvSpPr>
          <p:nvPr>
            <p:ph idx="1"/>
          </p:nvPr>
        </p:nvSpPr>
        <p:spPr/>
        <p:txBody>
          <a:bodyPr/>
          <a:lstStyle/>
          <a:p>
            <a:r>
              <a:rPr lang="en-US" sz="2800" dirty="0" smtClean="0"/>
              <a:t>Resources in a bundle will frequently need to reference each other</a:t>
            </a:r>
          </a:p>
          <a:p>
            <a:pPr lvl="1"/>
            <a:r>
              <a:rPr lang="en-US" sz="2400" dirty="0" smtClean="0"/>
              <a:t>Absolute: </a:t>
            </a:r>
            <a:r>
              <a:rPr lang="en-US" sz="2400" dirty="0" smtClean="0">
                <a:hlinkClick r:id="rId3"/>
              </a:rPr>
              <a:t>https://example.org/fhir/Observation/1</a:t>
            </a:r>
            <a:endParaRPr lang="en-US" sz="2400" dirty="0" smtClean="0"/>
          </a:p>
          <a:p>
            <a:pPr lvl="1"/>
            <a:r>
              <a:rPr lang="en-US" sz="2400" dirty="0" smtClean="0"/>
              <a:t>Relative: Observation/1</a:t>
            </a:r>
          </a:p>
          <a:p>
            <a:pPr lvl="1"/>
            <a:r>
              <a:rPr lang="en-US" sz="2400" dirty="0" smtClean="0"/>
              <a:t>(absolute will have a “:”, relative won’t)</a:t>
            </a:r>
          </a:p>
          <a:p>
            <a:r>
              <a:rPr lang="en-US" sz="2800" dirty="0" smtClean="0"/>
              <a:t>Relative references must be made absolute using the base of the referencing resource</a:t>
            </a:r>
          </a:p>
          <a:p>
            <a:pPr lvl="1"/>
            <a:r>
              <a:rPr lang="en-US" sz="2300" dirty="0" smtClean="0"/>
              <a:t>If resource </a:t>
            </a:r>
            <a:r>
              <a:rPr lang="en-US" sz="2300" dirty="0" err="1" smtClean="0"/>
              <a:t>absoluteURL</a:t>
            </a:r>
            <a:r>
              <a:rPr lang="en-US" sz="2300" dirty="0" smtClean="0"/>
              <a:t> = </a:t>
            </a:r>
            <a:r>
              <a:rPr lang="en-US" sz="2300" dirty="0" smtClean="0">
                <a:hlinkClick r:id="rId4"/>
              </a:rPr>
              <a:t>http://someserver/Patient/1</a:t>
            </a:r>
            <a:endParaRPr lang="en-US" sz="2300" dirty="0" smtClean="0"/>
          </a:p>
          <a:p>
            <a:pPr lvl="1"/>
            <a:r>
              <a:rPr lang="en-US" sz="2300" dirty="0" smtClean="0"/>
              <a:t>Then reference “Observation/3” corresponds to </a:t>
            </a:r>
            <a:r>
              <a:rPr lang="en-US" sz="2300" dirty="0" smtClean="0">
                <a:hlinkClick r:id="rId5"/>
              </a:rPr>
              <a:t>http://someserver/Observation/3</a:t>
            </a:r>
            <a:r>
              <a:rPr lang="en-US" sz="2300" dirty="0" smtClean="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124</a:t>
            </a:fld>
            <a:endParaRPr lang="en-CA"/>
          </a:p>
        </p:txBody>
      </p:sp>
    </p:spTree>
    <p:extLst>
      <p:ext uri="{BB962C8B-B14F-4D97-AF65-F5344CB8AC3E}">
        <p14:creationId xmlns="" xmlns:p14="http://schemas.microsoft.com/office/powerpoint/2010/main" val="180598211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Deleted entries in History</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125</a:t>
            </a:fld>
            <a:endParaRPr lang="en-CA" dirty="0"/>
          </a:p>
        </p:txBody>
      </p:sp>
      <p:pic>
        <p:nvPicPr>
          <p:cNvPr id="6147" name="Picture 3"/>
          <p:cNvPicPr>
            <a:picLocks noChangeAspect="1" noChangeArrowheads="1"/>
          </p:cNvPicPr>
          <p:nvPr/>
        </p:nvPicPr>
        <p:blipFill>
          <a:blip r:embed="rId2" cstate="print"/>
          <a:srcRect/>
          <a:stretch>
            <a:fillRect/>
          </a:stretch>
        </p:blipFill>
        <p:spPr bwMode="auto">
          <a:xfrm>
            <a:off x="683568" y="1700808"/>
            <a:ext cx="7031037" cy="4762500"/>
          </a:xfrm>
          <a:prstGeom prst="rect">
            <a:avLst/>
          </a:prstGeom>
          <a:noFill/>
          <a:ln w="9525">
            <a:noFill/>
            <a:miter lim="800000"/>
            <a:headEnd/>
            <a:tailEnd/>
          </a:ln>
        </p:spPr>
      </p:pic>
      <p:sp>
        <p:nvSpPr>
          <p:cNvPr id="8" name="Cloud 7"/>
          <p:cNvSpPr/>
          <p:nvPr/>
        </p:nvSpPr>
        <p:spPr bwMode="auto">
          <a:xfrm>
            <a:off x="6372200" y="4077072"/>
            <a:ext cx="2592288" cy="1008112"/>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Version &amp; time </a:t>
            </a:r>
            <a:br>
              <a:rPr kumimoji="0" lang="en-US" sz="1800" b="0" i="0" u="none" strike="noStrike" cap="none" normalizeH="0" baseline="0" dirty="0" smtClean="0">
                <a:ln>
                  <a:noFill/>
                </a:ln>
                <a:solidFill>
                  <a:schemeClr val="bg1"/>
                </a:solidFill>
                <a:effectLst/>
                <a:latin typeface="Arial" charset="0"/>
              </a:rPr>
            </a:br>
            <a:r>
              <a:rPr kumimoji="0" lang="en-US" sz="1800" b="0" i="0" u="none" strike="noStrike" cap="none" normalizeH="0" baseline="0" dirty="0" smtClean="0">
                <a:ln>
                  <a:noFill/>
                </a:ln>
                <a:solidFill>
                  <a:schemeClr val="bg1"/>
                </a:solidFill>
                <a:effectLst/>
                <a:latin typeface="Arial" charset="0"/>
              </a:rPr>
              <a:t>of deletion</a:t>
            </a:r>
            <a:endParaRPr kumimoji="0" lang="en-US" sz="1800" b="0" i="0" u="none" strike="noStrike" cap="none" normalizeH="0" baseline="0" dirty="0" smtClean="0">
              <a:ln>
                <a:noFill/>
              </a:ln>
              <a:solidFill>
                <a:schemeClr val="bg1"/>
              </a:solidFill>
              <a:effectLst/>
            </a:endParaRPr>
          </a:p>
        </p:txBody>
      </p:sp>
      <p:cxnSp>
        <p:nvCxnSpPr>
          <p:cNvPr id="9" name="Straight Arrow Connector 8"/>
          <p:cNvCxnSpPr/>
          <p:nvPr/>
        </p:nvCxnSpPr>
        <p:spPr bwMode="auto">
          <a:xfrm flipH="1" flipV="1">
            <a:off x="3131840" y="3933056"/>
            <a:ext cx="4032448" cy="288032"/>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a:stCxn id="8" idx="2"/>
          </p:cNvCxnSpPr>
          <p:nvPr/>
        </p:nvCxnSpPr>
        <p:spPr bwMode="auto">
          <a:xfrm flipH="1" flipV="1">
            <a:off x="4644008" y="4221088"/>
            <a:ext cx="1736233" cy="36004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C#</a:t>
            </a:r>
            <a:endParaRPr lang="en-US" dirty="0"/>
          </a:p>
        </p:txBody>
      </p:sp>
      <p:sp>
        <p:nvSpPr>
          <p:cNvPr id="3" name="Content Placeholder 2"/>
          <p:cNvSpPr>
            <a:spLocks noGrp="1"/>
          </p:cNvSpPr>
          <p:nvPr>
            <p:ph idx="1"/>
          </p:nvPr>
        </p:nvSpPr>
        <p:spPr/>
        <p:txBody>
          <a:bodyPr/>
          <a:lstStyle/>
          <a:p>
            <a:pPr marL="0" indent="0">
              <a:buNone/>
            </a:pPr>
            <a:endParaRPr lang="en-US" sz="1400" dirty="0" smtClean="0">
              <a:solidFill>
                <a:srgbClr val="2B91AF"/>
              </a:solidFill>
              <a:latin typeface="Consolas"/>
            </a:endParaRPr>
          </a:p>
          <a:p>
            <a:pPr marL="0" indent="0">
              <a:buNone/>
            </a:pP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result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 Title = </a:t>
            </a:r>
            <a:r>
              <a:rPr lang="en-US" sz="1800" noProof="1" smtClean="0">
                <a:solidFill>
                  <a:srgbClr val="A31515"/>
                </a:solidFill>
                <a:highlight>
                  <a:srgbClr val="FFFFFF"/>
                </a:highlight>
                <a:latin typeface="Consolas"/>
              </a:rPr>
              <a:t>"Demo bundle"</a:t>
            </a:r>
            <a:r>
              <a:rPr lang="en-US" sz="1800" noProof="1" smtClean="0">
                <a:solidFill>
                  <a:srgbClr val="000000"/>
                </a:solidFill>
                <a:highlight>
                  <a:srgbClr val="FFFFFF"/>
                </a:highlight>
                <a:latin typeface="Consolas"/>
              </a:rPr>
              <a:t>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ResourceEntry</a:t>
            </a:r>
            <a:r>
              <a:rPr lang="en-US" sz="1800" noProof="1" smtClean="0">
                <a:solidFill>
                  <a:srgbClr val="000000"/>
                </a:solidFill>
                <a:highlight>
                  <a:srgbClr val="FFFFFF"/>
                </a:highlight>
                <a:latin typeface="Consolas"/>
              </a:rPr>
              <a:t>&lt;</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&gt;() </a:t>
            </a:r>
          </a:p>
          <a:p>
            <a:pPr marL="0" indent="0">
              <a:buNone/>
            </a:pPr>
            <a:r>
              <a:rPr lang="en-US" sz="1800" noProof="1" smtClean="0">
                <a:solidFill>
                  <a:srgbClr val="000000"/>
                </a:solidFill>
                <a:highlight>
                  <a:srgbClr val="FFFFFF"/>
                </a:highlight>
                <a:latin typeface="Consolas"/>
              </a:rPr>
              <a:t>   { LastUpdated=</a:t>
            </a:r>
            <a:r>
              <a:rPr lang="en-US" sz="1800" noProof="1" smtClean="0">
                <a:solidFill>
                  <a:srgbClr val="2B91AF"/>
                </a:solidFill>
                <a:highlight>
                  <a:srgbClr val="FFFFFF"/>
                </a:highlight>
                <a:latin typeface="Consolas"/>
              </a:rPr>
              <a:t>DateTimeOffset</a:t>
            </a:r>
            <a:r>
              <a:rPr lang="en-US" sz="1800" noProof="1" smtClean="0">
                <a:solidFill>
                  <a:srgbClr val="000000"/>
                </a:solidFill>
                <a:highlight>
                  <a:srgbClr val="FFFFFF"/>
                </a:highlight>
                <a:latin typeface="Consolas"/>
              </a:rPr>
              <a:t>.Now, Content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DeletedEntry</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   { Id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Uri</a:t>
            </a:r>
            <a:r>
              <a:rPr lang="en-US" sz="1800" noProof="1" smtClean="0">
                <a:solidFill>
                  <a:srgbClr val="000000"/>
                </a:solidFill>
                <a:highlight>
                  <a:srgbClr val="FFFFFF"/>
                </a:highlight>
                <a:latin typeface="Consolas"/>
              </a:rPr>
              <a:t>(</a:t>
            </a:r>
            <a:r>
              <a:rPr lang="en-US" sz="1800" noProof="1" smtClean="0">
                <a:solidFill>
                  <a:srgbClr val="A31515"/>
                </a:solidFill>
                <a:highlight>
                  <a:srgbClr val="FFFFFF"/>
                </a:highlight>
                <a:latin typeface="Consolas"/>
              </a:rPr>
              <a:t>"https://..."</a:t>
            </a:r>
            <a:r>
              <a:rPr lang="en-US" sz="1800" noProof="1" smtClean="0">
                <a:solidFill>
                  <a:srgbClr val="000000"/>
                </a:solidFill>
                <a:highlight>
                  <a:srgbClr val="FFFFFF"/>
                </a:highlight>
                <a:latin typeface="Consolas"/>
              </a:rPr>
              <a:t>), When = </a:t>
            </a:r>
            <a:r>
              <a:rPr lang="en-US" sz="1800" noProof="1" smtClean="0">
                <a:solidFill>
                  <a:srgbClr val="2B91AF"/>
                </a:solidFill>
                <a:highlight>
                  <a:srgbClr val="FFFFFF"/>
                </a:highlight>
                <a:latin typeface="Consolas"/>
              </a:rPr>
              <a:t>DateTime</a:t>
            </a:r>
            <a:r>
              <a:rPr lang="en-US" sz="1800" noProof="1" smtClean="0">
                <a:solidFill>
                  <a:srgbClr val="000000"/>
                </a:solidFill>
                <a:highlight>
                  <a:srgbClr val="FFFFFF"/>
                </a:highlight>
                <a:latin typeface="Consolas"/>
              </a:rPr>
              <a:t>.Now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FF"/>
                </a:solidFill>
                <a:highlight>
                  <a:srgbClr val="FFFFFF"/>
                </a:highlight>
                <a:latin typeface="Consolas"/>
              </a:rPr>
              <a:t>var</a:t>
            </a:r>
            <a:r>
              <a:rPr lang="en-US" sz="1800" noProof="1" smtClean="0">
                <a:solidFill>
                  <a:srgbClr val="000000"/>
                </a:solidFill>
                <a:highlight>
                  <a:srgbClr val="FFFFFF"/>
                </a:highlight>
                <a:latin typeface="Consolas"/>
              </a:rPr>
              <a:t> bundleXml = </a:t>
            </a:r>
            <a:r>
              <a:rPr lang="en-US" sz="1800" noProof="1" smtClean="0">
                <a:solidFill>
                  <a:srgbClr val="2B91AF"/>
                </a:solidFill>
                <a:highlight>
                  <a:srgbClr val="FFFFFF"/>
                </a:highlight>
                <a:latin typeface="Consolas"/>
              </a:rPr>
              <a:t>FhirSerializer</a:t>
            </a:r>
            <a:r>
              <a:rPr lang="en-US" sz="1800" noProof="1" smtClean="0">
                <a:solidFill>
                  <a:srgbClr val="000000"/>
                </a:solidFill>
                <a:highlight>
                  <a:srgbClr val="FFFFFF"/>
                </a:highlight>
                <a:latin typeface="Consolas"/>
              </a:rPr>
              <a:t>.SerializeBundleToXml(result);</a:t>
            </a:r>
            <a:endParaRPr lang="en-US" sz="1800" noProof="1" smtClean="0">
              <a:solidFill>
                <a:srgbClr val="2B91AF"/>
              </a:solidFill>
              <a:latin typeface="Consolas"/>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126</a:t>
            </a:fld>
            <a:endParaRPr lang="en-CA"/>
          </a:p>
        </p:txBody>
      </p:sp>
    </p:spTree>
    <p:extLst>
      <p:ext uri="{BB962C8B-B14F-4D97-AF65-F5344CB8AC3E}">
        <p14:creationId xmlns="" xmlns:p14="http://schemas.microsoft.com/office/powerpoint/2010/main" val="490593938"/>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Java</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127</a:t>
            </a:fld>
            <a:endParaRPr lang="en-CA"/>
          </a:p>
        </p:txBody>
      </p:sp>
      <p:sp>
        <p:nvSpPr>
          <p:cNvPr id="6" name="Rectangle 5"/>
          <p:cNvSpPr/>
          <p:nvPr/>
        </p:nvSpPr>
        <p:spPr>
          <a:xfrm>
            <a:off x="381000" y="1600200"/>
            <a:ext cx="8229600" cy="4801314"/>
          </a:xfrm>
          <a:prstGeom prst="rect">
            <a:avLst/>
          </a:prstGeom>
        </p:spPr>
        <p:txBody>
          <a:bodyPr wrap="square">
            <a:spAutoFit/>
          </a:bodyPr>
          <a:lstStyle/>
          <a:p>
            <a:r>
              <a:rPr lang="nl-NL" noProof="1" smtClean="0">
                <a:solidFill>
                  <a:srgbClr val="000000"/>
                </a:solidFill>
                <a:highlight>
                  <a:srgbClr val="FFFFFF"/>
                </a:highlight>
                <a:latin typeface="Consolas"/>
              </a:rPr>
              <a:t>AtomFeed feed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AtomFeed();</a:t>
            </a:r>
          </a:p>
          <a:p>
            <a:r>
              <a:rPr lang="nl-NL" noProof="1" smtClean="0">
                <a:solidFill>
                  <a:srgbClr val="000000"/>
                </a:solidFill>
                <a:highlight>
                  <a:srgbClr val="FFFFFF"/>
                </a:highlight>
                <a:latin typeface="Consolas"/>
              </a:rPr>
              <a:t>feed.setTitle(</a:t>
            </a:r>
            <a:r>
              <a:rPr lang="nl-NL" noProof="1" smtClean="0">
                <a:solidFill>
                  <a:srgbClr val="A31515"/>
                </a:solidFill>
                <a:highlight>
                  <a:srgbClr val="FFFFFF"/>
                </a:highlight>
                <a:latin typeface="Consolas"/>
              </a:rPr>
              <a:t>"Demo bundle"</a:t>
            </a:r>
            <a:r>
              <a:rPr lang="nl-NL" noProof="1" smtClean="0">
                <a:solidFill>
                  <a:srgbClr val="000000"/>
                </a:solidFill>
                <a:highlight>
                  <a:srgbClr val="FFFFFF"/>
                </a:highlight>
                <a:latin typeface="Consolas"/>
              </a:rPr>
              <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pat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pat.setUpdated(Calendar.getInstance());</a:t>
            </a:r>
          </a:p>
          <a:p>
            <a:r>
              <a:rPr lang="nl-NL" noProof="1" smtClean="0">
                <a:solidFill>
                  <a:srgbClr val="000000"/>
                </a:solidFill>
                <a:highlight>
                  <a:srgbClr val="FFFFFF"/>
                </a:highlight>
                <a:latin typeface="Consolas"/>
              </a:rPr>
              <a:t>pat.setResource(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Patient</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feed.getEntryList().add(pat);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del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del.setUpdated(Calendar.getInstance());</a:t>
            </a:r>
          </a:p>
          <a:p>
            <a:r>
              <a:rPr lang="nl-NL" noProof="1" smtClean="0">
                <a:solidFill>
                  <a:srgbClr val="000000"/>
                </a:solidFill>
                <a:highlight>
                  <a:srgbClr val="FFFFFF"/>
                </a:highlight>
                <a:latin typeface="Consolas"/>
              </a:rPr>
              <a:t>del.setDeleted(</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  del.setId(</a:t>
            </a:r>
            <a:r>
              <a:rPr lang="nl-NL" noProof="1" smtClean="0">
                <a:solidFill>
                  <a:srgbClr val="A31515"/>
                </a:solidFill>
                <a:highlight>
                  <a:srgbClr val="FFFFFF"/>
                </a:highlight>
                <a:latin typeface="Consolas"/>
              </a:rPr>
              <a:t>"http://nu.nl/fhir"</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feed.getEntryList().add(del);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AtomComposer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AtomComposer();</a:t>
            </a:r>
          </a:p>
          <a:p>
            <a:r>
              <a:rPr lang="nl-NL" noProof="1" smtClean="0">
                <a:solidFill>
                  <a:srgbClr val="000000"/>
                </a:solidFill>
                <a:highlight>
                  <a:srgbClr val="FFFFFF"/>
                </a:highlight>
                <a:latin typeface="Consolas"/>
              </a:rPr>
              <a:t>comp.compose(bos, feed,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xml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p>
        </p:txBody>
      </p:sp>
    </p:spTree>
    <p:extLst>
      <p:ext uri="{BB962C8B-B14F-4D97-AF65-F5344CB8AC3E}">
        <p14:creationId xmlns="" xmlns:p14="http://schemas.microsoft.com/office/powerpoint/2010/main" val="3339534366"/>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Documents</a:t>
            </a:r>
            <a:endParaRPr lang="en-US" dirty="0"/>
          </a:p>
        </p:txBody>
      </p:sp>
      <p:sp>
        <p:nvSpPr>
          <p:cNvPr id="3" name="Content Placeholder 2"/>
          <p:cNvSpPr>
            <a:spLocks noGrp="1"/>
          </p:cNvSpPr>
          <p:nvPr>
            <p:ph idx="1"/>
          </p:nvPr>
        </p:nvSpPr>
        <p:spPr/>
        <p:txBody>
          <a:bodyPr/>
          <a:lstStyle/>
          <a:p>
            <a:r>
              <a:rPr lang="en-US" dirty="0" smtClean="0"/>
              <a:t>Characteristics</a:t>
            </a:r>
          </a:p>
          <a:p>
            <a:pPr lvl="1"/>
            <a:r>
              <a:rPr lang="en-US" dirty="0" smtClean="0"/>
              <a:t>A point-in-time snapshot of information</a:t>
            </a:r>
          </a:p>
          <a:p>
            <a:pPr lvl="1"/>
            <a:r>
              <a:rPr lang="en-US" dirty="0" smtClean="0"/>
              <a:t>Intended for persistence</a:t>
            </a:r>
          </a:p>
          <a:p>
            <a:pPr lvl="1"/>
            <a:r>
              <a:rPr lang="en-US" dirty="0" smtClean="0"/>
              <a:t>Organize information for human consumption</a:t>
            </a:r>
          </a:p>
          <a:p>
            <a:pPr lvl="2"/>
            <a:r>
              <a:rPr lang="en-US" dirty="0" smtClean="0"/>
              <a:t>Defined rules for how to render</a:t>
            </a:r>
          </a:p>
          <a:p>
            <a:pPr lvl="1"/>
            <a:r>
              <a:rPr lang="en-US" dirty="0" smtClean="0"/>
              <a:t>Attested by a particular author</a:t>
            </a:r>
          </a:p>
          <a:p>
            <a:pPr lvl="1"/>
            <a:r>
              <a:rPr lang="en-US" dirty="0" smtClean="0"/>
              <a:t>Do not (directly) drive behavior</a:t>
            </a:r>
          </a:p>
          <a:p>
            <a:r>
              <a:rPr lang="en-US" dirty="0" smtClean="0"/>
              <a:t>May be clinical (e.g. CDA) or non-clinical (e.g. Structured Product Labeling)</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128</a:t>
            </a:fld>
            <a:endParaRPr lang="en-CA"/>
          </a:p>
        </p:txBody>
      </p:sp>
    </p:spTree>
    <p:extLst>
      <p:ext uri="{BB962C8B-B14F-4D97-AF65-F5344CB8AC3E}">
        <p14:creationId xmlns="" xmlns:p14="http://schemas.microsoft.com/office/powerpoint/2010/main" val="94070236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 are bundles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129</a:t>
            </a:fld>
            <a:endParaRPr lang="en-US"/>
          </a:p>
        </p:txBody>
      </p:sp>
      <p:sp>
        <p:nvSpPr>
          <p:cNvPr id="13" name="AutoShape 7"/>
          <p:cNvSpPr>
            <a:spLocks/>
          </p:cNvSpPr>
          <p:nvPr/>
        </p:nvSpPr>
        <p:spPr bwMode="auto">
          <a:xfrm>
            <a:off x="1420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Observation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762000" y="1828799"/>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effectLst/>
              </a:rPr>
              <a:t>Composition Resource</a:t>
            </a:r>
            <a:endParaRPr lang="en-US" dirty="0">
              <a:effectLst/>
            </a:endParaRPr>
          </a:p>
        </p:txBody>
      </p:sp>
      <p:sp>
        <p:nvSpPr>
          <p:cNvPr id="23" name="TextBox 22"/>
          <p:cNvSpPr txBox="1"/>
          <p:nvPr/>
        </p:nvSpPr>
        <p:spPr>
          <a:xfrm>
            <a:off x="990600" y="2227912"/>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sp>
        <p:nvSpPr>
          <p:cNvPr id="24" name="TextBox 23"/>
          <p:cNvSpPr txBox="1"/>
          <p:nvPr/>
        </p:nvSpPr>
        <p:spPr>
          <a:xfrm>
            <a:off x="2394857" y="2534722"/>
            <a:ext cx="9906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Section</a:t>
            </a:r>
            <a:endParaRPr lang="en-US" dirty="0"/>
          </a:p>
        </p:txBody>
      </p:sp>
      <p:sp>
        <p:nvSpPr>
          <p:cNvPr id="25" name="AutoShape 15"/>
          <p:cNvSpPr>
            <a:spLocks/>
          </p:cNvSpPr>
          <p:nvPr/>
        </p:nvSpPr>
        <p:spPr bwMode="auto">
          <a:xfrm rot="16200000" flipH="1">
            <a:off x="1967155" y="2315499"/>
            <a:ext cx="136947" cy="718456"/>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txBody>
          <a:bodyPr lIns="0" tIns="0" rIns="0" bIns="0"/>
          <a:lstStyle/>
          <a:p>
            <a:pPr>
              <a:defRPr/>
            </a:pPr>
            <a:endParaRPr lang="en-US"/>
          </a:p>
        </p:txBody>
      </p:sp>
      <p:sp>
        <p:nvSpPr>
          <p:cNvPr id="26" name="AutoShape 7"/>
          <p:cNvSpPr>
            <a:spLocks/>
          </p:cNvSpPr>
          <p:nvPr/>
        </p:nvSpPr>
        <p:spPr bwMode="auto">
          <a:xfrm>
            <a:off x="1422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27" name="AutoShape 7"/>
          <p:cNvSpPr>
            <a:spLocks/>
          </p:cNvSpPr>
          <p:nvPr/>
        </p:nvSpPr>
        <p:spPr bwMode="auto">
          <a:xfrm>
            <a:off x="1446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Patient Resource</a:t>
            </a:r>
            <a:endParaRPr lang="en-US" dirty="0">
              <a:latin typeface="Calibri" charset="0"/>
              <a:ea typeface="ＭＳ Ｐゴシック" charset="0"/>
              <a:cs typeface="Calibri" charset="0"/>
              <a:sym typeface="Calibri" charset="0"/>
            </a:endParaRPr>
          </a:p>
        </p:txBody>
      </p:sp>
      <p:sp>
        <p:nvSpPr>
          <p:cNvPr id="28" name="AutoShape 7"/>
          <p:cNvSpPr>
            <a:spLocks/>
          </p:cNvSpPr>
          <p:nvPr/>
        </p:nvSpPr>
        <p:spPr bwMode="auto">
          <a:xfrm>
            <a:off x="1446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Prescription Resource</a:t>
            </a:r>
            <a:endParaRPr lang="en-US" dirty="0">
              <a:latin typeface="Calibri" charset="0"/>
              <a:ea typeface="ＭＳ Ｐゴシック" charset="0"/>
              <a:cs typeface="Calibri" charset="0"/>
              <a:sym typeface="Calibri" charset="0"/>
            </a:endParaRPr>
          </a:p>
        </p:txBody>
      </p:sp>
      <p:sp>
        <p:nvSpPr>
          <p:cNvPr id="30" name="AutoShape 16"/>
          <p:cNvSpPr>
            <a:spLocks/>
          </p:cNvSpPr>
          <p:nvPr/>
        </p:nvSpPr>
        <p:spPr bwMode="auto">
          <a:xfrm rot="16200000" flipH="1">
            <a:off x="-35646" y="3708699"/>
            <a:ext cx="2595190" cy="390300"/>
          </a:xfrm>
          <a:custGeom>
            <a:avLst/>
            <a:gdLst/>
            <a:ahLst/>
            <a:cxnLst/>
            <a:rect l="0" t="0" r="r" b="b"/>
            <a:pathLst>
              <a:path w="21600" h="21600">
                <a:moveTo>
                  <a:pt x="0" y="0"/>
                </a:moveTo>
                <a:lnTo>
                  <a:pt x="21600" y="0"/>
                </a:lnTo>
                <a:lnTo>
                  <a:pt x="21600" y="21600"/>
                </a:lnTo>
              </a:path>
            </a:pathLst>
          </a:cu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txBody>
          <a:bodyPr lIns="0" tIns="0" rIns="0" bIns="0"/>
          <a:lstStyle/>
          <a:p>
            <a:pPr>
              <a:defRPr/>
            </a:pPr>
            <a:endParaRPr lang="en-US"/>
          </a:p>
        </p:txBody>
      </p:sp>
      <p:sp>
        <p:nvSpPr>
          <p:cNvPr id="31" name="TextBox 30"/>
          <p:cNvSpPr txBox="1"/>
          <p:nvPr/>
        </p:nvSpPr>
        <p:spPr>
          <a:xfrm>
            <a:off x="5105400" y="1663431"/>
            <a:ext cx="2634054" cy="4801314"/>
          </a:xfrm>
          <a:prstGeom prst="rect">
            <a:avLst/>
          </a:prstGeom>
          <a:noFill/>
        </p:spPr>
        <p:txBody>
          <a:bodyPr wrap="none" rtlCol="0">
            <a:spAutoFit/>
          </a:bodyPr>
          <a:lstStyle/>
          <a:p>
            <a:r>
              <a:rPr lang="en-US" dirty="0" smtClean="0"/>
              <a:t>&lt;feed&gt;</a:t>
            </a:r>
          </a:p>
          <a:p>
            <a:r>
              <a:rPr lang="en-US" dirty="0"/>
              <a:t> </a:t>
            </a:r>
            <a:r>
              <a:rPr lang="en-US" dirty="0" smtClean="0"/>
              <a:t>   &lt;entry&gt;</a:t>
            </a:r>
          </a:p>
          <a:p>
            <a:r>
              <a:rPr lang="en-US" dirty="0"/>
              <a:t> </a:t>
            </a:r>
            <a:r>
              <a:rPr lang="en-US" dirty="0" smtClean="0"/>
              <a:t>         &lt;</a:t>
            </a:r>
            <a:r>
              <a:rPr lang="en-US" b="1" dirty="0" smtClean="0"/>
              <a:t>Composition</a:t>
            </a:r>
            <a:r>
              <a:rPr lang="en-US" dirty="0" smtClean="0"/>
              <a:t> /&gt;</a:t>
            </a:r>
          </a:p>
          <a:p>
            <a:r>
              <a:rPr lang="en-US" dirty="0"/>
              <a:t> </a:t>
            </a:r>
            <a:r>
              <a:rPr lang="en-US" dirty="0" smtClean="0"/>
              <a:t>  &lt;/entry&gt;</a:t>
            </a:r>
            <a:r>
              <a:rPr lang="en-US" dirty="0"/>
              <a:t> </a:t>
            </a:r>
            <a:endParaRPr lang="en-US" dirty="0" smtClean="0"/>
          </a:p>
          <a:p>
            <a:r>
              <a:rPr lang="en-US" dirty="0" smtClean="0"/>
              <a:t>   &lt;</a:t>
            </a:r>
            <a:r>
              <a:rPr lang="en-US" dirty="0"/>
              <a:t>entry&gt;</a:t>
            </a:r>
          </a:p>
          <a:p>
            <a:r>
              <a:rPr lang="en-US" dirty="0"/>
              <a:t>          </a:t>
            </a:r>
            <a:r>
              <a:rPr lang="en-US" dirty="0" smtClean="0"/>
              <a:t>&lt;Observation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&lt;Device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&lt;Prescription </a:t>
            </a:r>
            <a:r>
              <a:rPr lang="en-US" dirty="0"/>
              <a:t>/&gt;</a:t>
            </a:r>
          </a:p>
          <a:p>
            <a:r>
              <a:rPr lang="en-US" dirty="0"/>
              <a:t>   &lt;/entry</a:t>
            </a:r>
            <a:r>
              <a:rPr lang="en-US" dirty="0" smtClean="0"/>
              <a:t>&gt;</a:t>
            </a:r>
          </a:p>
          <a:p>
            <a:r>
              <a:rPr lang="en-US" dirty="0" smtClean="0"/>
              <a:t>   &lt;</a:t>
            </a:r>
            <a:r>
              <a:rPr lang="en-US" dirty="0"/>
              <a:t>entry&gt;</a:t>
            </a:r>
          </a:p>
          <a:p>
            <a:r>
              <a:rPr lang="en-US" dirty="0"/>
              <a:t>          </a:t>
            </a:r>
            <a:r>
              <a:rPr lang="en-US" dirty="0" smtClean="0"/>
              <a:t>&lt;Patient </a:t>
            </a:r>
            <a:r>
              <a:rPr lang="en-US" dirty="0"/>
              <a:t>/&gt;</a:t>
            </a:r>
          </a:p>
          <a:p>
            <a:r>
              <a:rPr lang="en-US" dirty="0"/>
              <a:t>   &lt;/entry</a:t>
            </a:r>
            <a:r>
              <a:rPr lang="en-US" dirty="0" smtClean="0"/>
              <a:t>&gt;</a:t>
            </a:r>
          </a:p>
          <a:p>
            <a:r>
              <a:rPr lang="en-US" dirty="0" smtClean="0"/>
              <a:t>&lt;/feed&gt;</a:t>
            </a:r>
          </a:p>
        </p:txBody>
      </p:sp>
      <p:sp>
        <p:nvSpPr>
          <p:cNvPr id="39" name="Freeform 38"/>
          <p:cNvSpPr/>
          <p:nvPr/>
        </p:nvSpPr>
        <p:spPr bwMode="auto">
          <a:xfrm>
            <a:off x="7351572" y="2427514"/>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Freeform 40"/>
          <p:cNvSpPr/>
          <p:nvPr/>
        </p:nvSpPr>
        <p:spPr bwMode="auto">
          <a:xfrm rot="21075423">
            <a:off x="7260288" y="2364489"/>
            <a:ext cx="1214526" cy="2378174"/>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43" name="Straight Arrow Connector 42"/>
          <p:cNvCxnSpPr/>
          <p:nvPr/>
        </p:nvCxnSpPr>
        <p:spPr bwMode="auto">
          <a:xfrm>
            <a:off x="3048000" y="2913063"/>
            <a:ext cx="0" cy="431800"/>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cxnSp>
        <p:nvCxnSpPr>
          <p:cNvPr id="44" name="Straight Arrow Connector 43"/>
          <p:cNvCxnSpPr/>
          <p:nvPr/>
        </p:nvCxnSpPr>
        <p:spPr bwMode="auto">
          <a:xfrm>
            <a:off x="1828800" y="3886200"/>
            <a:ext cx="0" cy="331105"/>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sp>
        <p:nvSpPr>
          <p:cNvPr id="45" name="Freeform 44"/>
          <p:cNvSpPr/>
          <p:nvPr/>
        </p:nvSpPr>
        <p:spPr bwMode="auto">
          <a:xfrm>
            <a:off x="6934200" y="5029201"/>
            <a:ext cx="478971" cy="685800"/>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124200" y="2114487"/>
            <a:ext cx="990600" cy="360683"/>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smtClean="0"/>
              <a:t>Attester</a:t>
            </a:r>
            <a:endParaRPr lang="en-US" dirty="0"/>
          </a:p>
        </p:txBody>
      </p:sp>
      <p:sp>
        <p:nvSpPr>
          <p:cNvPr id="32" name="TextBox 31"/>
          <p:cNvSpPr txBox="1"/>
          <p:nvPr/>
        </p:nvSpPr>
        <p:spPr>
          <a:xfrm>
            <a:off x="2084614" y="2096829"/>
            <a:ext cx="9906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Metadata</a:t>
            </a:r>
            <a:endParaRPr lang="en-US" dirty="0"/>
          </a:p>
        </p:txBody>
      </p:sp>
      <p:cxnSp>
        <p:nvCxnSpPr>
          <p:cNvPr id="33" name="Straight Arrow Connector 32"/>
          <p:cNvCxnSpPr/>
          <p:nvPr/>
        </p:nvCxnSpPr>
        <p:spPr bwMode="auto">
          <a:xfrm>
            <a:off x="1828800" y="5460095"/>
            <a:ext cx="0" cy="331105"/>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sp>
        <p:nvSpPr>
          <p:cNvPr id="34" name="Freeform 33"/>
          <p:cNvSpPr/>
          <p:nvPr/>
        </p:nvSpPr>
        <p:spPr bwMode="auto">
          <a:xfrm rot="1822276">
            <a:off x="7105194" y="3386771"/>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 xmlns:p14="http://schemas.microsoft.com/office/powerpoint/2010/main" val="16241410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Tooling</a:t>
            </a:r>
            <a:endParaRPr lang="en-US" dirty="0"/>
          </a:p>
        </p:txBody>
      </p:sp>
      <p:sp>
        <p:nvSpPr>
          <p:cNvPr id="3" name="Content Placeholder 2"/>
          <p:cNvSpPr>
            <a:spLocks noGrp="1"/>
          </p:cNvSpPr>
          <p:nvPr>
            <p:ph idx="1"/>
          </p:nvPr>
        </p:nvSpPr>
        <p:spPr/>
        <p:txBody>
          <a:bodyPr/>
          <a:lstStyle/>
          <a:p>
            <a:r>
              <a:rPr lang="en-US" dirty="0" smtClean="0"/>
              <a:t>Your favorite browser</a:t>
            </a:r>
          </a:p>
          <a:p>
            <a:r>
              <a:rPr lang="en-US" dirty="0" smtClean="0"/>
              <a:t>Your favorite XML and JSON editor or:</a:t>
            </a:r>
          </a:p>
          <a:p>
            <a:pPr lvl="1"/>
            <a:r>
              <a:rPr lang="en-US" dirty="0" smtClean="0"/>
              <a:t>JSON: </a:t>
            </a:r>
            <a:r>
              <a:rPr lang="en-US" dirty="0" smtClean="0">
                <a:hlinkClick r:id="rId2"/>
              </a:rPr>
              <a:t>http://www.jsoneditoronline.org/</a:t>
            </a:r>
            <a:endParaRPr lang="en-US" dirty="0" smtClean="0"/>
          </a:p>
          <a:p>
            <a:pPr lvl="1"/>
            <a:r>
              <a:rPr lang="en-US" dirty="0" smtClean="0"/>
              <a:t>XML: download trial version of </a:t>
            </a:r>
            <a:r>
              <a:rPr lang="en-US" dirty="0" err="1" smtClean="0"/>
              <a:t>XMLSpy</a:t>
            </a:r>
            <a:r>
              <a:rPr lang="en-US" dirty="0" smtClean="0"/>
              <a:t> or Oxygen</a:t>
            </a:r>
          </a:p>
          <a:p>
            <a:r>
              <a:rPr lang="en-US" dirty="0" smtClean="0"/>
              <a:t>HTTP tool (one of)</a:t>
            </a:r>
          </a:p>
          <a:p>
            <a:pPr lvl="1"/>
            <a:r>
              <a:rPr lang="en-US" dirty="0" smtClean="0"/>
              <a:t>“Chrome Poster” (</a:t>
            </a:r>
            <a:r>
              <a:rPr lang="en-US" dirty="0" err="1" smtClean="0"/>
              <a:t>Zhiping</a:t>
            </a:r>
            <a:r>
              <a:rPr lang="en-US" dirty="0" smtClean="0"/>
              <a:t> Deng)</a:t>
            </a:r>
          </a:p>
          <a:p>
            <a:pPr lvl="1"/>
            <a:r>
              <a:rPr lang="en-US" dirty="0" smtClean="0"/>
              <a:t>Firefox “Poster” (Alex </a:t>
            </a:r>
            <a:r>
              <a:rPr lang="en-US" dirty="0" err="1" smtClean="0"/>
              <a:t>Milowski</a:t>
            </a:r>
            <a:r>
              <a:rPr lang="en-US" dirty="0" smtClean="0"/>
              <a:t>)</a:t>
            </a:r>
          </a:p>
          <a:p>
            <a:pPr lvl="1"/>
            <a:r>
              <a:rPr lang="en-US" dirty="0" smtClean="0">
                <a:hlinkClick r:id="rId3"/>
              </a:rPr>
              <a:t>http://www.telerik.com/fiddler</a:t>
            </a:r>
            <a:endParaRPr lang="en-US" dirty="0" smtClean="0"/>
          </a:p>
          <a:p>
            <a:r>
              <a:rPr lang="en-US" dirty="0" smtClean="0"/>
              <a:t>Java, C#, Delphi, etc. environment</a:t>
            </a:r>
          </a:p>
        </p:txBody>
      </p:sp>
      <p:sp>
        <p:nvSpPr>
          <p:cNvPr id="5" name="Slide Number Placeholder 4"/>
          <p:cNvSpPr>
            <a:spLocks noGrp="1"/>
          </p:cNvSpPr>
          <p:nvPr>
            <p:ph type="sldNum" sz="quarter" idx="4"/>
          </p:nvPr>
        </p:nvSpPr>
        <p:spPr/>
        <p:txBody>
          <a:bodyPr/>
          <a:lstStyle/>
          <a:p>
            <a:fld id="{5CC3E5C4-3E2B-40F1-9F2B-C46CEB0C88DF}" type="slidenum">
              <a:rPr lang="en-CA" smtClean="0"/>
              <a:pPr/>
              <a:t>13</a:t>
            </a:fld>
            <a:endParaRPr lang="en-CA"/>
          </a:p>
        </p:txBody>
      </p:sp>
    </p:spTree>
    <p:extLst>
      <p:ext uri="{BB962C8B-B14F-4D97-AF65-F5344CB8AC3E}">
        <p14:creationId xmlns="" xmlns:p14="http://schemas.microsoft.com/office/powerpoint/2010/main" val="358614903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Composition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130</a:t>
            </a:fld>
            <a:endParaRPr lang="en-CA"/>
          </a:p>
        </p:txBody>
      </p:sp>
      <p:pic>
        <p:nvPicPr>
          <p:cNvPr id="5122" name="Picture 2"/>
          <p:cNvPicPr>
            <a:picLocks noChangeAspect="1" noChangeArrowheads="1"/>
          </p:cNvPicPr>
          <p:nvPr/>
        </p:nvPicPr>
        <p:blipFill>
          <a:blip r:embed="rId2" cstate="print"/>
          <a:srcRect/>
          <a:stretch>
            <a:fillRect/>
          </a:stretch>
        </p:blipFill>
        <p:spPr bwMode="auto">
          <a:xfrm>
            <a:off x="395536" y="1700808"/>
            <a:ext cx="8029153" cy="4470328"/>
          </a:xfrm>
          <a:prstGeom prst="rect">
            <a:avLst/>
          </a:prstGeom>
          <a:noFill/>
          <a:ln w="9525">
            <a:noFill/>
            <a:miter lim="800000"/>
            <a:headEnd/>
            <a:tailEnd/>
          </a:ln>
        </p:spPr>
      </p:pic>
    </p:spTree>
    <p:extLst>
      <p:ext uri="{BB962C8B-B14F-4D97-AF65-F5344CB8AC3E}">
        <p14:creationId xmlns="" xmlns:p14="http://schemas.microsoft.com/office/powerpoint/2010/main" val="110746651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a:stretch>
            <a:fillRect/>
          </a:stretch>
        </p:blipFill>
        <p:spPr bwMode="auto">
          <a:xfrm>
            <a:off x="369888" y="1585913"/>
            <a:ext cx="8402637" cy="36861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Tag as “Document”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131</a:t>
            </a:fld>
            <a:endParaRPr lang="en-CA"/>
          </a:p>
        </p:txBody>
      </p:sp>
      <p:cxnSp>
        <p:nvCxnSpPr>
          <p:cNvPr id="7" name="Straight Arrow Connector 6"/>
          <p:cNvCxnSpPr/>
          <p:nvPr/>
        </p:nvCxnSpPr>
        <p:spPr bwMode="auto">
          <a:xfrm flipH="1">
            <a:off x="3563888" y="2636912"/>
            <a:ext cx="3096344" cy="7200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6516216" y="1988840"/>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This Bundle is a </a:t>
            </a:r>
            <a:r>
              <a:rPr kumimoji="0" lang="en-US" sz="1800" b="1" i="0" u="none" strike="noStrike" cap="none" normalizeH="0" baseline="0" dirty="0" smtClean="0">
                <a:ln>
                  <a:noFill/>
                </a:ln>
                <a:solidFill>
                  <a:schemeClr val="bg1"/>
                </a:solidFill>
                <a:effectLst/>
                <a:latin typeface="Arial" charset="0"/>
              </a:rPr>
              <a:t>Document</a:t>
            </a:r>
          </a:p>
        </p:txBody>
      </p:sp>
    </p:spTree>
    <p:extLst>
      <p:ext uri="{BB962C8B-B14F-4D97-AF65-F5344CB8AC3E}">
        <p14:creationId xmlns="" xmlns:p14="http://schemas.microsoft.com/office/powerpoint/2010/main" val="237067584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a:t>
            </a:r>
            <a:endParaRPr lang="en-US" dirty="0"/>
          </a:p>
        </p:txBody>
      </p:sp>
      <p:sp>
        <p:nvSpPr>
          <p:cNvPr id="3" name="Content Placeholder 2"/>
          <p:cNvSpPr>
            <a:spLocks noGrp="1"/>
          </p:cNvSpPr>
          <p:nvPr>
            <p:ph idx="1"/>
          </p:nvPr>
        </p:nvSpPr>
        <p:spPr/>
        <p:txBody>
          <a:bodyPr/>
          <a:lstStyle/>
          <a:p>
            <a:r>
              <a:rPr lang="en-US" dirty="0" smtClean="0"/>
              <a:t>You can store your document using</a:t>
            </a:r>
          </a:p>
          <a:p>
            <a:pPr lvl="1"/>
            <a:r>
              <a:rPr lang="en-US" dirty="0" smtClean="0"/>
              <a:t>https://</a:t>
            </a:r>
            <a:r>
              <a:rPr lang="en-US" dirty="0" smtClean="0"/>
              <a:t>server.org/fhir/Bundle</a:t>
            </a:r>
            <a:endParaRPr lang="en-US" dirty="0" smtClean="0"/>
          </a:p>
          <a:p>
            <a:r>
              <a:rPr lang="en-US" dirty="0" smtClean="0"/>
              <a:t>Storage, NO disassembly is implied, document (and signature) stays intact</a:t>
            </a:r>
          </a:p>
          <a:p>
            <a:r>
              <a:rPr lang="en-US" dirty="0" smtClean="0"/>
              <a:t>Search is supported (you search on it using Composition search criteria)</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132</a:t>
            </a:fld>
            <a:endParaRPr lang="en-US"/>
          </a:p>
        </p:txBody>
      </p:sp>
    </p:spTree>
    <p:extLst>
      <p:ext uri="{BB962C8B-B14F-4D97-AF65-F5344CB8AC3E}">
        <p14:creationId xmlns="" xmlns:p14="http://schemas.microsoft.com/office/powerpoint/2010/main" val="221355894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 (cont’d)</a:t>
            </a:r>
            <a:endParaRPr lang="en-US" dirty="0"/>
          </a:p>
        </p:txBody>
      </p:sp>
      <p:sp>
        <p:nvSpPr>
          <p:cNvPr id="3" name="Content Placeholder 2"/>
          <p:cNvSpPr>
            <a:spLocks noGrp="1"/>
          </p:cNvSpPr>
          <p:nvPr>
            <p:ph idx="1"/>
          </p:nvPr>
        </p:nvSpPr>
        <p:spPr/>
        <p:txBody>
          <a:bodyPr/>
          <a:lstStyle/>
          <a:p>
            <a:r>
              <a:rPr lang="en-US" dirty="0" smtClean="0"/>
              <a:t>Documents can be passed around using the Binary resource</a:t>
            </a:r>
          </a:p>
          <a:p>
            <a:pPr lvl="1"/>
            <a:r>
              <a:rPr lang="en-US" dirty="0" smtClean="0"/>
              <a:t>https://server.org/fhir/Binary</a:t>
            </a:r>
          </a:p>
          <a:p>
            <a:r>
              <a:rPr lang="en-US" dirty="0" smtClean="0"/>
              <a:t>Storage, NO disassembly is implied, document (and signature) stays intact</a:t>
            </a:r>
          </a:p>
          <a:p>
            <a:r>
              <a:rPr lang="en-US" dirty="0" smtClean="0"/>
              <a:t>Search is supported, but only by id</a:t>
            </a:r>
          </a:p>
          <a:p>
            <a:r>
              <a:rPr lang="en-US" dirty="0" smtClean="0"/>
              <a:t>Useful for referencing a document as a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133</a:t>
            </a:fld>
            <a:endParaRPr lang="en-US"/>
          </a:p>
        </p:txBody>
      </p:sp>
    </p:spTree>
    <p:extLst>
      <p:ext uri="{BB962C8B-B14F-4D97-AF65-F5344CB8AC3E}">
        <p14:creationId xmlns="" xmlns:p14="http://schemas.microsoft.com/office/powerpoint/2010/main" val="191094904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documents (cont’d)</a:t>
            </a:r>
            <a:endParaRPr lang="en-US" dirty="0"/>
          </a:p>
        </p:txBody>
      </p:sp>
      <p:sp>
        <p:nvSpPr>
          <p:cNvPr id="3" name="Content Placeholder 2"/>
          <p:cNvSpPr>
            <a:spLocks noGrp="1"/>
          </p:cNvSpPr>
          <p:nvPr>
            <p:ph idx="1"/>
          </p:nvPr>
        </p:nvSpPr>
        <p:spPr/>
        <p:txBody>
          <a:bodyPr/>
          <a:lstStyle/>
          <a:p>
            <a:r>
              <a:rPr lang="en-US" dirty="0" smtClean="0"/>
              <a:t>Documents can be sent to a server’s “root” URI for processing as a transaction</a:t>
            </a:r>
          </a:p>
          <a:p>
            <a:pPr lvl="1"/>
            <a:r>
              <a:rPr lang="en-US" dirty="0" smtClean="0"/>
              <a:t>https://server.org/fhir</a:t>
            </a:r>
          </a:p>
          <a:p>
            <a:r>
              <a:rPr lang="en-US" dirty="0" smtClean="0"/>
              <a:t>Each resource is processed separately</a:t>
            </a:r>
          </a:p>
          <a:p>
            <a:r>
              <a:rPr lang="en-US" dirty="0" smtClean="0"/>
              <a:t>Document id and signature</a:t>
            </a:r>
            <a:r>
              <a:rPr lang="en-US" baseline="0" dirty="0" smtClean="0"/>
              <a:t> is lost</a:t>
            </a:r>
          </a:p>
          <a:p>
            <a:r>
              <a:rPr lang="en-US" dirty="0" smtClean="0"/>
              <a:t>Can theoretically re-assemble by retracing from the Composition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134</a:t>
            </a:fld>
            <a:endParaRPr lang="en-US"/>
          </a:p>
        </p:txBody>
      </p:sp>
    </p:spTree>
    <p:extLst>
      <p:ext uri="{BB962C8B-B14F-4D97-AF65-F5344CB8AC3E}">
        <p14:creationId xmlns="" xmlns:p14="http://schemas.microsoft.com/office/powerpoint/2010/main" val="88866695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Communicating documents (cont’d)</a:t>
            </a:r>
            <a:endParaRPr lang="en-CA" dirty="0"/>
          </a:p>
        </p:txBody>
      </p:sp>
      <p:sp>
        <p:nvSpPr>
          <p:cNvPr id="3" name="Content Placeholder 2"/>
          <p:cNvSpPr>
            <a:spLocks noGrp="1"/>
          </p:cNvSpPr>
          <p:nvPr>
            <p:ph idx="1"/>
          </p:nvPr>
        </p:nvSpPr>
        <p:spPr/>
        <p:txBody>
          <a:bodyPr/>
          <a:lstStyle/>
          <a:p>
            <a:r>
              <a:rPr lang="en-CA" dirty="0" smtClean="0"/>
              <a:t>You can pass a document as a parameter to an operation</a:t>
            </a:r>
          </a:p>
          <a:p>
            <a:r>
              <a:rPr lang="en-CA" dirty="0" smtClean="0"/>
              <a:t>Behavior depends on the definition of the operation, but could include workflow invocation, persistence, disassembly, generation of DocumentReference instances or combinations there-of</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135</a:t>
            </a:fld>
            <a:endParaRPr lang="en-CA"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(XDS) references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136</a:t>
            </a:fld>
            <a:endParaRPr lang="en-CA"/>
          </a:p>
        </p:txBody>
      </p:sp>
      <p:sp>
        <p:nvSpPr>
          <p:cNvPr id="5" name="Rectangle 4"/>
          <p:cNvSpPr/>
          <p:nvPr/>
        </p:nvSpPr>
        <p:spPr>
          <a:xfrm>
            <a:off x="459475" y="3815477"/>
            <a:ext cx="8153400" cy="2585323"/>
          </a:xfrm>
          <a:prstGeom prst="rect">
            <a:avLst/>
          </a:prstGeom>
        </p:spPr>
        <p:txBody>
          <a:bodyPr wrap="square">
            <a:spAutoFit/>
          </a:bodyPr>
          <a:lstStyle/>
          <a:p>
            <a:r>
              <a:rPr lang="en-US" dirty="0" err="1" smtClean="0"/>
              <a:t>DocumentReference</a:t>
            </a:r>
            <a:r>
              <a:rPr lang="en-US" dirty="0" smtClean="0"/>
              <a:t> and </a:t>
            </a:r>
            <a:r>
              <a:rPr lang="en-US" dirty="0" err="1" smtClean="0"/>
              <a:t>DocumentManifest</a:t>
            </a:r>
            <a:r>
              <a:rPr lang="en-US" dirty="0" smtClean="0"/>
              <a:t> Resources </a:t>
            </a:r>
            <a:r>
              <a:rPr lang="en-US" b="1" dirty="0"/>
              <a:t>are used in document indexing </a:t>
            </a:r>
            <a:r>
              <a:rPr lang="en-US" b="1" dirty="0" smtClean="0"/>
              <a:t>systems</a:t>
            </a:r>
            <a:r>
              <a:rPr lang="en-US" dirty="0" smtClean="0"/>
              <a:t>, and </a:t>
            </a:r>
            <a:r>
              <a:rPr lang="en-US" dirty="0"/>
              <a:t>are used to refer to:</a:t>
            </a:r>
          </a:p>
          <a:p>
            <a:pPr marL="285750" indent="-285750">
              <a:buFont typeface="Arial" panose="020B0604020202020204" pitchFamily="34" charset="0"/>
              <a:buChar char="•"/>
            </a:pPr>
            <a:r>
              <a:rPr lang="en-US" dirty="0">
                <a:hlinkClick r:id="rId2"/>
              </a:rPr>
              <a:t>CDA documents</a:t>
            </a:r>
            <a:r>
              <a:rPr lang="en-US" dirty="0"/>
              <a:t> in FHIR systems</a:t>
            </a:r>
          </a:p>
          <a:p>
            <a:pPr marL="285750" indent="-285750">
              <a:buFont typeface="Arial" panose="020B0604020202020204" pitchFamily="34" charset="0"/>
              <a:buChar char="•"/>
            </a:pPr>
            <a:r>
              <a:rPr lang="en-US" dirty="0">
                <a:hlinkClick r:id="rId3"/>
              </a:rPr>
              <a:t>FHIR documents</a:t>
            </a:r>
            <a:r>
              <a:rPr lang="en-US" dirty="0"/>
              <a:t> stored elsewhere (i.e. registry/repository following the XDS model)</a:t>
            </a:r>
          </a:p>
          <a:p>
            <a:pPr marL="285750" indent="-285750">
              <a:buFont typeface="Arial" panose="020B0604020202020204" pitchFamily="34" charset="0"/>
              <a:buChar char="•"/>
            </a:pPr>
            <a:r>
              <a:rPr lang="en-US" dirty="0">
                <a:hlinkClick r:id="rId4"/>
              </a:rPr>
              <a:t>PDF documents</a:t>
            </a:r>
            <a:r>
              <a:rPr lang="en-US" dirty="0"/>
              <a:t>, and even digital records of faxes where sufficient information is </a:t>
            </a:r>
            <a:r>
              <a:rPr lang="en-US" dirty="0" smtClean="0"/>
              <a:t>available</a:t>
            </a:r>
          </a:p>
          <a:p>
            <a:pPr marL="285750" indent="-285750">
              <a:buFont typeface="Arial" panose="020B0604020202020204" pitchFamily="34" charset="0"/>
              <a:buChar char="•"/>
            </a:pPr>
            <a:r>
              <a:rPr lang="en-US" dirty="0" smtClean="0"/>
              <a:t>Other </a:t>
            </a:r>
            <a:r>
              <a:rPr lang="en-US" dirty="0"/>
              <a:t>kinds of documents, such as records of prescriptions.</a:t>
            </a:r>
          </a:p>
          <a:p>
            <a:endParaRPr lang="nl-NL" dirty="0"/>
          </a:p>
        </p:txBody>
      </p:sp>
      <p:pic>
        <p:nvPicPr>
          <p:cNvPr id="10242"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04800" y="1858797"/>
            <a:ext cx="3771900" cy="15906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extBox 5"/>
          <p:cNvSpPr txBox="1"/>
          <p:nvPr/>
        </p:nvSpPr>
        <p:spPr>
          <a:xfrm>
            <a:off x="4076700" y="1905000"/>
            <a:ext cx="4536175" cy="1200329"/>
          </a:xfrm>
          <a:prstGeom prst="rect">
            <a:avLst/>
          </a:prstGeom>
          <a:noFill/>
        </p:spPr>
        <p:txBody>
          <a:bodyPr wrap="square" rtlCol="0">
            <a:spAutoFit/>
          </a:bodyPr>
          <a:lstStyle/>
          <a:p>
            <a:r>
              <a:rPr lang="en-US" dirty="0"/>
              <a:t>A </a:t>
            </a:r>
            <a:r>
              <a:rPr lang="en-US" b="1" dirty="0"/>
              <a:t>document reference resource</a:t>
            </a:r>
            <a:r>
              <a:rPr lang="en-US" dirty="0"/>
              <a:t> is used to describe a document that is made available to a healthcare system.</a:t>
            </a:r>
          </a:p>
          <a:p>
            <a:endParaRPr lang="nl-NL" dirty="0"/>
          </a:p>
        </p:txBody>
      </p:sp>
    </p:spTree>
    <p:extLst>
      <p:ext uri="{BB962C8B-B14F-4D97-AF65-F5344CB8AC3E}">
        <p14:creationId xmlns="" xmlns:p14="http://schemas.microsoft.com/office/powerpoint/2010/main" val="128936073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IHE MHD</a:t>
            </a:r>
            <a:endParaRPr lang="en-CA" dirty="0"/>
          </a:p>
        </p:txBody>
      </p:sp>
      <p:sp>
        <p:nvSpPr>
          <p:cNvPr id="3" name="Content Placeholder 2"/>
          <p:cNvSpPr>
            <a:spLocks noGrp="1"/>
          </p:cNvSpPr>
          <p:nvPr>
            <p:ph idx="1"/>
          </p:nvPr>
        </p:nvSpPr>
        <p:spPr/>
        <p:txBody>
          <a:bodyPr/>
          <a:lstStyle/>
          <a:p>
            <a:r>
              <a:rPr lang="en-CA" dirty="0" smtClean="0"/>
              <a:t>Mobile Health Documents</a:t>
            </a:r>
          </a:p>
          <a:p>
            <a:pPr lvl="1"/>
            <a:r>
              <a:rPr lang="en-CA" dirty="0" smtClean="0"/>
              <a:t>Offers equivalent functionality to IHE’s XDS specification but using a RESTful </a:t>
            </a:r>
            <a:r>
              <a:rPr lang="en-CA" dirty="0" err="1" smtClean="0"/>
              <a:t>framwork</a:t>
            </a:r>
            <a:r>
              <a:rPr lang="en-CA" dirty="0" smtClean="0"/>
              <a:t> – implemented using FHIR</a:t>
            </a:r>
          </a:p>
          <a:p>
            <a:pPr lvl="1"/>
            <a:r>
              <a:rPr lang="en-CA" dirty="0" smtClean="0"/>
              <a:t>Allows centralized indexing and distributed storage of document-based content</a:t>
            </a:r>
          </a:p>
          <a:p>
            <a:pPr lvl="1"/>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137</a:t>
            </a:fld>
            <a:endParaRPr lang="en-CA"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Messages</a:t>
            </a:r>
            <a:endParaRPr lang="en-US" dirty="0"/>
          </a:p>
        </p:txBody>
      </p:sp>
      <p:sp>
        <p:nvSpPr>
          <p:cNvPr id="3" name="Content Placeholder 2"/>
          <p:cNvSpPr>
            <a:spLocks noGrp="1"/>
          </p:cNvSpPr>
          <p:nvPr>
            <p:ph idx="1"/>
          </p:nvPr>
        </p:nvSpPr>
        <p:spPr/>
        <p:txBody>
          <a:bodyPr/>
          <a:lstStyle/>
          <a:p>
            <a:r>
              <a:rPr lang="en-US" dirty="0" smtClean="0"/>
              <a:t>Messages are collections</a:t>
            </a:r>
            <a:r>
              <a:rPr lang="en-US" baseline="0" dirty="0" smtClean="0"/>
              <a:t> of resources sent with the intention of driving some sort of action</a:t>
            </a:r>
          </a:p>
          <a:p>
            <a:pPr lvl="1"/>
            <a:r>
              <a:rPr lang="en-US" baseline="0" dirty="0" smtClean="0"/>
              <a:t>often replied to with another message</a:t>
            </a:r>
          </a:p>
          <a:p>
            <a:r>
              <a:rPr lang="en-US" dirty="0" smtClean="0"/>
              <a:t>Not intended for persistence as a whole</a:t>
            </a:r>
          </a:p>
          <a:p>
            <a:r>
              <a:rPr lang="en-US" dirty="0" smtClean="0"/>
              <a:t>Always tied to some sort of “event”</a:t>
            </a:r>
          </a:p>
          <a:p>
            <a:r>
              <a:rPr lang="en-US" dirty="0" smtClean="0"/>
              <a:t>Specific originator and intended recipient</a:t>
            </a:r>
          </a:p>
          <a:p>
            <a:r>
              <a:rPr lang="en-US" dirty="0" smtClean="0"/>
              <a:t>Same as v2 and v3 message model</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138</a:t>
            </a:fld>
            <a:endParaRPr lang="en-CA"/>
          </a:p>
        </p:txBody>
      </p:sp>
    </p:spTree>
    <p:extLst>
      <p:ext uri="{BB962C8B-B14F-4D97-AF65-F5344CB8AC3E}">
        <p14:creationId xmlns="" xmlns:p14="http://schemas.microsoft.com/office/powerpoint/2010/main" val="246399157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Messages – are bundles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139</a:t>
            </a:fld>
            <a:endParaRPr lang="en-US"/>
          </a:p>
        </p:txBody>
      </p:sp>
      <p:sp>
        <p:nvSpPr>
          <p:cNvPr id="13" name="AutoShape 7"/>
          <p:cNvSpPr>
            <a:spLocks/>
          </p:cNvSpPr>
          <p:nvPr/>
        </p:nvSpPr>
        <p:spPr bwMode="auto">
          <a:xfrm>
            <a:off x="1420473" y="31924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Observation Resource</a:t>
            </a:r>
            <a:endParaRPr lang="en-US" dirty="0">
              <a:latin typeface="Calibri" charset="0"/>
              <a:ea typeface="ＭＳ Ｐゴシック" charset="0"/>
              <a:cs typeface="Calibri" charset="0"/>
              <a:sym typeface="Calibri" charset="0"/>
            </a:endParaRPr>
          </a:p>
        </p:txBody>
      </p:sp>
      <p:sp>
        <p:nvSpPr>
          <p:cNvPr id="22" name="TextBox 21"/>
          <p:cNvSpPr txBox="1"/>
          <p:nvPr/>
        </p:nvSpPr>
        <p:spPr>
          <a:xfrm>
            <a:off x="762000" y="1828800"/>
            <a:ext cx="2819400" cy="1176566"/>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err="1" smtClean="0">
                <a:effectLst/>
              </a:rPr>
              <a:t>MessageHeader</a:t>
            </a:r>
            <a:r>
              <a:rPr lang="en-US" dirty="0" smtClean="0">
                <a:effectLst/>
              </a:rPr>
              <a:t> </a:t>
            </a:r>
            <a:r>
              <a:rPr lang="en-US" dirty="0">
                <a:effectLst/>
              </a:rPr>
              <a:t>Resource</a:t>
            </a:r>
          </a:p>
        </p:txBody>
      </p:sp>
      <p:sp>
        <p:nvSpPr>
          <p:cNvPr id="23" name="TextBox 22"/>
          <p:cNvSpPr txBox="1"/>
          <p:nvPr/>
        </p:nvSpPr>
        <p:spPr>
          <a:xfrm>
            <a:off x="1066800" y="2133600"/>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source</a:t>
            </a:r>
            <a:endParaRPr lang="en-US" dirty="0"/>
          </a:p>
        </p:txBody>
      </p:sp>
      <p:sp>
        <p:nvSpPr>
          <p:cNvPr id="24" name="TextBox 23"/>
          <p:cNvSpPr txBox="1"/>
          <p:nvPr/>
        </p:nvSpPr>
        <p:spPr>
          <a:xfrm>
            <a:off x="2209800" y="2133600"/>
            <a:ext cx="1110343"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destination</a:t>
            </a:r>
            <a:endParaRPr lang="en-US" dirty="0"/>
          </a:p>
        </p:txBody>
      </p:sp>
      <p:sp>
        <p:nvSpPr>
          <p:cNvPr id="26" name="AutoShape 7"/>
          <p:cNvSpPr>
            <a:spLocks/>
          </p:cNvSpPr>
          <p:nvPr/>
        </p:nvSpPr>
        <p:spPr bwMode="auto">
          <a:xfrm>
            <a:off x="1979612" y="40751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Device Resource</a:t>
            </a:r>
            <a:endParaRPr lang="en-US" dirty="0">
              <a:latin typeface="Calibri" charset="0"/>
              <a:ea typeface="ＭＳ Ｐゴシック" charset="0"/>
              <a:cs typeface="Calibri" charset="0"/>
              <a:sym typeface="Calibri" charset="0"/>
            </a:endParaRPr>
          </a:p>
        </p:txBody>
      </p:sp>
      <p:sp>
        <p:nvSpPr>
          <p:cNvPr id="27" name="AutoShape 7"/>
          <p:cNvSpPr>
            <a:spLocks/>
          </p:cNvSpPr>
          <p:nvPr/>
        </p:nvSpPr>
        <p:spPr bwMode="auto">
          <a:xfrm>
            <a:off x="1446212" y="55229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smtClean="0">
                <a:latin typeface="Calibri" charset="0"/>
                <a:ea typeface="ＭＳ Ｐゴシック" charset="0"/>
                <a:cs typeface="Calibri" charset="0"/>
                <a:sym typeface="Calibri" charset="0"/>
              </a:rPr>
              <a:t>Patient Resource</a:t>
            </a:r>
            <a:endParaRPr lang="en-US" dirty="0">
              <a:latin typeface="Calibri" charset="0"/>
              <a:ea typeface="ＭＳ Ｐゴシック" charset="0"/>
              <a:cs typeface="Calibri" charset="0"/>
              <a:sym typeface="Calibri" charset="0"/>
            </a:endParaRPr>
          </a:p>
        </p:txBody>
      </p:sp>
      <p:sp>
        <p:nvSpPr>
          <p:cNvPr id="31" name="TextBox 30"/>
          <p:cNvSpPr txBox="1"/>
          <p:nvPr/>
        </p:nvSpPr>
        <p:spPr>
          <a:xfrm>
            <a:off x="5105400" y="1691255"/>
            <a:ext cx="2980303" cy="3970318"/>
          </a:xfrm>
          <a:prstGeom prst="rect">
            <a:avLst/>
          </a:prstGeom>
          <a:noFill/>
        </p:spPr>
        <p:txBody>
          <a:bodyPr wrap="none" rtlCol="0">
            <a:spAutoFit/>
          </a:bodyPr>
          <a:lstStyle/>
          <a:p>
            <a:r>
              <a:rPr lang="en-US" dirty="0" smtClean="0"/>
              <a:t>&lt;feed&gt;</a:t>
            </a:r>
          </a:p>
          <a:p>
            <a:r>
              <a:rPr lang="en-US" dirty="0"/>
              <a:t> </a:t>
            </a:r>
            <a:r>
              <a:rPr lang="en-US" dirty="0" smtClean="0"/>
              <a:t>   &lt;entry&gt;</a:t>
            </a:r>
          </a:p>
          <a:p>
            <a:r>
              <a:rPr lang="en-US" dirty="0"/>
              <a:t> </a:t>
            </a:r>
            <a:r>
              <a:rPr lang="en-US" dirty="0" smtClean="0"/>
              <a:t>         &lt;</a:t>
            </a:r>
            <a:r>
              <a:rPr lang="en-US" b="1" dirty="0" err="1" smtClean="0"/>
              <a:t>MessageHeader</a:t>
            </a:r>
            <a:r>
              <a:rPr lang="en-US" dirty="0" smtClean="0"/>
              <a:t> /&gt;</a:t>
            </a:r>
          </a:p>
          <a:p>
            <a:r>
              <a:rPr lang="en-US" dirty="0"/>
              <a:t> </a:t>
            </a:r>
            <a:r>
              <a:rPr lang="en-US" dirty="0" smtClean="0"/>
              <a:t>  &lt;/entry&gt;</a:t>
            </a:r>
            <a:r>
              <a:rPr lang="en-US" dirty="0"/>
              <a:t> </a:t>
            </a:r>
            <a:endParaRPr lang="en-US" dirty="0" smtClean="0"/>
          </a:p>
          <a:p>
            <a:r>
              <a:rPr lang="en-US" dirty="0" smtClean="0"/>
              <a:t>   &lt;</a:t>
            </a:r>
            <a:r>
              <a:rPr lang="en-US" dirty="0"/>
              <a:t>entry&gt;</a:t>
            </a:r>
          </a:p>
          <a:p>
            <a:r>
              <a:rPr lang="en-US" dirty="0"/>
              <a:t>          </a:t>
            </a:r>
            <a:r>
              <a:rPr lang="en-US" dirty="0" smtClean="0"/>
              <a:t>&lt;Observation </a:t>
            </a:r>
            <a:r>
              <a:rPr lang="en-US" dirty="0"/>
              <a:t>/&gt;</a:t>
            </a:r>
          </a:p>
          <a:p>
            <a:r>
              <a:rPr lang="en-US" dirty="0"/>
              <a:t>   &lt;/entry</a:t>
            </a:r>
            <a:r>
              <a:rPr lang="en-US" dirty="0" smtClean="0"/>
              <a:t>&gt;</a:t>
            </a:r>
          </a:p>
          <a:p>
            <a:r>
              <a:rPr lang="en-US" dirty="0"/>
              <a:t> </a:t>
            </a:r>
            <a:r>
              <a:rPr lang="en-US" dirty="0" smtClean="0"/>
              <a:t>  &lt;</a:t>
            </a:r>
            <a:r>
              <a:rPr lang="en-US" dirty="0"/>
              <a:t>entry&gt;</a:t>
            </a:r>
          </a:p>
          <a:p>
            <a:r>
              <a:rPr lang="en-US" dirty="0"/>
              <a:t>          </a:t>
            </a:r>
            <a:r>
              <a:rPr lang="en-US" dirty="0" smtClean="0"/>
              <a:t>&lt;Patient </a:t>
            </a:r>
            <a:r>
              <a:rPr lang="en-US" dirty="0"/>
              <a:t>/&gt;</a:t>
            </a:r>
          </a:p>
          <a:p>
            <a:r>
              <a:rPr lang="en-US" dirty="0"/>
              <a:t>   &lt;/entry</a:t>
            </a:r>
            <a:r>
              <a:rPr lang="en-US" dirty="0" smtClean="0"/>
              <a:t>&gt;</a:t>
            </a:r>
          </a:p>
          <a:p>
            <a:r>
              <a:rPr lang="en-US" dirty="0" smtClean="0"/>
              <a:t>   &lt;</a:t>
            </a:r>
            <a:r>
              <a:rPr lang="en-US" dirty="0"/>
              <a:t>entry&gt;</a:t>
            </a:r>
          </a:p>
          <a:p>
            <a:r>
              <a:rPr lang="en-US" dirty="0"/>
              <a:t>          &lt;Device /&gt;</a:t>
            </a:r>
          </a:p>
          <a:p>
            <a:r>
              <a:rPr lang="en-US" dirty="0"/>
              <a:t>   &lt;/entry</a:t>
            </a:r>
            <a:r>
              <a:rPr lang="en-US" dirty="0" smtClean="0"/>
              <a:t>&gt;</a:t>
            </a:r>
          </a:p>
          <a:p>
            <a:r>
              <a:rPr lang="en-US" dirty="0" smtClean="0"/>
              <a:t>&lt;/feed&gt;</a:t>
            </a:r>
          </a:p>
        </p:txBody>
      </p:sp>
      <p:sp>
        <p:nvSpPr>
          <p:cNvPr id="39" name="Freeform 38"/>
          <p:cNvSpPr/>
          <p:nvPr/>
        </p:nvSpPr>
        <p:spPr bwMode="auto">
          <a:xfrm rot="1614527">
            <a:off x="7160131" y="2498839"/>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Freeform 39"/>
          <p:cNvSpPr/>
          <p:nvPr/>
        </p:nvSpPr>
        <p:spPr bwMode="auto">
          <a:xfrm>
            <a:off x="6926763" y="3316851"/>
            <a:ext cx="923936" cy="1674831"/>
          </a:xfrm>
          <a:custGeom>
            <a:avLst/>
            <a:gdLst>
              <a:gd name="connsiteX0" fmla="*/ 0 w 827994"/>
              <a:gd name="connsiteY0" fmla="*/ 0 h 1741714"/>
              <a:gd name="connsiteX1" fmla="*/ 827314 w 827994"/>
              <a:gd name="connsiteY1" fmla="*/ 1240971 h 1741714"/>
              <a:gd name="connsiteX2" fmla="*/ 141514 w 827994"/>
              <a:gd name="connsiteY2" fmla="*/ 1741714 h 1741714"/>
            </a:gdLst>
            <a:ahLst/>
            <a:cxnLst>
              <a:cxn ang="0">
                <a:pos x="connsiteX0" y="connsiteY0"/>
              </a:cxn>
              <a:cxn ang="0">
                <a:pos x="connsiteX1" y="connsiteY1"/>
              </a:cxn>
              <a:cxn ang="0">
                <a:pos x="connsiteX2" y="connsiteY2"/>
              </a:cxn>
            </a:cxnLst>
            <a:rect l="l" t="t" r="r" b="b"/>
            <a:pathLst>
              <a:path w="827994" h="1741714">
                <a:moveTo>
                  <a:pt x="0" y="0"/>
                </a:moveTo>
                <a:cubicBezTo>
                  <a:pt x="401864" y="475342"/>
                  <a:pt x="803728" y="950685"/>
                  <a:pt x="827314" y="1240971"/>
                </a:cubicBezTo>
                <a:cubicBezTo>
                  <a:pt x="850900" y="1531257"/>
                  <a:pt x="254000" y="1656443"/>
                  <a:pt x="141514" y="1741714"/>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1752600" y="2571687"/>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smtClean="0"/>
              <a:t>event</a:t>
            </a:r>
            <a:endParaRPr lang="en-US" dirty="0"/>
          </a:p>
        </p:txBody>
      </p:sp>
      <p:cxnSp>
        <p:nvCxnSpPr>
          <p:cNvPr id="33" name="Straight Arrow Connector 32"/>
          <p:cNvCxnSpPr/>
          <p:nvPr/>
        </p:nvCxnSpPr>
        <p:spPr bwMode="auto">
          <a:xfrm>
            <a:off x="3048000" y="2824842"/>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cxnSp>
        <p:nvCxnSpPr>
          <p:cNvPr id="34" name="Straight Arrow Connector 33"/>
          <p:cNvCxnSpPr/>
          <p:nvPr/>
        </p:nvCxnSpPr>
        <p:spPr bwMode="auto">
          <a:xfrm>
            <a:off x="3200400" y="3698991"/>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cxnSp>
        <p:nvCxnSpPr>
          <p:cNvPr id="18" name="Straight Arrow Connector 17"/>
          <p:cNvCxnSpPr/>
          <p:nvPr/>
        </p:nvCxnSpPr>
        <p:spPr bwMode="auto">
          <a:xfrm>
            <a:off x="1600200" y="3810000"/>
            <a:ext cx="0" cy="1851573"/>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sp>
        <p:nvSpPr>
          <p:cNvPr id="20" name="Freeform 19"/>
          <p:cNvSpPr/>
          <p:nvPr/>
        </p:nvSpPr>
        <p:spPr bwMode="auto">
          <a:xfrm rot="1614527">
            <a:off x="6545194" y="3325809"/>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 xmlns:p14="http://schemas.microsoft.com/office/powerpoint/2010/main" val="30639646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Overview</a:t>
            </a:r>
            <a:endParaRPr lang="en-US" dirty="0"/>
          </a:p>
        </p:txBody>
      </p:sp>
      <p:sp>
        <p:nvSpPr>
          <p:cNvPr id="6" name="Text Placeholder 5"/>
          <p:cNvSpPr>
            <a:spLocks noGrp="1"/>
          </p:cNvSpPr>
          <p:nvPr>
            <p:ph type="body" idx="1"/>
          </p:nvPr>
        </p:nvSpPr>
        <p:spPr/>
        <p:txBody>
          <a:bodyPr/>
          <a:lstStyle/>
          <a:p>
            <a:endParaRPr lang="en-CA" dirty="0"/>
          </a:p>
        </p:txBody>
      </p:sp>
      <p:sp>
        <p:nvSpPr>
          <p:cNvPr id="5" name="Slide Number Placeholder 4"/>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14</a:t>
            </a:fld>
            <a:endParaRPr lang="en-CA" dirty="0"/>
          </a:p>
        </p:txBody>
      </p:sp>
    </p:spTree>
    <p:extLst>
      <p:ext uri="{BB962C8B-B14F-4D97-AF65-F5344CB8AC3E}">
        <p14:creationId xmlns="" xmlns:p14="http://schemas.microsoft.com/office/powerpoint/2010/main" val="392299847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MessageHeader</a:t>
            </a:r>
            <a:r>
              <a:rPr lang="en-US" dirty="0" smtClean="0"/>
              <a:t>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140</a:t>
            </a:fld>
            <a:endParaRPr lang="en-CA"/>
          </a:p>
        </p:txBody>
      </p:sp>
      <p:pic>
        <p:nvPicPr>
          <p:cNvPr id="717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17191" y="2209800"/>
            <a:ext cx="8799513" cy="34480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03932146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messages</a:t>
            </a:r>
            <a:endParaRPr lang="en-US" dirty="0"/>
          </a:p>
        </p:txBody>
      </p:sp>
      <p:sp>
        <p:nvSpPr>
          <p:cNvPr id="3" name="Content Placeholder 2"/>
          <p:cNvSpPr>
            <a:spLocks noGrp="1"/>
          </p:cNvSpPr>
          <p:nvPr>
            <p:ph idx="1"/>
          </p:nvPr>
        </p:nvSpPr>
        <p:spPr/>
        <p:txBody>
          <a:bodyPr/>
          <a:lstStyle/>
          <a:p>
            <a:r>
              <a:rPr lang="en-US" dirty="0" smtClean="0"/>
              <a:t>No storage of the “</a:t>
            </a:r>
            <a:r>
              <a:rPr lang="en-US" dirty="0" err="1" smtClean="0"/>
              <a:t>MessageHeader</a:t>
            </a:r>
            <a:r>
              <a:rPr lang="en-US" dirty="0" smtClean="0"/>
              <a:t>” resource implied. Might be used in a router, converted to v2, etc</a:t>
            </a:r>
            <a:r>
              <a:rPr lang="en-US" dirty="0"/>
              <a:t>.</a:t>
            </a:r>
            <a:endParaRPr lang="en-US" dirty="0" smtClean="0"/>
          </a:p>
          <a:p>
            <a:r>
              <a:rPr lang="en-US" dirty="0" smtClean="0"/>
              <a:t>The server can process messages based on the event code and return the response as another message (again a bundle).</a:t>
            </a:r>
          </a:p>
        </p:txBody>
      </p:sp>
      <p:sp>
        <p:nvSpPr>
          <p:cNvPr id="5" name="Slide Number Placeholder 4"/>
          <p:cNvSpPr>
            <a:spLocks noGrp="1"/>
          </p:cNvSpPr>
          <p:nvPr>
            <p:ph type="sldNum" sz="quarter" idx="4"/>
          </p:nvPr>
        </p:nvSpPr>
        <p:spPr/>
        <p:txBody>
          <a:bodyPr/>
          <a:lstStyle/>
          <a:p>
            <a:fld id="{2CD36790-EF9F-4521-A783-189BE19EEE4B}" type="slidenum">
              <a:rPr lang="en-US" smtClean="0"/>
              <a:pPr/>
              <a:t>141</a:t>
            </a:fld>
            <a:endParaRPr lang="en-US"/>
          </a:p>
        </p:txBody>
      </p:sp>
    </p:spTree>
    <p:extLst>
      <p:ext uri="{BB962C8B-B14F-4D97-AF65-F5344CB8AC3E}">
        <p14:creationId xmlns="" xmlns:p14="http://schemas.microsoft.com/office/powerpoint/2010/main" val="83551501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messages</a:t>
            </a:r>
            <a:endParaRPr lang="en-US" dirty="0"/>
          </a:p>
        </p:txBody>
      </p:sp>
      <p:sp>
        <p:nvSpPr>
          <p:cNvPr id="3" name="Content Placeholder 2"/>
          <p:cNvSpPr>
            <a:spLocks noGrp="1"/>
          </p:cNvSpPr>
          <p:nvPr>
            <p:ph idx="1"/>
          </p:nvPr>
        </p:nvSpPr>
        <p:spPr/>
        <p:txBody>
          <a:bodyPr/>
          <a:lstStyle/>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dirty="0" smtClean="0">
                <a:solidFill>
                  <a:schemeClr val="tx1"/>
                </a:solidFill>
                <a:effectLst/>
                <a:latin typeface="+mn-lt"/>
                <a:ea typeface="+mn-ea"/>
                <a:cs typeface="+mn-cs"/>
              </a:rPr>
              <a:t>No REST necessary, you can send FHIR Messages over mail, MLLP, TCP, or even REST ;-)</a:t>
            </a:r>
            <a:endParaRPr lang="en-US" sz="3100" dirty="0" smtClean="0">
              <a:effectLst/>
            </a:endParaRPr>
          </a:p>
          <a:p>
            <a:r>
              <a:rPr lang="en-US" dirty="0" smtClean="0"/>
              <a:t>FHIR defines an HTTP end-point for messages</a:t>
            </a:r>
          </a:p>
          <a:p>
            <a:pPr lvl="1"/>
            <a:r>
              <a:rPr lang="en-US" dirty="0" smtClean="0">
                <a:hlinkClick r:id="rId3"/>
              </a:rPr>
              <a:t>https://server.org/fhir/Mailbox</a:t>
            </a:r>
            <a:endParaRPr lang="en-US" dirty="0" smtClean="0"/>
          </a:p>
          <a:p>
            <a:pPr lvl="1"/>
            <a:r>
              <a:rPr lang="en-US" dirty="0" smtClean="0"/>
              <a:t>(may be replaced by an operation)</a:t>
            </a:r>
          </a:p>
          <a:p>
            <a:r>
              <a:rPr lang="en-US" dirty="0" smtClean="0"/>
              <a:t>Response comes back in the acknowledgment payload</a:t>
            </a:r>
          </a:p>
        </p:txBody>
      </p:sp>
      <p:sp>
        <p:nvSpPr>
          <p:cNvPr id="5" name="Slide Number Placeholder 4"/>
          <p:cNvSpPr>
            <a:spLocks noGrp="1"/>
          </p:cNvSpPr>
          <p:nvPr>
            <p:ph type="sldNum" sz="quarter" idx="4"/>
          </p:nvPr>
        </p:nvSpPr>
        <p:spPr/>
        <p:txBody>
          <a:bodyPr/>
          <a:lstStyle/>
          <a:p>
            <a:fld id="{2CD36790-EF9F-4521-A783-189BE19EEE4B}" type="slidenum">
              <a:rPr lang="en-US" smtClean="0"/>
              <a:pPr/>
              <a:t>142</a:t>
            </a:fld>
            <a:endParaRPr lang="en-US"/>
          </a:p>
        </p:txBody>
      </p:sp>
    </p:spTree>
    <p:extLst>
      <p:ext uri="{BB962C8B-B14F-4D97-AF65-F5344CB8AC3E}">
        <p14:creationId xmlns="" xmlns:p14="http://schemas.microsoft.com/office/powerpoint/2010/main" val="384299315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#4</a:t>
            </a:r>
            <a:endParaRPr lang="en-US" dirty="0"/>
          </a:p>
        </p:txBody>
      </p:sp>
      <p:sp>
        <p:nvSpPr>
          <p:cNvPr id="3" name="Content Placeholder 2"/>
          <p:cNvSpPr>
            <a:spLocks noGrp="1"/>
          </p:cNvSpPr>
          <p:nvPr>
            <p:ph idx="1"/>
          </p:nvPr>
        </p:nvSpPr>
        <p:spPr/>
        <p:txBody>
          <a:bodyPr/>
          <a:lstStyle/>
          <a:p>
            <a:pPr algn="ctr"/>
            <a:r>
              <a:rPr lang="en-US" sz="3600" dirty="0" smtClean="0">
                <a:latin typeface="+mj-lt"/>
              </a:rPr>
              <a:t>Make a document . . .</a:t>
            </a:r>
          </a:p>
          <a:p>
            <a:pPr algn="ctr"/>
            <a:endParaRPr lang="en-US" sz="3600" dirty="0" smtClean="0">
              <a:latin typeface="+mj-lt"/>
            </a:endParaRPr>
          </a:p>
          <a:p>
            <a:pPr algn="ctr"/>
            <a:r>
              <a:rPr lang="en-US" sz="3600" dirty="0" smtClean="0">
                <a:latin typeface="+mj-lt"/>
              </a:rPr>
              <a:t>(40 minutes)</a:t>
            </a:r>
            <a:endParaRPr lang="en-US" sz="3600" dirty="0">
              <a:latin typeface="+mj-lt"/>
            </a:endParaRPr>
          </a:p>
        </p:txBody>
      </p:sp>
    </p:spTree>
    <p:extLst>
      <p:ext uri="{BB962C8B-B14F-4D97-AF65-F5344CB8AC3E}">
        <p14:creationId xmlns="" xmlns:p14="http://schemas.microsoft.com/office/powerpoint/2010/main" val="39589419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Document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144</a:t>
            </a:fld>
            <a:endParaRPr lang="en-CA"/>
          </a:p>
        </p:txBody>
      </p:sp>
      <p:sp>
        <p:nvSpPr>
          <p:cNvPr id="4" name="Text Placeholder 3"/>
          <p:cNvSpPr>
            <a:spLocks noGrp="1"/>
          </p:cNvSpPr>
          <p:nvPr>
            <p:ph type="body" idx="4294967295"/>
          </p:nvPr>
        </p:nvSpPr>
        <p:spPr/>
        <p:txBody>
          <a:bodyPr/>
          <a:lstStyle/>
          <a:p>
            <a:pPr lvl="0"/>
            <a:r>
              <a:rPr lang="en-US" sz="2800" dirty="0" smtClean="0"/>
              <a:t>Create a Document for your Patient and submit it to the Document end-point</a:t>
            </a:r>
          </a:p>
          <a:p>
            <a:pPr lvl="1"/>
            <a:r>
              <a:rPr lang="en-US" sz="2000" dirty="0" smtClean="0"/>
              <a:t>Should have at least 3 sections</a:t>
            </a:r>
          </a:p>
          <a:p>
            <a:pPr lvl="1"/>
            <a:r>
              <a:rPr lang="en-US" sz="2000" dirty="0" smtClean="0"/>
              <a:t>At least two of the resources should point to each other</a:t>
            </a:r>
            <a:endParaRPr lang="en-US" sz="2000" dirty="0"/>
          </a:p>
          <a:p>
            <a:pPr lvl="0"/>
            <a:r>
              <a:rPr lang="en-US" sz="2800" dirty="0" smtClean="0"/>
              <a:t>Bonus points</a:t>
            </a:r>
          </a:p>
          <a:p>
            <a:pPr lvl="1"/>
            <a:r>
              <a:rPr lang="en-US" sz="2000" dirty="0" smtClean="0"/>
              <a:t>Send the document as a Transaction</a:t>
            </a:r>
          </a:p>
          <a:p>
            <a:pPr lvl="1"/>
            <a:r>
              <a:rPr lang="en-US" sz="2000" dirty="0" smtClean="0"/>
              <a:t>Create the same document in the</a:t>
            </a:r>
            <a:r>
              <a:rPr lang="en-US" sz="2000" baseline="0" dirty="0" smtClean="0"/>
              <a:t> other syntax (JSON/XML)</a:t>
            </a:r>
          </a:p>
          <a:p>
            <a:pPr lvl="2"/>
            <a:r>
              <a:rPr lang="en-US" sz="2000" dirty="0" smtClean="0"/>
              <a:t>Do it by hand – don’t just download converted version from the server</a:t>
            </a:r>
          </a:p>
          <a:p>
            <a:r>
              <a:rPr lang="en-US" sz="2900" dirty="0" smtClean="0"/>
              <a:t>Super bonus points</a:t>
            </a:r>
          </a:p>
          <a:p>
            <a:pPr lvl="1"/>
            <a:r>
              <a:rPr lang="en-US" sz="2400" dirty="0" smtClean="0"/>
              <a:t>Hand-calculate the digital</a:t>
            </a:r>
            <a:r>
              <a:rPr lang="en-US" sz="2400" baseline="0" dirty="0" smtClean="0"/>
              <a:t> signature </a:t>
            </a:r>
            <a:r>
              <a:rPr lang="en-US" sz="2400" baseline="0" dirty="0" smtClean="0">
                <a:sym typeface="Wingdings" panose="05000000000000000000" pitchFamily="2" charset="2"/>
              </a:rPr>
              <a:t></a:t>
            </a:r>
            <a:endParaRPr lang="en-US" sz="2400" dirty="0"/>
          </a:p>
        </p:txBody>
      </p:sp>
    </p:spTree>
    <p:extLst>
      <p:ext uri="{BB962C8B-B14F-4D97-AF65-F5344CB8AC3E}">
        <p14:creationId xmlns="" xmlns:p14="http://schemas.microsoft.com/office/powerpoint/2010/main" val="408275515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Review</a:t>
            </a:r>
            <a:endParaRPr lang="en-US" dirty="0"/>
          </a:p>
        </p:txBody>
      </p:sp>
      <p:sp>
        <p:nvSpPr>
          <p:cNvPr id="4" name="Content Placeholder 3"/>
          <p:cNvSpPr>
            <a:spLocks noGrp="1"/>
          </p:cNvSpPr>
          <p:nvPr>
            <p:ph idx="1"/>
          </p:nvPr>
        </p:nvSpPr>
        <p:spPr/>
        <p:txBody>
          <a:bodyPr/>
          <a:lstStyle/>
          <a:p>
            <a:pPr>
              <a:buNone/>
            </a:pPr>
            <a:endParaRPr lang="en-US" dirty="0"/>
          </a:p>
        </p:txBody>
      </p:sp>
    </p:spTree>
    <p:extLst>
      <p:ext uri="{BB962C8B-B14F-4D97-AF65-F5344CB8AC3E}">
        <p14:creationId xmlns="" xmlns:p14="http://schemas.microsoft.com/office/powerpoint/2010/main" val="180829252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Bundles</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146</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05462797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Carry-over Questions?</a:t>
            </a:r>
            <a:endParaRPr lang="en-US" sz="4400" b="1" dirty="0"/>
          </a:p>
        </p:txBody>
      </p:sp>
      <p:pic>
        <p:nvPicPr>
          <p:cNvPr id="1433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7338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22294182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smtClean="0"/>
              <a:t>Hands-on FHIR</a:t>
            </a:r>
            <a:endParaRPr lang="en-US" dirty="0"/>
          </a:p>
        </p:txBody>
      </p:sp>
      <p:sp>
        <p:nvSpPr>
          <p:cNvPr id="3" name="Subtitle 2"/>
          <p:cNvSpPr>
            <a:spLocks noGrp="1"/>
          </p:cNvSpPr>
          <p:nvPr>
            <p:ph type="subTitle" idx="1"/>
          </p:nvPr>
        </p:nvSpPr>
        <p:spPr/>
        <p:txBody>
          <a:bodyPr/>
          <a:lstStyle/>
          <a:p>
            <a:r>
              <a:rPr lang="en-US" dirty="0" smtClean="0"/>
              <a:t>Lloyd McKenzie</a:t>
            </a:r>
          </a:p>
          <a:p>
            <a:r>
              <a:rPr lang="en-US" dirty="0" smtClean="0"/>
              <a:t>July 14-15, 2015</a:t>
            </a:r>
          </a:p>
          <a:p>
            <a:r>
              <a:rPr lang="en-US" b="1" dirty="0" smtClean="0"/>
              <a:t>(Day 2)</a:t>
            </a:r>
            <a:endParaRPr lang="en-US" b="1" dirty="0"/>
          </a:p>
        </p:txBody>
      </p:sp>
    </p:spTree>
    <p:extLst>
      <p:ext uri="{BB962C8B-B14F-4D97-AF65-F5344CB8AC3E}">
        <p14:creationId xmlns="" xmlns:p14="http://schemas.microsoft.com/office/powerpoint/2010/main" val="165086852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Check</a:t>
            </a:r>
            <a:endParaRPr lang="en-US" dirty="0"/>
          </a:p>
        </p:txBody>
      </p:sp>
      <p:sp>
        <p:nvSpPr>
          <p:cNvPr id="3" name="Content Placeholder 2"/>
          <p:cNvSpPr>
            <a:spLocks noGrp="1"/>
          </p:cNvSpPr>
          <p:nvPr>
            <p:ph idx="1"/>
          </p:nvPr>
        </p:nvSpPr>
        <p:spPr/>
        <p:txBody>
          <a:bodyPr/>
          <a:lstStyle/>
          <a:p>
            <a:r>
              <a:rPr lang="en-US" dirty="0" smtClean="0"/>
              <a:t>Too fast?</a:t>
            </a:r>
            <a:r>
              <a:rPr lang="en-US" baseline="0" dirty="0" smtClean="0"/>
              <a:t>  Too slow?</a:t>
            </a:r>
          </a:p>
          <a:p>
            <a:r>
              <a:rPr lang="en-US" baseline="0" dirty="0" smtClean="0"/>
              <a:t>Content at the right level?</a:t>
            </a:r>
          </a:p>
          <a:p>
            <a:r>
              <a:rPr lang="en-US" dirty="0" smtClean="0"/>
              <a:t>Something you’re really hoping we’re going to get to today?</a:t>
            </a:r>
          </a:p>
          <a:p>
            <a:r>
              <a:rPr lang="en-US" dirty="0" smtClean="0"/>
              <a:t>Questions that arose over bar conversations last night?  (Preferably FHIR-related . . . </a:t>
            </a:r>
            <a:r>
              <a:rPr lang="en-US" dirty="0" smtClean="0">
                <a:sym typeface="Wingdings" panose="05000000000000000000" pitchFamily="2" charset="2"/>
              </a:rPr>
              <a:t></a:t>
            </a:r>
            <a:r>
              <a:rPr lang="en-US" dirty="0" smtClean="0"/>
              <a: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149</a:t>
            </a:fld>
            <a:endParaRPr lang="en-CA"/>
          </a:p>
        </p:txBody>
      </p:sp>
    </p:spTree>
    <p:extLst>
      <p:ext uri="{BB962C8B-B14F-4D97-AF65-F5344CB8AC3E}">
        <p14:creationId xmlns="" xmlns:p14="http://schemas.microsoft.com/office/powerpoint/2010/main" val="34259574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What are the pain-points of interoperability?</a:t>
            </a:r>
            <a:endParaRPr lang="en-US" sz="4400" b="1" dirty="0"/>
          </a:p>
        </p:txBody>
      </p:sp>
      <p:pic>
        <p:nvPicPr>
          <p:cNvPr id="6148"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05200" y="3962400"/>
            <a:ext cx="2362200" cy="25863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4724647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150</a:t>
            </a:fld>
            <a:endParaRPr lang="en-CA"/>
          </a:p>
        </p:txBody>
      </p:sp>
      <p:pic>
        <p:nvPicPr>
          <p:cNvPr id="1331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4000" y="1676400"/>
            <a:ext cx="6019800" cy="481584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97735624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What paradigms would you use when?</a:t>
            </a:r>
            <a:endParaRPr lang="en-US" sz="4400" b="1" dirty="0"/>
          </a:p>
        </p:txBody>
      </p:sp>
      <p:graphicFrame>
        <p:nvGraphicFramePr>
          <p:cNvPr id="7" name="Diagram 6"/>
          <p:cNvGraphicFramePr/>
          <p:nvPr>
            <p:extLst>
              <p:ext uri="{D42A27DB-BD31-4B8C-83A1-F6EECF244321}">
                <p14:modId xmlns="" xmlns:p14="http://schemas.microsoft.com/office/powerpoint/2010/main" val="3708044057"/>
              </p:ext>
            </p:extLst>
          </p:nvPr>
        </p:nvGraphicFramePr>
        <p:xfrm>
          <a:off x="3124200" y="3886200"/>
          <a:ext cx="2971800"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289776002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FHIR</a:t>
            </a:r>
            <a:endParaRPr lang="en-US" dirty="0"/>
          </a:p>
        </p:txBody>
      </p:sp>
      <p:sp>
        <p:nvSpPr>
          <p:cNvPr id="3" name="Text Placeholder 2"/>
          <p:cNvSpPr>
            <a:spLocks noGrp="1"/>
          </p:cNvSpPr>
          <p:nvPr>
            <p:ph type="body" idx="1"/>
          </p:nvPr>
        </p:nvSpPr>
        <p:spPr/>
        <p:txBody>
          <a:bodyPr/>
          <a:lstStyle/>
          <a:p>
            <a:r>
              <a:rPr lang="en-US" dirty="0"/>
              <a:t>Searches, Queries, Partitions &amp; Validation</a:t>
            </a:r>
          </a:p>
        </p:txBody>
      </p:sp>
    </p:spTree>
    <p:extLst>
      <p:ext uri="{BB962C8B-B14F-4D97-AF65-F5344CB8AC3E}">
        <p14:creationId xmlns="" xmlns:p14="http://schemas.microsoft.com/office/powerpoint/2010/main" val="125620781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“all” patients</a:t>
            </a:r>
            <a:endParaRPr lang="en-US" dirty="0"/>
          </a:p>
        </p:txBody>
      </p:sp>
      <p:sp>
        <p:nvSpPr>
          <p:cNvPr id="5" name="Content Placeholder 4"/>
          <p:cNvSpPr>
            <a:spLocks noGrp="1"/>
          </p:cNvSpPr>
          <p:nvPr>
            <p:ph idx="1"/>
          </p:nvPr>
        </p:nvSpPr>
        <p:spPr/>
        <p:txBody>
          <a:bodyPr/>
          <a:lstStyle/>
          <a:p>
            <a:r>
              <a:rPr lang="en-US" sz="2400" dirty="0" smtClean="0">
                <a:latin typeface="Courier New" pitchFamily="49" charset="0"/>
                <a:cs typeface="Courier New" pitchFamily="49" charset="0"/>
              </a:rPr>
              <a:t>https://server.org/fhir/Patient</a:t>
            </a:r>
            <a:r>
              <a:rPr lang="en-US" sz="2400" dirty="0" smtClean="0"/>
              <a:t/>
            </a:r>
            <a:br>
              <a:rPr lang="en-US" sz="2400" dirty="0" smtClean="0"/>
            </a:br>
            <a:endParaRPr lang="en-US" sz="2400" dirty="0" smtClean="0"/>
          </a:p>
          <a:p>
            <a:r>
              <a:rPr lang="en-US" sz="2400" dirty="0" smtClean="0"/>
              <a:t>Always returns a paged feed</a:t>
            </a:r>
          </a:p>
          <a:p>
            <a:endParaRPr lang="en-US" sz="2400" dirty="0" smtClean="0"/>
          </a:p>
          <a:p>
            <a:r>
              <a:rPr lang="en-US" sz="2400" dirty="0" smtClean="0"/>
              <a:t>Use _count to indicate number of results per page</a:t>
            </a:r>
          </a:p>
          <a:p>
            <a:endParaRPr lang="en-US" sz="2400" dirty="0" smtClean="0"/>
          </a:p>
          <a:p>
            <a:r>
              <a:rPr lang="en-US" sz="2400" dirty="0" smtClean="0"/>
              <a:t>Special case of the “real” search operation:</a:t>
            </a:r>
            <a:br>
              <a:rPr lang="en-US" sz="2400" dirty="0" smtClean="0"/>
            </a:b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https://server.org/fhir/Patient/_search?name=eve</a:t>
            </a:r>
            <a:endParaRPr lang="en-US" sz="2000" dirty="0" smtClean="0"/>
          </a:p>
        </p:txBody>
      </p:sp>
    </p:spTree>
    <p:extLst>
      <p:ext uri="{BB962C8B-B14F-4D97-AF65-F5344CB8AC3E}">
        <p14:creationId xmlns="" xmlns:p14="http://schemas.microsoft.com/office/powerpoint/2010/main" val="89969917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Search (patient)</a:t>
            </a:r>
            <a:endParaRPr lang="en-US" dirty="0"/>
          </a:p>
        </p:txBody>
      </p:sp>
      <p:sp>
        <p:nvSpPr>
          <p:cNvPr id="5" name="TextBox 4"/>
          <p:cNvSpPr txBox="1"/>
          <p:nvPr/>
        </p:nvSpPr>
        <p:spPr>
          <a:xfrm>
            <a:off x="620949" y="1524000"/>
            <a:ext cx="7848600" cy="1523494"/>
          </a:xfrm>
          <a:prstGeom prst="rect">
            <a:avLst/>
          </a:prstGeom>
          <a:noFill/>
        </p:spPr>
        <p:txBody>
          <a:bodyPr wrap="square" rtlCol="0">
            <a:spAutoFit/>
          </a:bodyPr>
          <a:lstStyle/>
          <a:p>
            <a:r>
              <a:rPr lang="en-US" sz="3100" dirty="0">
                <a:latin typeface="+mn-lt"/>
              </a:rPr>
              <a:t>Each resource has a </a:t>
            </a:r>
            <a:r>
              <a:rPr lang="en-US" sz="3100" dirty="0" smtClean="0">
                <a:latin typeface="+mn-lt"/>
              </a:rPr>
              <a:t>set of </a:t>
            </a:r>
            <a:r>
              <a:rPr lang="en-US" sz="3100" dirty="0">
                <a:latin typeface="+mn-lt"/>
              </a:rPr>
              <a:t>“standard” search </a:t>
            </a:r>
            <a:r>
              <a:rPr lang="en-US" sz="3100" dirty="0" smtClean="0">
                <a:latin typeface="+mn-lt"/>
              </a:rPr>
              <a:t>operations, so </a:t>
            </a:r>
            <a:r>
              <a:rPr lang="en-US" sz="3100" b="1" dirty="0" smtClean="0">
                <a:latin typeface="+mn-lt"/>
              </a:rPr>
              <a:t>not every element can be searched</a:t>
            </a:r>
            <a:r>
              <a:rPr lang="en-US" sz="3100" dirty="0" smtClean="0">
                <a:latin typeface="+mn-lt"/>
              </a:rPr>
              <a:t> (</a:t>
            </a:r>
            <a:r>
              <a:rPr lang="en-US" sz="3100" smtClean="0">
                <a:latin typeface="+mn-lt"/>
              </a:rPr>
              <a:t>by default)</a:t>
            </a:r>
            <a:r>
              <a:rPr lang="en-US" sz="3100" b="1" smtClean="0">
                <a:latin typeface="+mn-lt"/>
              </a:rPr>
              <a:t>!</a:t>
            </a:r>
            <a:r>
              <a:rPr lang="en-US" sz="3100" smtClean="0">
                <a:latin typeface="+mn-lt"/>
              </a:rPr>
              <a:t>:</a:t>
            </a:r>
            <a:endParaRPr lang="nl-NL" sz="3100" dirty="0">
              <a:latin typeface="+mn-lt"/>
            </a:endParaRPr>
          </a:p>
        </p:txBody>
      </p:sp>
      <p:pic>
        <p:nvPicPr>
          <p:cNvPr id="1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66800" y="3068141"/>
            <a:ext cx="6477000" cy="325645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Rectangle 5"/>
          <p:cNvSpPr/>
          <p:nvPr/>
        </p:nvSpPr>
        <p:spPr bwMode="auto">
          <a:xfrm>
            <a:off x="2971800" y="5943600"/>
            <a:ext cx="3581400" cy="457200"/>
          </a:xfrm>
          <a:prstGeom prst="rect">
            <a:avLst/>
          </a:prstGeom>
          <a:solidFill>
            <a:schemeClr val="accent1">
              <a:alpha val="29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7048500" y="4876800"/>
            <a:ext cx="1752600" cy="838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bg1"/>
                </a:solidFill>
                <a:effectLst/>
                <a:latin typeface="Arial" charset="0"/>
              </a:rPr>
              <a:t>Our last search</a:t>
            </a:r>
            <a:r>
              <a:rPr kumimoji="0" lang="en-US" sz="1800" i="0" u="none" strike="noStrike" cap="none" normalizeH="0" dirty="0" smtClean="0">
                <a:ln>
                  <a:noFill/>
                </a:ln>
                <a:solidFill>
                  <a:schemeClr val="bg1"/>
                </a:solidFill>
                <a:effectLst/>
                <a:latin typeface="Arial" charset="0"/>
              </a:rPr>
              <a:t> used this one</a:t>
            </a:r>
            <a:endParaRPr kumimoji="0" lang="nl-NL" sz="1800" i="0" u="none" strike="noStrike" cap="none" normalizeH="0" baseline="0" dirty="0" smtClean="0">
              <a:ln>
                <a:noFill/>
              </a:ln>
              <a:solidFill>
                <a:schemeClr val="bg1"/>
              </a:solidFill>
              <a:effectLst/>
              <a:latin typeface="Arial" charset="0"/>
            </a:endParaRPr>
          </a:p>
        </p:txBody>
      </p:sp>
      <p:cxnSp>
        <p:nvCxnSpPr>
          <p:cNvPr id="11" name="Straight Arrow Connector 10"/>
          <p:cNvCxnSpPr/>
          <p:nvPr/>
        </p:nvCxnSpPr>
        <p:spPr bwMode="auto">
          <a:xfrm flipH="1">
            <a:off x="6553200" y="5410200"/>
            <a:ext cx="4953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 xmlns:p14="http://schemas.microsoft.com/office/powerpoint/2010/main" val="426678701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Combining parameters</a:t>
            </a:r>
            <a:endParaRPr lang="en-US" dirty="0"/>
          </a:p>
        </p:txBody>
      </p:sp>
      <p:sp>
        <p:nvSpPr>
          <p:cNvPr id="5" name="Content Placeholder 4"/>
          <p:cNvSpPr>
            <a:spLocks noGrp="1"/>
          </p:cNvSpPr>
          <p:nvPr>
            <p:ph idx="1"/>
          </p:nvPr>
        </p:nvSpPr>
        <p:spPr/>
        <p:txBody>
          <a:bodyPr/>
          <a:lstStyle/>
          <a:p>
            <a:r>
              <a:rPr lang="en-US" dirty="0" smtClean="0"/>
              <a:t>Specifying multiple parameters finds resources matching all </a:t>
            </a:r>
            <a:r>
              <a:rPr lang="en-US" dirty="0" err="1" smtClean="0"/>
              <a:t>params</a:t>
            </a:r>
            <a:r>
              <a:rPr lang="en-US" dirty="0"/>
              <a:t> </a:t>
            </a:r>
            <a:r>
              <a:rPr lang="en-US" dirty="0">
                <a:sym typeface="Wingdings"/>
              </a:rPr>
              <a:t></a:t>
            </a:r>
            <a:r>
              <a:rPr lang="en-US" dirty="0" smtClean="0"/>
              <a:t> “AND”</a:t>
            </a:r>
          </a:p>
          <a:p>
            <a:r>
              <a:rPr lang="en-US" dirty="0" smtClean="0"/>
              <a:t>Parameters may list multiple values </a:t>
            </a:r>
            <a:r>
              <a:rPr lang="en-US" dirty="0" smtClean="0">
                <a:sym typeface="Wingdings"/>
              </a:rPr>
              <a:t> “OR”</a:t>
            </a:r>
          </a:p>
          <a:p>
            <a:r>
              <a:rPr lang="en-US" dirty="0" smtClean="0">
                <a:sym typeface="Wingdings"/>
              </a:rPr>
              <a:t>Try:</a:t>
            </a:r>
            <a:endParaRPr lang="en-US" dirty="0" smtClean="0">
              <a:latin typeface="Courier New" pitchFamily="49" charset="0"/>
              <a:cs typeface="Courier New" pitchFamily="49" charset="0"/>
            </a:endParaRPr>
          </a:p>
          <a:p>
            <a:pPr marL="457200" lvl="1" indent="0">
              <a:buNone/>
            </a:pPr>
            <a:r>
              <a:rPr lang="en-US" dirty="0" smtClean="0">
                <a:latin typeface="Courier New" pitchFamily="49" charset="0"/>
                <a:cs typeface="Courier New" pitchFamily="49" charset="0"/>
              </a:rPr>
              <a:t>https://server.org/fhir/Patient/_search?birthdate=1972-11-30&amp;language=nl,fr</a:t>
            </a:r>
            <a:endParaRPr lang="en-US" dirty="0">
              <a:latin typeface="Courier New" pitchFamily="49" charset="0"/>
              <a:cs typeface="Courier New" pitchFamily="49" charset="0"/>
            </a:endParaRPr>
          </a:p>
        </p:txBody>
      </p:sp>
    </p:spTree>
    <p:extLst>
      <p:ext uri="{BB962C8B-B14F-4D97-AF65-F5344CB8AC3E}">
        <p14:creationId xmlns="" xmlns:p14="http://schemas.microsoft.com/office/powerpoint/2010/main" val="176718865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42987" y="2875239"/>
            <a:ext cx="6860678" cy="344936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Search (patient)</a:t>
            </a:r>
            <a:endParaRPr lang="en-US" dirty="0"/>
          </a:p>
        </p:txBody>
      </p:sp>
      <p:sp>
        <p:nvSpPr>
          <p:cNvPr id="5" name="TextBox 4"/>
          <p:cNvSpPr txBox="1"/>
          <p:nvPr/>
        </p:nvSpPr>
        <p:spPr>
          <a:xfrm>
            <a:off x="620949" y="1828800"/>
            <a:ext cx="7848600" cy="569387"/>
          </a:xfrm>
          <a:prstGeom prst="rect">
            <a:avLst/>
          </a:prstGeom>
          <a:noFill/>
        </p:spPr>
        <p:txBody>
          <a:bodyPr wrap="square" rtlCol="0">
            <a:spAutoFit/>
          </a:bodyPr>
          <a:lstStyle/>
          <a:p>
            <a:r>
              <a:rPr lang="en-US" sz="3100" dirty="0" smtClean="0">
                <a:latin typeface="+mn-lt"/>
              </a:rPr>
              <a:t>Each search parameter has a ‘type’</a:t>
            </a:r>
            <a:endParaRPr lang="nl-NL" sz="3100" dirty="0">
              <a:latin typeface="+mn-lt"/>
            </a:endParaRPr>
          </a:p>
        </p:txBody>
      </p:sp>
      <p:cxnSp>
        <p:nvCxnSpPr>
          <p:cNvPr id="7" name="Straight Arrow Connector 6"/>
          <p:cNvCxnSpPr/>
          <p:nvPr/>
        </p:nvCxnSpPr>
        <p:spPr bwMode="auto">
          <a:xfrm flipH="1" flipV="1">
            <a:off x="2514600" y="5029200"/>
            <a:ext cx="2209801" cy="5334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45249"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Type</a:t>
            </a:r>
          </a:p>
        </p:txBody>
      </p:sp>
    </p:spTree>
    <p:extLst>
      <p:ext uri="{BB962C8B-B14F-4D97-AF65-F5344CB8AC3E}">
        <p14:creationId xmlns="" xmlns:p14="http://schemas.microsoft.com/office/powerpoint/2010/main" val="230202276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types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157</a:t>
            </a:fld>
            <a:endParaRPr lang="en-CA"/>
          </a:p>
        </p:txBody>
      </p:sp>
      <p:sp>
        <p:nvSpPr>
          <p:cNvPr id="4" name="Text Placeholder 3"/>
          <p:cNvSpPr>
            <a:spLocks noGrp="1"/>
          </p:cNvSpPr>
          <p:nvPr>
            <p:ph type="body" idx="4294967295"/>
          </p:nvPr>
        </p:nvSpPr>
        <p:spPr/>
        <p:txBody>
          <a:bodyPr/>
          <a:lstStyle/>
          <a:p>
            <a:r>
              <a:rPr lang="en-US" dirty="0" smtClean="0"/>
              <a:t>number: =, =&lt;, =&lt;=, =&gt;, =&gt;=</a:t>
            </a:r>
          </a:p>
          <a:p>
            <a:pPr lvl="1"/>
            <a:r>
              <a:rPr lang="en-US" dirty="0" smtClean="0"/>
              <a:t>Significant digits matter</a:t>
            </a:r>
          </a:p>
          <a:p>
            <a:pPr lvl="0"/>
            <a:r>
              <a:rPr lang="en-US" dirty="0" smtClean="0"/>
              <a:t>date: </a:t>
            </a:r>
            <a:r>
              <a:rPr lang="en-US" dirty="0"/>
              <a:t>=, =&lt;, =&lt;=, =&gt;, </a:t>
            </a:r>
            <a:r>
              <a:rPr lang="en-US" dirty="0" smtClean="0"/>
              <a:t>=&gt;=</a:t>
            </a:r>
          </a:p>
          <a:p>
            <a:pPr lvl="1"/>
            <a:r>
              <a:rPr lang="en-US" dirty="0" smtClean="0"/>
              <a:t>Matches calculated using interval operations</a:t>
            </a:r>
          </a:p>
          <a:p>
            <a:pPr lvl="2"/>
            <a:r>
              <a:rPr lang="en-US" dirty="0" smtClean="0"/>
              <a:t>Precision turns all dates into intervals</a:t>
            </a:r>
          </a:p>
          <a:p>
            <a:r>
              <a:rPr lang="en-US" dirty="0" smtClean="0"/>
              <a:t>string: =</a:t>
            </a:r>
          </a:p>
          <a:p>
            <a:pPr lvl="1"/>
            <a:r>
              <a:rPr lang="en-US" dirty="0" smtClean="0"/>
              <a:t>“contains” search, ignoring case, accents</a:t>
            </a:r>
          </a:p>
          <a:p>
            <a:pPr lvl="1"/>
            <a:r>
              <a:rPr lang="en-US" dirty="0" smtClean="0"/>
              <a:t>Can use :exact to be case and accent-sensitive</a:t>
            </a:r>
          </a:p>
        </p:txBody>
      </p:sp>
    </p:spTree>
    <p:extLst>
      <p:ext uri="{BB962C8B-B14F-4D97-AF65-F5344CB8AC3E}">
        <p14:creationId xmlns="" xmlns:p14="http://schemas.microsoft.com/office/powerpoint/2010/main" val="87680665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types (cont’d)</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158</a:t>
            </a:fld>
            <a:endParaRPr lang="en-CA"/>
          </a:p>
        </p:txBody>
      </p:sp>
      <p:sp>
        <p:nvSpPr>
          <p:cNvPr id="4" name="Text Placeholder 3"/>
          <p:cNvSpPr>
            <a:spLocks noGrp="1"/>
          </p:cNvSpPr>
          <p:nvPr>
            <p:ph type="body" idx="4294967295"/>
          </p:nvPr>
        </p:nvSpPr>
        <p:spPr/>
        <p:txBody>
          <a:bodyPr/>
          <a:lstStyle/>
          <a:p>
            <a:r>
              <a:rPr lang="en-US" dirty="0" smtClean="0"/>
              <a:t>token: =</a:t>
            </a:r>
          </a:p>
          <a:p>
            <a:pPr lvl="1"/>
            <a:r>
              <a:rPr lang="en-US" dirty="0" smtClean="0"/>
              <a:t>[code] matches codes/identifier values independent of system</a:t>
            </a:r>
          </a:p>
          <a:p>
            <a:pPr lvl="1"/>
            <a:r>
              <a:rPr lang="en-US" dirty="0" smtClean="0"/>
              <a:t>[system]|[code/value] matches a specified code or identifier within the specified system</a:t>
            </a:r>
          </a:p>
          <a:p>
            <a:pPr lvl="1"/>
            <a:r>
              <a:rPr lang="en-US" dirty="0" smtClean="0"/>
              <a:t>|[code/value] matches the specified code or identifier in instances where no system is declared</a:t>
            </a:r>
          </a:p>
          <a:p>
            <a:pPr lvl="1"/>
            <a:r>
              <a:rPr lang="en-US" dirty="0" smtClean="0"/>
              <a:t>:text performs a string search on </a:t>
            </a:r>
            <a:r>
              <a:rPr lang="en-US" dirty="0" err="1" smtClean="0"/>
              <a:t>CodeableConcept.text</a:t>
            </a:r>
            <a:r>
              <a:rPr lang="en-US" dirty="0" smtClean="0"/>
              <a:t>, </a:t>
            </a:r>
            <a:r>
              <a:rPr lang="en-US" dirty="0" err="1" smtClean="0"/>
              <a:t>Coding.display</a:t>
            </a:r>
            <a:r>
              <a:rPr lang="en-US" dirty="0" smtClean="0"/>
              <a:t> and </a:t>
            </a:r>
            <a:r>
              <a:rPr lang="en-US" dirty="0" err="1" smtClean="0"/>
              <a:t>Identifier.label</a:t>
            </a:r>
            <a:endParaRPr lang="en-US" dirty="0" smtClean="0"/>
          </a:p>
        </p:txBody>
      </p:sp>
    </p:spTree>
    <p:extLst>
      <p:ext uri="{BB962C8B-B14F-4D97-AF65-F5344CB8AC3E}">
        <p14:creationId xmlns="" xmlns:p14="http://schemas.microsoft.com/office/powerpoint/2010/main" val="251962450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types (cont’d)</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159</a:t>
            </a:fld>
            <a:endParaRPr lang="en-CA"/>
          </a:p>
        </p:txBody>
      </p:sp>
      <p:sp>
        <p:nvSpPr>
          <p:cNvPr id="4" name="Text Placeholder 3"/>
          <p:cNvSpPr>
            <a:spLocks noGrp="1"/>
          </p:cNvSpPr>
          <p:nvPr>
            <p:ph type="body" idx="4294967295"/>
          </p:nvPr>
        </p:nvSpPr>
        <p:spPr/>
        <p:txBody>
          <a:bodyPr/>
          <a:lstStyle/>
          <a:p>
            <a:r>
              <a:rPr lang="en-US" dirty="0" smtClean="0"/>
              <a:t>quantity: =, =&lt;, =&gt;, =&lt;=, =&gt;=</a:t>
            </a:r>
          </a:p>
          <a:p>
            <a:pPr lvl="1"/>
            <a:r>
              <a:rPr lang="en-US" dirty="0" smtClean="0"/>
              <a:t>[comparator][number]|[system]|[code]</a:t>
            </a:r>
          </a:p>
          <a:p>
            <a:pPr lvl="1"/>
            <a:r>
              <a:rPr lang="en-US" dirty="0" smtClean="0"/>
              <a:t>Follows rules for number + token together for value + units of quantity</a:t>
            </a:r>
          </a:p>
          <a:p>
            <a:r>
              <a:rPr lang="en-US" dirty="0" smtClean="0"/>
              <a:t>reference: =</a:t>
            </a:r>
          </a:p>
          <a:p>
            <a:pPr lvl="1"/>
            <a:r>
              <a:rPr lang="en-US" dirty="0" smtClean="0"/>
              <a:t>Either the local or absolute id</a:t>
            </a:r>
          </a:p>
          <a:p>
            <a:pPr lvl="1"/>
            <a:r>
              <a:rPr lang="en-US" dirty="0" smtClean="0"/>
              <a:t>:type filters resource type</a:t>
            </a:r>
            <a:endParaRPr lang="en-US" dirty="0"/>
          </a:p>
        </p:txBody>
      </p:sp>
    </p:spTree>
    <p:extLst>
      <p:ext uri="{BB962C8B-B14F-4D97-AF65-F5344CB8AC3E}">
        <p14:creationId xmlns="" xmlns:p14="http://schemas.microsoft.com/office/powerpoint/2010/main" val="7693682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What do you hope/expect FHIR to address (and how)?</a:t>
            </a:r>
            <a:endParaRPr lang="en-US" sz="4400" b="1" dirty="0"/>
          </a:p>
        </p:txBody>
      </p:sp>
      <p:pic>
        <p:nvPicPr>
          <p:cNvPr id="5122"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971800" y="3943350"/>
            <a:ext cx="3124200" cy="23431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3239195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I get it…or not?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160</a:t>
            </a:fld>
            <a:endParaRPr lang="en-CA"/>
          </a:p>
        </p:txBody>
      </p:sp>
      <p:sp>
        <p:nvSpPr>
          <p:cNvPr id="4" name="Rectangle 3"/>
          <p:cNvSpPr/>
          <p:nvPr/>
        </p:nvSpPr>
        <p:spPr>
          <a:xfrm>
            <a:off x="533400" y="1981200"/>
            <a:ext cx="8001000" cy="1569660"/>
          </a:xfrm>
          <a:prstGeom prst="rect">
            <a:avLst/>
          </a:prstGeom>
        </p:spPr>
        <p:txBody>
          <a:bodyPr wrap="square">
            <a:spAutoFit/>
          </a:bodyPr>
          <a:lstStyle/>
          <a:p>
            <a:r>
              <a:rPr lang="en-US" sz="2000" dirty="0" smtClean="0">
                <a:latin typeface="Courier New" pitchFamily="49" charset="0"/>
                <a:cs typeface="Courier New" pitchFamily="49" charset="0"/>
              </a:rPr>
              <a:t>https://server.org/fhir/Patient/_search   406 hits</a:t>
            </a:r>
          </a:p>
          <a:p>
            <a:r>
              <a:rPr lang="en-US" sz="2000" dirty="0" smtClean="0">
                <a:latin typeface="Courier New" pitchFamily="49" charset="0"/>
                <a:cs typeface="Courier New" pitchFamily="49" charset="0"/>
              </a:rPr>
              <a:t>https://server.org/fhir/Patient?gender=M  234 hits</a:t>
            </a:r>
          </a:p>
          <a:p>
            <a:r>
              <a:rPr lang="en-US" sz="2000" dirty="0" smtClean="0">
                <a:latin typeface="Courier New" pitchFamily="49" charset="0"/>
                <a:cs typeface="Courier New" pitchFamily="49" charset="0"/>
              </a:rPr>
              <a:t>https://server.org/fhir/Patient?gender=F  167 hits</a:t>
            </a:r>
          </a:p>
          <a:p>
            <a:endParaRPr lang="en-US" b="1" dirty="0">
              <a:latin typeface="Courier New" pitchFamily="49" charset="0"/>
              <a:cs typeface="Courier New" pitchFamily="49" charset="0"/>
            </a:endParaRPr>
          </a:p>
          <a:p>
            <a:r>
              <a:rPr lang="en-US" b="1" dirty="0" smtClean="0">
                <a:latin typeface="Courier New" pitchFamily="49" charset="0"/>
                <a:cs typeface="Courier New" pitchFamily="49" charset="0"/>
              </a:rPr>
              <a:t>Total: 234 + 167 = </a:t>
            </a:r>
            <a:r>
              <a:rPr lang="en-US" b="1" dirty="0" smtClean="0">
                <a:solidFill>
                  <a:srgbClr val="FF0000"/>
                </a:solidFill>
                <a:latin typeface="Courier New" pitchFamily="49" charset="0"/>
                <a:cs typeface="Courier New" pitchFamily="49" charset="0"/>
              </a:rPr>
              <a:t>401</a:t>
            </a:r>
          </a:p>
        </p:txBody>
      </p:sp>
      <p:sp>
        <p:nvSpPr>
          <p:cNvPr id="7" name="Rectangle 6"/>
          <p:cNvSpPr/>
          <p:nvPr/>
        </p:nvSpPr>
        <p:spPr>
          <a:xfrm>
            <a:off x="533400" y="4038600"/>
            <a:ext cx="8001000" cy="1846659"/>
          </a:xfrm>
          <a:prstGeom prst="rect">
            <a:avLst/>
          </a:prstGeom>
        </p:spPr>
        <p:txBody>
          <a:bodyPr wrap="square">
            <a:spAutoFit/>
          </a:bodyPr>
          <a:lstStyle/>
          <a:p>
            <a:r>
              <a:rPr lang="en-US" sz="2000" dirty="0" smtClean="0">
                <a:latin typeface="Courier New" pitchFamily="49" charset="0"/>
                <a:cs typeface="Courier New" pitchFamily="49" charset="0"/>
              </a:rPr>
              <a:t>https://server.org/fhir/Patient/_search   406 hits</a:t>
            </a:r>
          </a:p>
          <a:p>
            <a:r>
              <a:rPr lang="en-US" sz="2000" dirty="0" smtClean="0">
                <a:latin typeface="Courier New" pitchFamily="49" charset="0"/>
                <a:cs typeface="Courier New" pitchFamily="49" charset="0"/>
              </a:rPr>
              <a:t>https://server.org/fhir/Patient?gender=M  234 hits</a:t>
            </a:r>
          </a:p>
          <a:p>
            <a:r>
              <a:rPr lang="en-US" sz="2000" dirty="0" smtClean="0">
                <a:latin typeface="Courier New" pitchFamily="49" charset="0"/>
                <a:cs typeface="Courier New" pitchFamily="49" charset="0"/>
              </a:rPr>
              <a:t>https://server.org/fhir/Patient?gender=F  167 hits</a:t>
            </a:r>
          </a:p>
          <a:p>
            <a:r>
              <a:rPr lang="en-US" b="1" dirty="0" smtClean="0">
                <a:latin typeface="Courier New" pitchFamily="49" charset="0"/>
                <a:cs typeface="Courier New" pitchFamily="49" charset="0"/>
              </a:rPr>
              <a:t>https://server.org/fhir/Patient?gender:missing=true 5hits</a:t>
            </a:r>
            <a:endParaRPr lang="en-US" b="1" dirty="0">
              <a:latin typeface="Courier New" pitchFamily="49" charset="0"/>
              <a:cs typeface="Courier New" pitchFamily="49" charset="0"/>
            </a:endParaRPr>
          </a:p>
          <a:p>
            <a:endParaRPr lang="en-US" b="1" dirty="0">
              <a:latin typeface="Courier New" pitchFamily="49" charset="0"/>
              <a:cs typeface="Courier New" pitchFamily="49" charset="0"/>
            </a:endParaRPr>
          </a:p>
          <a:p>
            <a:r>
              <a:rPr lang="en-US" b="1" dirty="0" smtClean="0">
                <a:latin typeface="Courier New" pitchFamily="49" charset="0"/>
                <a:cs typeface="Courier New" pitchFamily="49" charset="0"/>
              </a:rPr>
              <a:t>Total: 234 + 167 + 5 = </a:t>
            </a:r>
            <a:r>
              <a:rPr lang="en-US" b="1" dirty="0" smtClean="0">
                <a:solidFill>
                  <a:srgbClr val="FF0000"/>
                </a:solidFill>
                <a:latin typeface="Courier New" pitchFamily="49" charset="0"/>
                <a:cs typeface="Courier New" pitchFamily="49" charset="0"/>
              </a:rPr>
              <a:t>406</a:t>
            </a:r>
          </a:p>
        </p:txBody>
      </p:sp>
    </p:spTree>
    <p:extLst>
      <p:ext uri="{BB962C8B-B14F-4D97-AF65-F5344CB8AC3E}">
        <p14:creationId xmlns="" xmlns:p14="http://schemas.microsoft.com/office/powerpoint/2010/main" val="3176410181"/>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Chained searches</a:t>
            </a:r>
            <a:endParaRPr lang="en-US" dirty="0"/>
          </a:p>
        </p:txBody>
      </p:sp>
      <p:sp>
        <p:nvSpPr>
          <p:cNvPr id="3" name="Content Placeholder 2"/>
          <p:cNvSpPr>
            <a:spLocks noGrp="1"/>
          </p:cNvSpPr>
          <p:nvPr>
            <p:ph idx="1"/>
          </p:nvPr>
        </p:nvSpPr>
        <p:spPr/>
        <p:txBody>
          <a:bodyPr/>
          <a:lstStyle/>
          <a:p>
            <a:r>
              <a:rPr lang="en-US" dirty="0" smtClean="0"/>
              <a:t>Patient has a search for “name”.</a:t>
            </a:r>
          </a:p>
          <a:p>
            <a:r>
              <a:rPr lang="en-US" dirty="0" smtClean="0"/>
              <a:t>Observation has a search for “subject” (the id of the Patient, Group or Device)</a:t>
            </a:r>
          </a:p>
          <a:p>
            <a:r>
              <a:rPr lang="en-US" dirty="0" smtClean="0"/>
              <a:t>How do I find Observations for a patient, searching using his name?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161</a:t>
            </a:fld>
            <a:endParaRPr lang="en-CA"/>
          </a:p>
        </p:txBody>
      </p:sp>
    </p:spTree>
    <p:extLst>
      <p:ext uri="{BB962C8B-B14F-4D97-AF65-F5344CB8AC3E}">
        <p14:creationId xmlns="" xmlns:p14="http://schemas.microsoft.com/office/powerpoint/2010/main" val="236316279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queries in 1</a:t>
            </a:r>
            <a:endParaRPr lang="en-US" dirty="0"/>
          </a:p>
        </p:txBody>
      </p:sp>
      <p:sp>
        <p:nvSpPr>
          <p:cNvPr id="3" name="Content Placeholder 2"/>
          <p:cNvSpPr>
            <a:spLocks noGrp="1"/>
          </p:cNvSpPr>
          <p:nvPr>
            <p:ph idx="1"/>
          </p:nvPr>
        </p:nvSpPr>
        <p:spPr/>
        <p:txBody>
          <a:bodyPr/>
          <a:lstStyle/>
          <a:p>
            <a:r>
              <a:rPr lang="en-US" dirty="0" smtClean="0"/>
              <a:t>You (as a client) don’t need to do separate operations, just one:</a:t>
            </a:r>
          </a:p>
          <a:p>
            <a:endParaRPr lang="en-US" dirty="0" smtClean="0"/>
          </a:p>
          <a:p>
            <a:pPr marL="0" indent="0">
              <a:buNone/>
            </a:pPr>
            <a:r>
              <a:rPr lang="en-US" sz="2400" dirty="0" smtClean="0">
                <a:latin typeface="Courier New" pitchFamily="49" charset="0"/>
                <a:cs typeface="Courier New" pitchFamily="49" charset="0"/>
              </a:rPr>
              <a:t>https://server.com/fhir/Observation/_search?</a:t>
            </a:r>
          </a:p>
          <a:p>
            <a:pPr marL="0" indent="0">
              <a:buNone/>
            </a:pPr>
            <a:r>
              <a:rPr lang="en-US" sz="2400" dirty="0" smtClean="0">
                <a:latin typeface="Courier New" pitchFamily="49" charset="0"/>
                <a:cs typeface="Courier New" pitchFamily="49" charset="0"/>
              </a:rPr>
              <a:t>	subject.name=</a:t>
            </a:r>
            <a:r>
              <a:rPr lang="en-US" sz="2400" dirty="0" err="1" smtClean="0">
                <a:latin typeface="Courier New" pitchFamily="49" charset="0"/>
                <a:cs typeface="Courier New" pitchFamily="49" charset="0"/>
              </a:rPr>
              <a:t>jim</a:t>
            </a:r>
            <a:endParaRPr lang="en-US" sz="2400" dirty="0" smtClean="0">
              <a:latin typeface="Courier New" pitchFamily="49" charset="0"/>
              <a:cs typeface="Courier New" pitchFamily="49" charset="0"/>
            </a:endParaRPr>
          </a:p>
          <a:p>
            <a:pPr marL="0" indent="0">
              <a:buNone/>
            </a:pPr>
            <a:endParaRPr lang="en-US" sz="2400" dirty="0" smtClean="0">
              <a:latin typeface="Courier New" pitchFamily="49" charset="0"/>
              <a:cs typeface="Courier New" pitchFamily="49" charset="0"/>
            </a:endParaRPr>
          </a:p>
          <a:p>
            <a:pPr marL="0" indent="0">
              <a:buNone/>
            </a:pPr>
            <a:r>
              <a:rPr lang="en-US" dirty="0" smtClean="0"/>
              <a:t>But note: this still only works on the </a:t>
            </a:r>
            <a:r>
              <a:rPr lang="en-US" u="sng" dirty="0" smtClean="0"/>
              <a:t>predefined search parameters</a:t>
            </a:r>
            <a:r>
              <a:rPr lang="en-US" dirty="0" smtClean="0"/>
              <a:t>. You cannot just use any property of the resource. </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162</a:t>
            </a:fld>
            <a:endParaRPr lang="en-CA"/>
          </a:p>
        </p:txBody>
      </p:sp>
    </p:spTree>
    <p:extLst>
      <p:ext uri="{BB962C8B-B14F-4D97-AF65-F5344CB8AC3E}">
        <p14:creationId xmlns="" xmlns:p14="http://schemas.microsoft.com/office/powerpoint/2010/main" val="346284816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optimizations</a:t>
            </a:r>
            <a:endParaRPr lang="en-US" dirty="0"/>
          </a:p>
        </p:txBody>
      </p:sp>
      <p:sp>
        <p:nvSpPr>
          <p:cNvPr id="3" name="Content Placeholder 2"/>
          <p:cNvSpPr>
            <a:spLocks noGrp="1"/>
          </p:cNvSpPr>
          <p:nvPr>
            <p:ph idx="1"/>
          </p:nvPr>
        </p:nvSpPr>
        <p:spPr/>
        <p:txBody>
          <a:bodyPr/>
          <a:lstStyle/>
          <a:p>
            <a:r>
              <a:rPr lang="en-US" dirty="0" smtClean="0"/>
              <a:t>Say we do:</a:t>
            </a:r>
          </a:p>
          <a:p>
            <a:pPr lvl="1"/>
            <a:r>
              <a:rPr lang="en-US" dirty="0" smtClean="0"/>
              <a:t>https://fhir.com/fhir/Observation?date=2014-01-20</a:t>
            </a:r>
          </a:p>
          <a:p>
            <a:pPr lvl="1"/>
            <a:r>
              <a:rPr lang="en-US" dirty="0" smtClean="0"/>
              <a:t>We get back: a Bundle with 0..* “Observations”</a:t>
            </a:r>
          </a:p>
          <a:p>
            <a:r>
              <a:rPr lang="en-US" dirty="0" smtClean="0"/>
              <a:t>Now, usually, wouldn’t we want the Patient information too?  =&gt; Need to do “N” queries for the Observation’s “subject”</a:t>
            </a:r>
          </a:p>
          <a:p>
            <a:r>
              <a:rPr lang="en-US" dirty="0" smtClean="0"/>
              <a:t>Quicker:</a:t>
            </a:r>
          </a:p>
          <a:p>
            <a:pPr marL="400050" lvl="1" indent="0">
              <a:buNone/>
            </a:pPr>
            <a:r>
              <a:rPr lang="en-US" b="1" dirty="0" smtClean="0"/>
              <a:t>	?_include=</a:t>
            </a:r>
            <a:r>
              <a:rPr lang="en-US" b="1" dirty="0" err="1" smtClean="0"/>
              <a:t>Observation.subject</a:t>
            </a:r>
            <a:endParaRPr lang="en-US" b="1" dirty="0" smtClean="0"/>
          </a:p>
          <a:p>
            <a:pPr marL="800100" lvl="2" indent="0">
              <a:buNone/>
            </a:pPr>
            <a:r>
              <a:rPr lang="en-US" dirty="0" smtClean="0"/>
              <a:t>Returns both Observations + Patients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163</a:t>
            </a:fld>
            <a:endParaRPr lang="en-CA"/>
          </a:p>
        </p:txBody>
      </p:sp>
    </p:spTree>
    <p:extLst>
      <p:ext uri="{BB962C8B-B14F-4D97-AF65-F5344CB8AC3E}">
        <p14:creationId xmlns="" xmlns:p14="http://schemas.microsoft.com/office/powerpoint/2010/main" val="389502402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Reverse Include</a:t>
            </a:r>
            <a:endParaRPr lang="en-CA" dirty="0"/>
          </a:p>
        </p:txBody>
      </p:sp>
      <p:sp>
        <p:nvSpPr>
          <p:cNvPr id="3" name="Content Placeholder 2"/>
          <p:cNvSpPr>
            <a:spLocks noGrp="1"/>
          </p:cNvSpPr>
          <p:nvPr>
            <p:ph idx="1"/>
          </p:nvPr>
        </p:nvSpPr>
        <p:spPr/>
        <p:txBody>
          <a:bodyPr/>
          <a:lstStyle/>
          <a:p>
            <a:r>
              <a:rPr lang="en-CA" dirty="0" smtClean="0"/>
              <a:t>You can also do the reverse.  E.g. Give me this patient and all the observations that point to them (careful – this could be a large set . . .)</a:t>
            </a:r>
          </a:p>
          <a:p>
            <a:r>
              <a:rPr lang="en-CA" dirty="0" err="1" smtClean="0"/>
              <a:t>Patient?_revinclude</a:t>
            </a:r>
            <a:r>
              <a:rPr lang="en-CA" dirty="0" smtClean="0"/>
              <a:t>=</a:t>
            </a:r>
            <a:r>
              <a:rPr lang="en-CA" dirty="0" err="1" smtClean="0"/>
              <a:t>Observation.subject</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164</a:t>
            </a:fld>
            <a:endParaRPr lang="en-CA"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Composites</a:t>
            </a:r>
            <a:endParaRPr lang="en-US" dirty="0"/>
          </a:p>
        </p:txBody>
      </p:sp>
      <p:sp>
        <p:nvSpPr>
          <p:cNvPr id="3" name="Content Placeholder 2"/>
          <p:cNvSpPr>
            <a:spLocks noGrp="1"/>
          </p:cNvSpPr>
          <p:nvPr>
            <p:ph idx="1"/>
          </p:nvPr>
        </p:nvSpPr>
        <p:spPr/>
        <p:txBody>
          <a:bodyPr/>
          <a:lstStyle/>
          <a:p>
            <a:r>
              <a:rPr lang="en-US" dirty="0" smtClean="0"/>
              <a:t>What if I want to find all groups with a characteristic of “eye color = green”</a:t>
            </a:r>
          </a:p>
          <a:p>
            <a:pPr lvl="1"/>
            <a:r>
              <a:rPr lang="en-US" dirty="0" err="1" smtClean="0"/>
              <a:t>Group?characteristic</a:t>
            </a:r>
            <a:r>
              <a:rPr lang="en-US" dirty="0" smtClean="0"/>
              <a:t>=eye </a:t>
            </a:r>
            <a:r>
              <a:rPr lang="en-US" dirty="0" err="1" smtClean="0"/>
              <a:t>color&amp;value</a:t>
            </a:r>
            <a:r>
              <a:rPr lang="en-US" dirty="0" smtClean="0"/>
              <a:t>=green</a:t>
            </a:r>
          </a:p>
          <a:p>
            <a:pPr lvl="1"/>
            <a:r>
              <a:rPr lang="en-US" dirty="0" smtClean="0"/>
              <a:t>Result: instance with characteristics of “eye color=blue” and “favorite color=green”</a:t>
            </a:r>
          </a:p>
          <a:p>
            <a:r>
              <a:rPr lang="en-US" dirty="0" smtClean="0"/>
              <a:t>Solution</a:t>
            </a:r>
          </a:p>
          <a:p>
            <a:pPr lvl="1"/>
            <a:r>
              <a:rPr lang="en-US" dirty="0" err="1" smtClean="0"/>
              <a:t>Group:characteristic-value</a:t>
            </a:r>
            <a:r>
              <a:rPr lang="en-US" dirty="0" smtClean="0"/>
              <a:t>=eye </a:t>
            </a:r>
            <a:r>
              <a:rPr lang="en-US" dirty="0" err="1" smtClean="0"/>
              <a:t>color$green</a:t>
            </a:r>
            <a:endParaRPr lang="en-US" dirty="0" smtClean="0"/>
          </a:p>
          <a:p>
            <a:pPr lvl="1"/>
            <a:endParaRPr lang="en-US" dirty="0"/>
          </a:p>
          <a:p>
            <a:pPr marL="457200" lvl="1" indent="0">
              <a:buNone/>
            </a:pPr>
            <a:r>
              <a:rPr lang="en-US" dirty="0" smtClean="0"/>
              <a:t>(don’t forget to escape the blank . .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165</a:t>
            </a:fld>
            <a:endParaRPr lang="en-CA"/>
          </a:p>
        </p:txBody>
      </p:sp>
    </p:spTree>
    <p:extLst>
      <p:ext uri="{BB962C8B-B14F-4D97-AF65-F5344CB8AC3E}">
        <p14:creationId xmlns="" xmlns:p14="http://schemas.microsoft.com/office/powerpoint/2010/main" val="83261287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parameters</a:t>
            </a:r>
            <a:endParaRPr lang="en-US" dirty="0"/>
          </a:p>
        </p:txBody>
      </p:sp>
      <p:sp>
        <p:nvSpPr>
          <p:cNvPr id="3" name="Content Placeholder 2"/>
          <p:cNvSpPr>
            <a:spLocks noGrp="1"/>
          </p:cNvSpPr>
          <p:nvPr>
            <p:ph idx="1"/>
          </p:nvPr>
        </p:nvSpPr>
        <p:spPr/>
        <p:txBody>
          <a:bodyPr/>
          <a:lstStyle/>
          <a:p>
            <a:r>
              <a:rPr lang="en-US" dirty="0" smtClean="0"/>
              <a:t>Just as FHIR doesn’t define all possible data elements, we don’t all possible parameters</a:t>
            </a:r>
          </a:p>
          <a:p>
            <a:r>
              <a:rPr lang="en-US" dirty="0" smtClean="0"/>
              <a:t>Extension search parameters defined using Profiles</a:t>
            </a:r>
          </a:p>
          <a:p>
            <a:r>
              <a:rPr lang="en-US" dirty="0" smtClean="0"/>
              <a:t>Conformance Statements identify what extension parameters are supported and what they’re called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166</a:t>
            </a:fld>
            <a:endParaRPr lang="en-CA"/>
          </a:p>
        </p:txBody>
      </p:sp>
    </p:spTree>
    <p:extLst>
      <p:ext uri="{BB962C8B-B14F-4D97-AF65-F5344CB8AC3E}">
        <p14:creationId xmlns="" xmlns:p14="http://schemas.microsoft.com/office/powerpoint/2010/main" val="30932910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a:t>
            </a:r>
            <a:endParaRPr lang="en-US" dirty="0"/>
          </a:p>
        </p:txBody>
      </p:sp>
      <p:sp>
        <p:nvSpPr>
          <p:cNvPr id="3" name="Content Placeholder 2"/>
          <p:cNvSpPr>
            <a:spLocks noGrp="1"/>
          </p:cNvSpPr>
          <p:nvPr>
            <p:ph idx="1"/>
          </p:nvPr>
        </p:nvSpPr>
        <p:spPr/>
        <p:txBody>
          <a:bodyPr/>
          <a:lstStyle/>
          <a:p>
            <a:r>
              <a:rPr lang="en-US" dirty="0" smtClean="0"/>
              <a:t>Use _</a:t>
            </a:r>
            <a:r>
              <a:rPr lang="en-US" dirty="0" err="1" smtClean="0"/>
              <a:t>sort:asc</a:t>
            </a:r>
            <a:r>
              <a:rPr lang="en-US" dirty="0" smtClean="0"/>
              <a:t> or _</a:t>
            </a:r>
            <a:r>
              <a:rPr lang="en-US" dirty="0" err="1" smtClean="0"/>
              <a:t>sort:desc</a:t>
            </a:r>
            <a:r>
              <a:rPr lang="en-US" dirty="0" smtClean="0"/>
              <a:t> to control sort</a:t>
            </a:r>
          </a:p>
          <a:p>
            <a:pPr lvl="1"/>
            <a:r>
              <a:rPr lang="en-US" dirty="0" smtClean="0"/>
              <a:t>E.g. </a:t>
            </a:r>
            <a:r>
              <a:rPr lang="en-US" dirty="0" smtClean="0">
                <a:latin typeface="Courier New" panose="02070309020205020404" pitchFamily="49" charset="0"/>
                <a:cs typeface="Courier New" panose="02070309020205020404" pitchFamily="49" charset="0"/>
              </a:rPr>
              <a:t>Observation?_</a:t>
            </a:r>
            <a:r>
              <a:rPr lang="en-US" dirty="0" err="1" smtClean="0">
                <a:latin typeface="Courier New" panose="02070309020205020404" pitchFamily="49" charset="0"/>
                <a:cs typeface="Courier New" panose="02070309020205020404" pitchFamily="49" charset="0"/>
              </a:rPr>
              <a:t>sort:asc</a:t>
            </a:r>
            <a:r>
              <a:rPr lang="en-US" dirty="0" smtClean="0">
                <a:latin typeface="Courier New" panose="02070309020205020404" pitchFamily="49" charset="0"/>
                <a:cs typeface="Courier New" panose="02070309020205020404" pitchFamily="49" charset="0"/>
              </a:rPr>
              <a:t>=name&amp;_</a:t>
            </a:r>
            <a:r>
              <a:rPr lang="en-US" dirty="0" err="1" smtClean="0">
                <a:latin typeface="Courier New" panose="02070309020205020404" pitchFamily="49" charset="0"/>
                <a:cs typeface="Courier New" panose="02070309020205020404" pitchFamily="49" charset="0"/>
              </a:rPr>
              <a:t>sort:desc</a:t>
            </a:r>
            <a:r>
              <a:rPr lang="en-US" dirty="0" smtClean="0">
                <a:latin typeface="Courier New" panose="02070309020205020404" pitchFamily="49" charset="0"/>
                <a:cs typeface="Courier New" panose="02070309020205020404" pitchFamily="49" charset="0"/>
              </a:rPr>
              <a:t>=date</a:t>
            </a:r>
          </a:p>
          <a:p>
            <a:pPr lvl="1"/>
            <a:r>
              <a:rPr lang="en-US" dirty="0" smtClean="0"/>
              <a:t>Sorts observations of the same type together, newest first</a:t>
            </a:r>
            <a:endParaRPr lang="en-US" dirty="0">
              <a:cs typeface="Courier New" panose="02070309020205020404" pitchFamily="49" charset="0"/>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167</a:t>
            </a:fld>
            <a:endParaRPr lang="en-CA"/>
          </a:p>
        </p:txBody>
      </p:sp>
    </p:spTree>
    <p:extLst>
      <p:ext uri="{BB962C8B-B14F-4D97-AF65-F5344CB8AC3E}">
        <p14:creationId xmlns="" xmlns:p14="http://schemas.microsoft.com/office/powerpoint/2010/main" val="293587017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a:t>
            </a:r>
            <a:endParaRPr lang="en-US" dirty="0"/>
          </a:p>
        </p:txBody>
      </p:sp>
      <p:sp>
        <p:nvSpPr>
          <p:cNvPr id="3" name="Content Placeholder 2"/>
          <p:cNvSpPr>
            <a:spLocks noGrp="1"/>
          </p:cNvSpPr>
          <p:nvPr>
            <p:ph idx="1"/>
          </p:nvPr>
        </p:nvSpPr>
        <p:spPr/>
        <p:txBody>
          <a:bodyPr/>
          <a:lstStyle/>
          <a:p>
            <a:r>
              <a:rPr lang="en-US" dirty="0" smtClean="0"/>
              <a:t>RFC 5005 </a:t>
            </a:r>
            <a:r>
              <a:rPr lang="en-US" dirty="0" smtClean="0"/>
              <a:t>defines a mechanism for paging through a feed</a:t>
            </a:r>
          </a:p>
          <a:p>
            <a:endParaRPr lang="en-US" dirty="0" smtClean="0"/>
          </a:p>
          <a:p>
            <a:endParaRPr lang="en-US" dirty="0" smtClean="0"/>
          </a:p>
          <a:p>
            <a:r>
              <a:rPr lang="en-US" dirty="0" smtClean="0"/>
              <a:t>Keep in mind that paging can be tricky in a stateless environment</a:t>
            </a:r>
          </a:p>
          <a:p>
            <a:pPr lvl="1"/>
            <a:r>
              <a:rPr lang="en-US" dirty="0" smtClean="0"/>
              <a:t>Result set can change</a:t>
            </a:r>
          </a:p>
          <a:p>
            <a:pPr lvl="1"/>
            <a:r>
              <a:rPr lang="en-US" dirty="0" smtClean="0"/>
              <a:t>Don’t want to accidentally miss data when paging forward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168</a:t>
            </a:fld>
            <a:endParaRPr lang="en-CA"/>
          </a:p>
        </p:txBody>
      </p:sp>
      <p:pic>
        <p:nvPicPr>
          <p:cNvPr id="16388"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4025" y="2929566"/>
            <a:ext cx="8232775" cy="89948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16010276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Some resources can be “big”</a:t>
            </a:r>
          </a:p>
          <a:p>
            <a:pPr lvl="1"/>
            <a:r>
              <a:rPr lang="en-US" dirty="0" smtClean="0"/>
              <a:t>e.g. Patient with pictures &amp; lots of contacts</a:t>
            </a:r>
          </a:p>
          <a:p>
            <a:pPr lvl="1"/>
            <a:r>
              <a:rPr lang="en-US" dirty="0" smtClean="0"/>
              <a:t>10MB JSON result set is bad when you’re an Android app presenting a list of 100 patients for a clinician to scroll through</a:t>
            </a:r>
          </a:p>
          <a:p>
            <a:r>
              <a:rPr lang="en-US" dirty="0" smtClean="0"/>
              <a:t>Solution: </a:t>
            </a:r>
            <a:r>
              <a:rPr lang="en-US" dirty="0" smtClean="0">
                <a:latin typeface="Courier New" panose="02070309020205020404" pitchFamily="49" charset="0"/>
                <a:cs typeface="Courier New" panose="02070309020205020404" pitchFamily="49" charset="0"/>
              </a:rPr>
              <a:t>_summary=true</a:t>
            </a:r>
            <a:r>
              <a:rPr lang="en-US" dirty="0" smtClean="0"/>
              <a:t> strips a resource’s elements down to those most likely to be useful in a “list” view.</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169</a:t>
            </a:fld>
            <a:endParaRPr lang="en-CA"/>
          </a:p>
        </p:txBody>
      </p:sp>
    </p:spTree>
    <p:extLst>
      <p:ext uri="{BB962C8B-B14F-4D97-AF65-F5344CB8AC3E}">
        <p14:creationId xmlns="" xmlns:p14="http://schemas.microsoft.com/office/powerpoint/2010/main" val="20922715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acronym</a:t>
            </a:r>
            <a:endParaRPr lang="en-US" dirty="0"/>
          </a:p>
        </p:txBody>
      </p:sp>
      <p:sp>
        <p:nvSpPr>
          <p:cNvPr id="3" name="Content Placeholder 2"/>
          <p:cNvSpPr>
            <a:spLocks noGrp="1"/>
          </p:cNvSpPr>
          <p:nvPr>
            <p:ph idx="1"/>
          </p:nvPr>
        </p:nvSpPr>
        <p:spPr/>
        <p:txBody>
          <a:bodyPr/>
          <a:lstStyle/>
          <a:p>
            <a:r>
              <a:rPr lang="en-US" dirty="0" smtClean="0"/>
              <a:t>F – Fast (to design &amp; to implement)</a:t>
            </a:r>
          </a:p>
          <a:p>
            <a:pPr lvl="1"/>
            <a:r>
              <a:rPr lang="en-US" dirty="0" smtClean="0"/>
              <a:t>Relative – No technology can make integration as fast as we’d like</a:t>
            </a:r>
          </a:p>
          <a:p>
            <a:r>
              <a:rPr lang="en-US" dirty="0" smtClean="0"/>
              <a:t>H – Healthcare</a:t>
            </a:r>
          </a:p>
          <a:p>
            <a:pPr lvl="1"/>
            <a:r>
              <a:rPr lang="en-US" dirty="0" smtClean="0"/>
              <a:t>That’s why we’re here</a:t>
            </a:r>
          </a:p>
          <a:p>
            <a:r>
              <a:rPr lang="en-US" dirty="0" smtClean="0"/>
              <a:t>I – Interoperable</a:t>
            </a:r>
          </a:p>
          <a:p>
            <a:pPr lvl="1"/>
            <a:r>
              <a:rPr lang="en-US" dirty="0" smtClean="0"/>
              <a:t>Ditto</a:t>
            </a:r>
          </a:p>
          <a:p>
            <a:r>
              <a:rPr lang="en-US" dirty="0" smtClean="0"/>
              <a:t>R – Resources</a:t>
            </a:r>
          </a:p>
          <a:p>
            <a:pPr lvl="1"/>
            <a:r>
              <a:rPr lang="en-US" dirty="0" smtClean="0"/>
              <a:t>Building blocks – more on these to follow</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a:t>
            </a:fld>
            <a:endParaRPr lang="en-CA" dirty="0"/>
          </a:p>
        </p:txBody>
      </p:sp>
    </p:spTree>
    <p:extLst>
      <p:ext uri="{BB962C8B-B14F-4D97-AF65-F5344CB8AC3E}">
        <p14:creationId xmlns="" xmlns:p14="http://schemas.microsoft.com/office/powerpoint/2010/main" val="288659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Partitions</a:t>
            </a:r>
            <a:endParaRPr lang="en-US" dirty="0"/>
          </a:p>
        </p:txBody>
      </p:sp>
      <p:sp>
        <p:nvSpPr>
          <p:cNvPr id="3" name="Content Placeholder 2"/>
          <p:cNvSpPr>
            <a:spLocks noGrp="1"/>
          </p:cNvSpPr>
          <p:nvPr>
            <p:ph idx="1"/>
          </p:nvPr>
        </p:nvSpPr>
        <p:spPr/>
        <p:txBody>
          <a:bodyPr/>
          <a:lstStyle/>
          <a:p>
            <a:r>
              <a:rPr lang="en-US" dirty="0" smtClean="0"/>
              <a:t>Some system designs</a:t>
            </a:r>
            <a:r>
              <a:rPr lang="en-US" baseline="0" dirty="0" smtClean="0"/>
              <a:t> like to enforce security based on URL.  For them</a:t>
            </a:r>
          </a:p>
          <a:p>
            <a:pPr lvl="1"/>
            <a:r>
              <a:rPr lang="en-US" dirty="0" smtClean="0">
                <a:hlinkClick r:id="rId2"/>
              </a:rPr>
              <a:t>https://example.org/fhir/Patient/1/Observation</a:t>
            </a:r>
            <a:endParaRPr lang="en-US" dirty="0" smtClean="0"/>
          </a:p>
          <a:p>
            <a:pPr marL="363538" lvl="2" indent="0">
              <a:buNone/>
            </a:pPr>
            <a:r>
              <a:rPr lang="en-US" sz="2800" dirty="0" smtClean="0"/>
              <a:t>Is more useful than</a:t>
            </a:r>
          </a:p>
          <a:p>
            <a:pPr lvl="1"/>
            <a:r>
              <a:rPr lang="en-US" dirty="0" smtClean="0">
                <a:hlinkClick r:id="rId3"/>
              </a:rPr>
              <a:t>https://example/fhir/Observation?subject=Patient/1</a:t>
            </a:r>
            <a:endParaRPr lang="en-US" dirty="0" smtClean="0"/>
          </a:p>
          <a:p>
            <a:r>
              <a:rPr lang="en-US" dirty="0" smtClean="0"/>
              <a:t>For that reason, FHIR allows partitioning by </a:t>
            </a:r>
            <a:r>
              <a:rPr lang="en-US" dirty="0" smtClean="0"/>
              <a:t>Patient, Practitioner, Organization and a few other resources where </a:t>
            </a:r>
            <a:r>
              <a:rPr lang="en-US" dirty="0" smtClean="0"/>
              <a:t>that is appropriate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170</a:t>
            </a:fld>
            <a:endParaRPr lang="en-CA"/>
          </a:p>
        </p:txBody>
      </p:sp>
    </p:spTree>
    <p:extLst>
      <p:ext uri="{BB962C8B-B14F-4D97-AF65-F5344CB8AC3E}">
        <p14:creationId xmlns="" xmlns:p14="http://schemas.microsoft.com/office/powerpoint/2010/main" val="56549711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by Tag</a:t>
            </a:r>
            <a:endParaRPr lang="en-US" dirty="0"/>
          </a:p>
        </p:txBody>
      </p:sp>
      <p:sp>
        <p:nvSpPr>
          <p:cNvPr id="3" name="Content Placeholder 2"/>
          <p:cNvSpPr>
            <a:spLocks noGrp="1"/>
          </p:cNvSpPr>
          <p:nvPr>
            <p:ph idx="1"/>
          </p:nvPr>
        </p:nvSpPr>
        <p:spPr/>
        <p:txBody>
          <a:bodyPr/>
          <a:lstStyle/>
          <a:p>
            <a:r>
              <a:rPr lang="en-US" dirty="0" smtClean="0"/>
              <a:t>FHIR provides the ability to tag resources to identify profiles, access constraints, workflow, etc.</a:t>
            </a:r>
          </a:p>
          <a:p>
            <a:pPr lvl="1"/>
            <a:r>
              <a:rPr lang="en-US" dirty="0" smtClean="0"/>
              <a:t>(We’ll discuss this more later)</a:t>
            </a:r>
          </a:p>
          <a:p>
            <a:r>
              <a:rPr lang="en-US" dirty="0" smtClean="0"/>
              <a:t>In addition to normal query parameters, it’s also possible to query by tags applied to the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171</a:t>
            </a:fld>
            <a:endParaRPr lang="en-CA"/>
          </a:p>
        </p:txBody>
      </p:sp>
    </p:spTree>
    <p:extLst>
      <p:ext uri="{BB962C8B-B14F-4D97-AF65-F5344CB8AC3E}">
        <p14:creationId xmlns="" xmlns:p14="http://schemas.microsoft.com/office/powerpoint/2010/main" val="103674274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vs. Post</a:t>
            </a:r>
            <a:endParaRPr lang="en-US" dirty="0"/>
          </a:p>
        </p:txBody>
      </p:sp>
      <p:sp>
        <p:nvSpPr>
          <p:cNvPr id="3" name="Content Placeholder 2"/>
          <p:cNvSpPr>
            <a:spLocks noGrp="1"/>
          </p:cNvSpPr>
          <p:nvPr>
            <p:ph idx="1"/>
          </p:nvPr>
        </p:nvSpPr>
        <p:spPr/>
        <p:txBody>
          <a:bodyPr/>
          <a:lstStyle/>
          <a:p>
            <a:r>
              <a:rPr lang="en-US" dirty="0" smtClean="0"/>
              <a:t>Query parameters can be sent either as part of the URL using a GET or as an application/x-www-form-</a:t>
            </a:r>
            <a:r>
              <a:rPr lang="en-US" dirty="0" err="1" smtClean="0"/>
              <a:t>urlencoded</a:t>
            </a:r>
            <a:r>
              <a:rPr lang="en-US" dirty="0" smtClean="0"/>
              <a:t> payload on a post</a:t>
            </a:r>
          </a:p>
          <a:p>
            <a:r>
              <a:rPr lang="en-US" dirty="0" smtClean="0"/>
              <a:t>Some technologies may prefer one over the other.  As well, POST hides query parameters from URL logging, which may provide privacy protections in some environments.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172</a:t>
            </a:fld>
            <a:endParaRPr lang="en-CA"/>
          </a:p>
        </p:txBody>
      </p:sp>
    </p:spTree>
    <p:extLst>
      <p:ext uri="{BB962C8B-B14F-4D97-AF65-F5344CB8AC3E}">
        <p14:creationId xmlns="" xmlns:p14="http://schemas.microsoft.com/office/powerpoint/2010/main" val="134348712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interoperability</a:t>
            </a:r>
            <a:endParaRPr lang="en-US" dirty="0"/>
          </a:p>
        </p:txBody>
      </p:sp>
      <p:sp>
        <p:nvSpPr>
          <p:cNvPr id="3" name="Content Placeholder 2"/>
          <p:cNvSpPr>
            <a:spLocks noGrp="1"/>
          </p:cNvSpPr>
          <p:nvPr>
            <p:ph idx="1"/>
          </p:nvPr>
        </p:nvSpPr>
        <p:spPr/>
        <p:txBody>
          <a:bodyPr/>
          <a:lstStyle/>
          <a:p>
            <a:pPr lvl="0"/>
            <a:r>
              <a:rPr lang="en-US" sz="2800" dirty="0" smtClean="0"/>
              <a:t>FHIR</a:t>
            </a:r>
            <a:r>
              <a:rPr lang="en-US" sz="2800" baseline="0" dirty="0" smtClean="0"/>
              <a:t> has a </a:t>
            </a:r>
            <a:r>
              <a:rPr lang="en-US" sz="2800" b="1" baseline="0" dirty="0" smtClean="0"/>
              <a:t>lot</a:t>
            </a:r>
            <a:r>
              <a:rPr lang="en-US" sz="2800" b="0" baseline="0" dirty="0" smtClean="0"/>
              <a:t> of query capability</a:t>
            </a:r>
          </a:p>
          <a:p>
            <a:pPr lvl="0"/>
            <a:r>
              <a:rPr lang="en-US" sz="2800" b="0" baseline="0" dirty="0" smtClean="0"/>
              <a:t>However . . .</a:t>
            </a:r>
          </a:p>
          <a:p>
            <a:pPr lvl="1"/>
            <a:r>
              <a:rPr lang="en-US" sz="2400" dirty="0" smtClean="0"/>
              <a:t>Almost all of it is optional</a:t>
            </a:r>
          </a:p>
          <a:p>
            <a:pPr lvl="0"/>
            <a:endParaRPr lang="en-US" sz="2800" dirty="0" smtClean="0"/>
          </a:p>
          <a:p>
            <a:pPr lvl="0"/>
            <a:r>
              <a:rPr lang="en-US" sz="2800" dirty="0" smtClean="0"/>
              <a:t>So how do you design a client when you have no clue what the server will support?</a:t>
            </a:r>
          </a:p>
          <a:p>
            <a:pPr lvl="1"/>
            <a:r>
              <a:rPr lang="en-US" sz="2400" dirty="0" smtClean="0"/>
              <a:t>The more generic you want your client to be, the less you should rely on sophisticated</a:t>
            </a:r>
            <a:r>
              <a:rPr lang="en-US" sz="2400" baseline="0" dirty="0" smtClean="0"/>
              <a:t> server capabilities</a:t>
            </a:r>
          </a:p>
          <a:p>
            <a:pPr lvl="1"/>
            <a:r>
              <a:rPr lang="en-US" sz="2400" dirty="0" smtClean="0"/>
              <a:t>Always check the response to see what parameters were actually used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173</a:t>
            </a:fld>
            <a:endParaRPr lang="en-CA"/>
          </a:p>
        </p:txBody>
      </p:sp>
    </p:spTree>
    <p:extLst>
      <p:ext uri="{BB962C8B-B14F-4D97-AF65-F5344CB8AC3E}">
        <p14:creationId xmlns="" xmlns:p14="http://schemas.microsoft.com/office/powerpoint/2010/main" val="271986502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#5</a:t>
            </a:r>
            <a:endParaRPr lang="en-US" dirty="0"/>
          </a:p>
        </p:txBody>
      </p:sp>
      <p:sp>
        <p:nvSpPr>
          <p:cNvPr id="3" name="Content Placeholder 2"/>
          <p:cNvSpPr>
            <a:spLocks noGrp="1"/>
          </p:cNvSpPr>
          <p:nvPr>
            <p:ph idx="1"/>
          </p:nvPr>
        </p:nvSpPr>
        <p:spPr/>
        <p:txBody>
          <a:bodyPr/>
          <a:lstStyle/>
          <a:p>
            <a:pPr algn="ctr"/>
            <a:r>
              <a:rPr lang="en-US" sz="3600" dirty="0" smtClean="0">
                <a:latin typeface="+mj-lt"/>
              </a:rPr>
              <a:t>Answer some questions . . .</a:t>
            </a:r>
          </a:p>
          <a:p>
            <a:pPr algn="ctr"/>
            <a:endParaRPr lang="en-US" sz="3600" dirty="0" smtClean="0">
              <a:latin typeface="+mj-lt"/>
            </a:endParaRPr>
          </a:p>
          <a:p>
            <a:pPr algn="ctr"/>
            <a:r>
              <a:rPr lang="en-US" sz="3600" dirty="0" smtClean="0">
                <a:latin typeface="+mj-lt"/>
              </a:rPr>
              <a:t>(30 minutes)</a:t>
            </a:r>
            <a:endParaRPr lang="en-US" sz="3600" dirty="0">
              <a:latin typeface="+mj-lt"/>
            </a:endParaRPr>
          </a:p>
        </p:txBody>
      </p:sp>
    </p:spTree>
    <p:extLst>
      <p:ext uri="{BB962C8B-B14F-4D97-AF65-F5344CB8AC3E}">
        <p14:creationId xmlns="" xmlns:p14="http://schemas.microsoft.com/office/powerpoint/2010/main" val="166400291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FHIR questions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175</a:t>
            </a:fld>
            <a:endParaRPr lang="en-CA"/>
          </a:p>
        </p:txBody>
      </p:sp>
      <p:sp>
        <p:nvSpPr>
          <p:cNvPr id="4" name="Text Placeholder 3"/>
          <p:cNvSpPr>
            <a:spLocks noGrp="1"/>
          </p:cNvSpPr>
          <p:nvPr>
            <p:ph type="body" idx="4294967295"/>
          </p:nvPr>
        </p:nvSpPr>
        <p:spPr/>
        <p:txBody>
          <a:bodyPr/>
          <a:lstStyle/>
          <a:p>
            <a:pPr lvl="0"/>
            <a:r>
              <a:rPr lang="en-US" sz="2400" dirty="0" smtClean="0"/>
              <a:t>Summary of all male patient’s born between 1960 and 1980</a:t>
            </a:r>
          </a:p>
          <a:p>
            <a:pPr lvl="0"/>
            <a:r>
              <a:rPr lang="en-US" sz="2400" dirty="0" smtClean="0"/>
              <a:t>All patients of Health Level Seven</a:t>
            </a:r>
          </a:p>
          <a:p>
            <a:pPr lvl="0"/>
            <a:r>
              <a:rPr lang="en-US" sz="2400" dirty="0" smtClean="0"/>
              <a:t>Most recent weight measurement</a:t>
            </a:r>
          </a:p>
          <a:p>
            <a:pPr lvl="0"/>
            <a:r>
              <a:rPr lang="en-US" sz="2400" dirty="0" smtClean="0"/>
              <a:t>Patient van de </a:t>
            </a:r>
            <a:r>
              <a:rPr lang="en-US" sz="2400" dirty="0" err="1" smtClean="0"/>
              <a:t>Heuvel’s</a:t>
            </a:r>
            <a:r>
              <a:rPr lang="en-US" sz="2400" dirty="0" smtClean="0"/>
              <a:t> </a:t>
            </a:r>
            <a:r>
              <a:rPr lang="en-US" sz="2400" dirty="0" smtClean="0"/>
              <a:t>hemoglobin</a:t>
            </a:r>
            <a:r>
              <a:rPr lang="en-US" sz="2400" dirty="0" smtClean="0"/>
              <a:t> </a:t>
            </a:r>
            <a:r>
              <a:rPr lang="en-US" sz="2400" dirty="0" smtClean="0"/>
              <a:t>readings over </a:t>
            </a:r>
            <a:r>
              <a:rPr lang="en-US" sz="2400" dirty="0" smtClean="0"/>
              <a:t>6.2 g/</a:t>
            </a:r>
            <a:r>
              <a:rPr lang="en-US" sz="2400" dirty="0" err="1" smtClean="0"/>
              <a:t>dL</a:t>
            </a:r>
            <a:endParaRPr lang="en-US" sz="2400" dirty="0" smtClean="0"/>
          </a:p>
          <a:p>
            <a:pPr lvl="0"/>
            <a:r>
              <a:rPr lang="en-US" sz="2400" dirty="0" smtClean="0"/>
              <a:t>All patients with a confirmed condition of Asthma</a:t>
            </a:r>
          </a:p>
          <a:p>
            <a:pPr lvl="0"/>
            <a:r>
              <a:rPr lang="en-US" sz="2400" dirty="0" smtClean="0"/>
              <a:t>Average blood pressure over the past year for patient smith</a:t>
            </a:r>
          </a:p>
          <a:p>
            <a:pPr lvl="0"/>
            <a:endParaRPr lang="en-US" sz="2400" dirty="0"/>
          </a:p>
        </p:txBody>
      </p:sp>
    </p:spTree>
    <p:extLst>
      <p:ext uri="{BB962C8B-B14F-4D97-AF65-F5344CB8AC3E}">
        <p14:creationId xmlns="" xmlns:p14="http://schemas.microsoft.com/office/powerpoint/2010/main" val="411795395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Searching FHIR</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176</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07474724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Profiles and Conformance</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 xmlns:p14="http://schemas.microsoft.com/office/powerpoint/2010/main" val="397870982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Profiles</a:t>
            </a:r>
            <a:endParaRPr lang="en-US" dirty="0"/>
          </a:p>
        </p:txBody>
      </p:sp>
      <p:sp>
        <p:nvSpPr>
          <p:cNvPr id="3" name="Content Placeholder 2"/>
          <p:cNvSpPr>
            <a:spLocks noGrp="1"/>
          </p:cNvSpPr>
          <p:nvPr>
            <p:ph idx="1"/>
          </p:nvPr>
        </p:nvSpPr>
        <p:spPr/>
        <p:txBody>
          <a:bodyPr/>
          <a:lstStyle/>
          <a:p>
            <a:r>
              <a:rPr lang="en-US" dirty="0" smtClean="0"/>
              <a:t>Many </a:t>
            </a:r>
            <a:r>
              <a:rPr lang="en-US" dirty="0"/>
              <a:t>different contexts in </a:t>
            </a:r>
            <a:r>
              <a:rPr lang="en-US" dirty="0" smtClean="0"/>
              <a:t>healthcare, but a single set of Resources</a:t>
            </a:r>
          </a:p>
          <a:p>
            <a:r>
              <a:rPr lang="en-US" dirty="0" smtClean="0"/>
              <a:t>Need </a:t>
            </a:r>
            <a:r>
              <a:rPr lang="en-US" dirty="0"/>
              <a:t>to be able to describe restrictions </a:t>
            </a:r>
            <a:r>
              <a:rPr lang="en-US" dirty="0" smtClean="0"/>
              <a:t>based on use and context</a:t>
            </a:r>
          </a:p>
          <a:p>
            <a:r>
              <a:rPr lang="en-US" dirty="0" smtClean="0"/>
              <a:t>Allow </a:t>
            </a:r>
            <a:r>
              <a:rPr lang="en-US" dirty="0"/>
              <a:t>for these usage statements </a:t>
            </a:r>
            <a:r>
              <a:rPr lang="en-US" dirty="0" smtClean="0"/>
              <a:t>to:</a:t>
            </a:r>
          </a:p>
          <a:p>
            <a:pPr lvl="1"/>
            <a:r>
              <a:rPr lang="en-US" sz="2400" dirty="0" smtClean="0"/>
              <a:t>Authored in a structured manner</a:t>
            </a:r>
          </a:p>
          <a:p>
            <a:pPr lvl="1"/>
            <a:r>
              <a:rPr lang="en-US" sz="2400" dirty="0" smtClean="0"/>
              <a:t>Published in a repository</a:t>
            </a:r>
          </a:p>
          <a:p>
            <a:pPr lvl="1"/>
            <a:r>
              <a:rPr lang="en-US" sz="2400" dirty="0" smtClean="0"/>
              <a:t>Used </a:t>
            </a:r>
            <a:r>
              <a:rPr lang="en-US" sz="2400" dirty="0"/>
              <a:t>as the basis for </a:t>
            </a:r>
            <a:r>
              <a:rPr lang="en-US" sz="2400" dirty="0" smtClean="0"/>
              <a:t>validation, code</a:t>
            </a:r>
            <a:r>
              <a:rPr lang="en-US" sz="2400" dirty="0"/>
              <a:t>, report and UI generation</a:t>
            </a:r>
            <a:r>
              <a:rPr lang="en-US" sz="2400" dirty="0" smtClean="0"/>
              <a:t>.</a:t>
            </a:r>
            <a:endParaRPr lang="en-US"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178</a:t>
            </a:fld>
            <a:endParaRPr lang="en-CA" dirty="0"/>
          </a:p>
        </p:txBody>
      </p:sp>
    </p:spTree>
    <p:extLst>
      <p:ext uri="{BB962C8B-B14F-4D97-AF65-F5344CB8AC3E}">
        <p14:creationId xmlns="" xmlns:p14="http://schemas.microsoft.com/office/powerpoint/2010/main" val="1047966039"/>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Profiles</a:t>
            </a:r>
            <a:endParaRPr lang="en-US" dirty="0"/>
          </a:p>
        </p:txBody>
      </p:sp>
      <p:sp>
        <p:nvSpPr>
          <p:cNvPr id="3" name="Content Placeholder 2"/>
          <p:cNvSpPr>
            <a:spLocks noGrp="1"/>
          </p:cNvSpPr>
          <p:nvPr>
            <p:ph idx="1"/>
          </p:nvPr>
        </p:nvSpPr>
        <p:spPr/>
        <p:txBody>
          <a:bodyPr/>
          <a:lstStyle/>
          <a:p>
            <a:r>
              <a:rPr lang="en-US" dirty="0" smtClean="0"/>
              <a:t>Profiles can serve the same purpose as:</a:t>
            </a:r>
          </a:p>
          <a:p>
            <a:pPr lvl="1"/>
            <a:r>
              <a:rPr lang="en-US" dirty="0" smtClean="0"/>
              <a:t>CDA templates &amp; implementation guides</a:t>
            </a:r>
          </a:p>
          <a:p>
            <a:pPr lvl="1"/>
            <a:r>
              <a:rPr lang="en-US" dirty="0" smtClean="0"/>
              <a:t>HL7 v2 “static” profiles</a:t>
            </a:r>
          </a:p>
          <a:p>
            <a:pPr lvl="1"/>
            <a:r>
              <a:rPr lang="en-US" dirty="0" smtClean="0"/>
              <a:t>CIMI implementation guides</a:t>
            </a:r>
          </a:p>
          <a:p>
            <a:pPr lvl="1"/>
            <a:r>
              <a:rPr lang="en-US" dirty="0" smtClean="0"/>
              <a:t>OpenEHR Archetypes &amp; templates</a:t>
            </a:r>
          </a:p>
          <a:p>
            <a:r>
              <a:rPr lang="en-US" dirty="0" smtClean="0"/>
              <a:t>Profiles aren’t mandatory for interoperability, but they improve the degree of it.</a:t>
            </a:r>
          </a:p>
          <a:p>
            <a:r>
              <a:rPr lang="en-US" dirty="0" smtClean="0"/>
              <a:t>Profiles never change meaning of an instance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179</a:t>
            </a:fld>
            <a:endParaRPr lang="en-CA"/>
          </a:p>
        </p:txBody>
      </p:sp>
    </p:spTree>
    <p:extLst>
      <p:ext uri="{BB962C8B-B14F-4D97-AF65-F5344CB8AC3E}">
        <p14:creationId xmlns="" xmlns:p14="http://schemas.microsoft.com/office/powerpoint/2010/main" val="17677113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Manifesto</a:t>
            </a:r>
            <a:endParaRPr lang="en-US" dirty="0"/>
          </a:p>
        </p:txBody>
      </p:sp>
      <p:sp>
        <p:nvSpPr>
          <p:cNvPr id="4" name="Content Placeholder 3"/>
          <p:cNvSpPr>
            <a:spLocks noGrp="1"/>
          </p:cNvSpPr>
          <p:nvPr>
            <p:ph idx="1"/>
          </p:nvPr>
        </p:nvSpPr>
        <p:spPr>
          <a:xfrm>
            <a:off x="467544" y="1828800"/>
            <a:ext cx="8280920" cy="4480520"/>
          </a:xfrm>
        </p:spPr>
        <p:txBody>
          <a:bodyPr/>
          <a:lstStyle/>
          <a:p>
            <a:pPr lvl="0"/>
            <a:r>
              <a:rPr lang="en-US" dirty="0" smtClean="0"/>
              <a:t>Focus on </a:t>
            </a:r>
            <a:r>
              <a:rPr lang="en-US" b="1" dirty="0" smtClean="0"/>
              <a:t>implementers</a:t>
            </a:r>
          </a:p>
          <a:p>
            <a:pPr lvl="0"/>
            <a:r>
              <a:rPr lang="en-US" dirty="0" smtClean="0"/>
              <a:t>Keep </a:t>
            </a:r>
            <a:r>
              <a:rPr lang="en-US" b="1" dirty="0" smtClean="0"/>
              <a:t>common</a:t>
            </a:r>
            <a:r>
              <a:rPr lang="en-US" dirty="0" smtClean="0"/>
              <a:t> </a:t>
            </a:r>
            <a:r>
              <a:rPr lang="en-US" b="1" dirty="0" smtClean="0"/>
              <a:t>scenarios </a:t>
            </a:r>
            <a:r>
              <a:rPr lang="en-US" dirty="0" smtClean="0"/>
              <a:t>simple</a:t>
            </a:r>
          </a:p>
          <a:p>
            <a:r>
              <a:rPr lang="en-US" dirty="0" smtClean="0"/>
              <a:t>Leverage </a:t>
            </a:r>
            <a:r>
              <a:rPr lang="en-US" b="1" dirty="0" smtClean="0"/>
              <a:t>existing technologies</a:t>
            </a:r>
          </a:p>
          <a:p>
            <a:r>
              <a:rPr lang="en-US" dirty="0" smtClean="0"/>
              <a:t>Provide</a:t>
            </a:r>
            <a:r>
              <a:rPr lang="en-US" b="1" dirty="0" smtClean="0"/>
              <a:t> human readability</a:t>
            </a:r>
            <a:endParaRPr lang="en-US" dirty="0" smtClean="0"/>
          </a:p>
          <a:p>
            <a:r>
              <a:rPr lang="en-US" dirty="0" smtClean="0"/>
              <a:t>Make content </a:t>
            </a:r>
            <a:r>
              <a:rPr lang="en-US" b="1" dirty="0" smtClean="0"/>
              <a:t>freely available</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smtClean="0">
                <a:effectLst/>
                <a:latin typeface="+mn-lt"/>
                <a:ea typeface="+mn-ea"/>
                <a:cs typeface="+mn-cs"/>
              </a:rPr>
              <a:t>Support multiple </a:t>
            </a:r>
            <a:r>
              <a:rPr lang="en-US" sz="3100" b="1" dirty="0" smtClean="0">
                <a:effectLst/>
                <a:latin typeface="+mn-lt"/>
                <a:ea typeface="+mn-ea"/>
                <a:cs typeface="+mn-cs"/>
              </a:rPr>
              <a:t>paradigms &amp; architectures</a:t>
            </a:r>
            <a:endParaRPr lang="en-US" sz="3100" b="0" dirty="0" smtClean="0">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smtClean="0">
                <a:effectLst/>
                <a:latin typeface="+mn-lt"/>
                <a:ea typeface="+mn-ea"/>
                <a:cs typeface="+mn-cs"/>
              </a:rPr>
              <a:t>Demonstrate best practice </a:t>
            </a:r>
            <a:r>
              <a:rPr lang="en-US" sz="3100" b="1" dirty="0" smtClean="0">
                <a:effectLst/>
              </a:rPr>
              <a:t>governance</a:t>
            </a:r>
            <a:endParaRPr lang="en-US" sz="3100" dirty="0" smtClean="0">
              <a:effectLst/>
            </a:endParaRPr>
          </a:p>
        </p:txBody>
      </p:sp>
    </p:spTree>
    <p:extLst>
      <p:ext uri="{BB962C8B-B14F-4D97-AF65-F5344CB8AC3E}">
        <p14:creationId xmlns="" xmlns:p14="http://schemas.microsoft.com/office/powerpoint/2010/main" val="99352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a resource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180</a:t>
            </a:fld>
            <a:endParaRPr lang="en-CA"/>
          </a:p>
        </p:txBody>
      </p:sp>
      <p:pic>
        <p:nvPicPr>
          <p:cNvPr id="102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000" y="1676400"/>
            <a:ext cx="4438650" cy="46005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4922008" y="2051713"/>
            <a:ext cx="3917192" cy="3416320"/>
          </a:xfrm>
          <a:prstGeom prst="rect">
            <a:avLst/>
          </a:prstGeom>
          <a:noFill/>
        </p:spPr>
        <p:txBody>
          <a:bodyPr wrap="square" rtlCol="0">
            <a:spAutoFit/>
          </a:bodyPr>
          <a:lstStyle/>
          <a:p>
            <a:r>
              <a:rPr lang="en-US" dirty="0" smtClean="0"/>
              <a:t>Demand that the identifier uses your national patient identifier</a:t>
            </a:r>
          </a:p>
          <a:p>
            <a:endParaRPr lang="en-US" dirty="0"/>
          </a:p>
          <a:p>
            <a:r>
              <a:rPr lang="en-US" dirty="0" smtClean="0"/>
              <a:t>Limit names to just 1 (instead of 0..*)</a:t>
            </a:r>
          </a:p>
          <a:p>
            <a:endParaRPr lang="en-US" dirty="0"/>
          </a:p>
          <a:p>
            <a:endParaRPr lang="en-US" dirty="0" smtClean="0"/>
          </a:p>
          <a:p>
            <a:r>
              <a:rPr lang="en-US" dirty="0" smtClean="0"/>
              <a:t>Limit </a:t>
            </a:r>
            <a:r>
              <a:rPr lang="en-US" dirty="0" err="1" smtClean="0"/>
              <a:t>maritalStatus</a:t>
            </a:r>
            <a:r>
              <a:rPr lang="en-US" dirty="0" smtClean="0"/>
              <a:t> to another set of codes that extends the one from HL7 international</a:t>
            </a:r>
          </a:p>
          <a:p>
            <a:endParaRPr lang="en-US" dirty="0"/>
          </a:p>
          <a:p>
            <a:r>
              <a:rPr lang="en-US" dirty="0" smtClean="0"/>
              <a:t>Add an extension to support “</a:t>
            </a:r>
            <a:r>
              <a:rPr lang="en-US" dirty="0" err="1" smtClean="0"/>
              <a:t>RaceCode</a:t>
            </a:r>
            <a:r>
              <a:rPr lang="en-US" dirty="0" smtClean="0"/>
              <a:t>”</a:t>
            </a:r>
          </a:p>
        </p:txBody>
      </p:sp>
      <p:cxnSp>
        <p:nvCxnSpPr>
          <p:cNvPr id="7" name="Straight Arrow Connector 6"/>
          <p:cNvCxnSpPr/>
          <p:nvPr/>
        </p:nvCxnSpPr>
        <p:spPr bwMode="auto">
          <a:xfrm flipH="1">
            <a:off x="2600325" y="2286000"/>
            <a:ext cx="2321683" cy="1524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2362200" y="2743200"/>
            <a:ext cx="2550284" cy="3810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4343400" y="3886200"/>
            <a:ext cx="569084" cy="457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a:off x="3637342" y="5257800"/>
            <a:ext cx="1275142" cy="838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5076056" y="5661248"/>
            <a:ext cx="2592288" cy="923330"/>
          </a:xfrm>
          <a:prstGeom prst="rect">
            <a:avLst/>
          </a:prstGeom>
          <a:noFill/>
        </p:spPr>
        <p:txBody>
          <a:bodyPr wrap="square" rtlCol="0">
            <a:spAutoFit/>
          </a:bodyPr>
          <a:lstStyle/>
          <a:p>
            <a:r>
              <a:rPr lang="en-US" i="1" dirty="0" smtClean="0"/>
              <a:t>Note: hardly any mandatory elements in the core spec!</a:t>
            </a:r>
            <a:endParaRPr lang="nl-NL" i="1" dirty="0"/>
          </a:p>
        </p:txBody>
      </p:sp>
    </p:spTree>
    <p:extLst>
      <p:ext uri="{BB962C8B-B14F-4D97-AF65-F5344CB8AC3E}">
        <p14:creationId xmlns="" xmlns:p14="http://schemas.microsoft.com/office/powerpoint/2010/main" val="269225675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&amp; published</a:t>
            </a:r>
            <a:endParaRPr lang="en-US" dirty="0"/>
          </a:p>
        </p:txBody>
      </p:sp>
      <p:sp>
        <p:nvSpPr>
          <p:cNvPr id="3" name="Content Placeholder 2"/>
          <p:cNvSpPr>
            <a:spLocks noGrp="1"/>
          </p:cNvSpPr>
          <p:nvPr>
            <p:ph idx="1"/>
          </p:nvPr>
        </p:nvSpPr>
        <p:spPr/>
        <p:txBody>
          <a:bodyPr/>
          <a:lstStyle/>
          <a:p>
            <a:r>
              <a:rPr lang="en-US" dirty="0" smtClean="0"/>
              <a:t>A Profile is just a “normal” Resource</a:t>
            </a:r>
          </a:p>
          <a:p>
            <a:pPr lvl="1"/>
            <a:r>
              <a:rPr lang="en-US" dirty="0" smtClean="0"/>
              <a:t>Any FHIR server could serve Profiles (just like Patients, Observations, etc…)</a:t>
            </a:r>
          </a:p>
          <a:p>
            <a:pPr lvl="1"/>
            <a:r>
              <a:rPr lang="en-US" dirty="0" smtClean="0"/>
              <a:t>So, any FHIR server is a profile repository!</a:t>
            </a:r>
          </a:p>
          <a:p>
            <a:pPr lvl="1"/>
            <a:r>
              <a:rPr lang="en-US" dirty="0" smtClean="0"/>
              <a:t>You can send a resource and the profile it conforms to in the same bundle</a:t>
            </a:r>
          </a:p>
          <a:p>
            <a:endParaRPr lang="en-US" dirty="0" smtClean="0"/>
          </a:p>
          <a:p>
            <a:r>
              <a:rPr lang="en-US" dirty="0" smtClean="0"/>
              <a:t>A resource is simply referred to by its URI:</a:t>
            </a:r>
          </a:p>
          <a:p>
            <a:pPr marL="742950" lvl="2" indent="-342900">
              <a:buSzPct val="75000"/>
            </a:pPr>
            <a:r>
              <a:rPr lang="en-US" dirty="0"/>
              <a:t>e.g. </a:t>
            </a:r>
            <a:r>
              <a:rPr lang="en-US" dirty="0" smtClean="0"/>
              <a:t>https://hl7.org/fhir/Profile/iso-21090</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181</a:t>
            </a:fld>
            <a:endParaRPr lang="en-CA"/>
          </a:p>
        </p:txBody>
      </p:sp>
    </p:spTree>
    <p:extLst>
      <p:ext uri="{BB962C8B-B14F-4D97-AF65-F5344CB8AC3E}">
        <p14:creationId xmlns="" xmlns:p14="http://schemas.microsoft.com/office/powerpoint/2010/main" val="330481952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profiles</a:t>
            </a:r>
            <a:endParaRPr lang="en-US" dirty="0"/>
          </a:p>
        </p:txBody>
      </p:sp>
      <p:sp>
        <p:nvSpPr>
          <p:cNvPr id="3" name="Content Placeholder 2"/>
          <p:cNvSpPr>
            <a:spLocks noGrp="1"/>
          </p:cNvSpPr>
          <p:nvPr>
            <p:ph idx="1"/>
          </p:nvPr>
        </p:nvSpPr>
        <p:spPr/>
        <p:txBody>
          <a:bodyPr/>
          <a:lstStyle/>
          <a:p>
            <a:r>
              <a:rPr lang="en-US" dirty="0" smtClean="0"/>
              <a:t>When communicating a resource, you can indicate the profiles it conforms to.</a:t>
            </a:r>
          </a:p>
          <a:p>
            <a:r>
              <a:rPr lang="en-US" dirty="0" smtClean="0"/>
              <a:t>A server might explicitly state it only accepts resources conforming to a certain profile (and verify!)</a:t>
            </a:r>
          </a:p>
          <a:p>
            <a:r>
              <a:rPr lang="en-US" dirty="0" smtClean="0"/>
              <a:t>You can ask a FHIR server to validate a resource against a given profile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182</a:t>
            </a:fld>
            <a:endParaRPr lang="en-CA"/>
          </a:p>
        </p:txBody>
      </p:sp>
    </p:spTree>
    <p:extLst>
      <p:ext uri="{BB962C8B-B14F-4D97-AF65-F5344CB8AC3E}">
        <p14:creationId xmlns="" xmlns:p14="http://schemas.microsoft.com/office/powerpoint/2010/main" val="381364714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own Arrow 12"/>
          <p:cNvSpPr/>
          <p:nvPr/>
        </p:nvSpPr>
        <p:spPr>
          <a:xfrm>
            <a:off x="2729305" y="2312064"/>
            <a:ext cx="1008112" cy="320117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solidFill>
                <a:prstClr val="white"/>
              </a:solidFill>
            </a:endParaRPr>
          </a:p>
        </p:txBody>
      </p:sp>
      <p:pic>
        <p:nvPicPr>
          <p:cNvPr id="21" name="Picture 7" descr="http://www.freeworldmaps.net/europe/netherlands/netherlands-politcal-map-highres.jpg"/>
          <p:cNvPicPr>
            <a:picLocks noChangeAspect="1" noChangeArrowheads="1"/>
          </p:cNvPicPr>
          <p:nvPr/>
        </p:nvPicPr>
        <p:blipFill>
          <a:blip r:embed="rId3" cstate="print">
            <a:extLst>
              <a:ext uri="{28A0092B-C50C-407E-A947-70E740481C1C}">
                <a14:useLocalDpi xmlns="" xmlns:a14="http://schemas.microsoft.com/office/drawing/2010/main" val="0"/>
              </a:ext>
            </a:extLst>
          </a:blip>
          <a:stretch>
            <a:fillRect/>
          </a:stretch>
        </p:blipFill>
        <p:spPr bwMode="auto">
          <a:xfrm>
            <a:off x="1547664" y="3229031"/>
            <a:ext cx="781396" cy="113607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grpSp>
        <p:nvGrpSpPr>
          <p:cNvPr id="2" name="Group 1"/>
          <p:cNvGrpSpPr/>
          <p:nvPr/>
        </p:nvGrpSpPr>
        <p:grpSpPr>
          <a:xfrm>
            <a:off x="971600" y="4684303"/>
            <a:ext cx="1757705" cy="1553009"/>
            <a:chOff x="1068853" y="3382231"/>
            <a:chExt cx="1757705" cy="1164757"/>
          </a:xfrm>
        </p:grpSpPr>
        <p:pic>
          <p:nvPicPr>
            <p:cNvPr id="25" name="Picture 10"/>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068853" y="3614434"/>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9" name="Picture 10"/>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742449" y="3382231"/>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0" name="Picture 10"/>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869494" y="3925285"/>
              <a:ext cx="957064" cy="62170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sp>
        <p:nvSpPr>
          <p:cNvPr id="4" name="Title 3"/>
          <p:cNvSpPr>
            <a:spLocks noGrp="1"/>
          </p:cNvSpPr>
          <p:nvPr>
            <p:ph type="title"/>
          </p:nvPr>
        </p:nvSpPr>
        <p:spPr>
          <a:xfrm>
            <a:off x="395536" y="332657"/>
            <a:ext cx="6552728" cy="1152128"/>
          </a:xfrm>
        </p:spPr>
        <p:txBody>
          <a:bodyPr/>
          <a:lstStyle/>
          <a:p>
            <a:r>
              <a:rPr lang="en-US" dirty="0" smtClean="0"/>
              <a:t>Who publishes?</a:t>
            </a:r>
            <a:endParaRPr lang="en-US" dirty="0"/>
          </a:p>
        </p:txBody>
      </p:sp>
      <p:sp>
        <p:nvSpPr>
          <p:cNvPr id="6" name="TextBox 5"/>
          <p:cNvSpPr txBox="1"/>
          <p:nvPr/>
        </p:nvSpPr>
        <p:spPr>
          <a:xfrm>
            <a:off x="3851920" y="2339588"/>
            <a:ext cx="4608512" cy="369332"/>
          </a:xfrm>
          <a:prstGeom prst="rect">
            <a:avLst/>
          </a:prstGeom>
          <a:noFill/>
        </p:spPr>
        <p:txBody>
          <a:bodyPr wrap="square" rtlCol="0">
            <a:spAutoFit/>
          </a:bodyPr>
          <a:lstStyle/>
          <a:p>
            <a:r>
              <a:rPr lang="en-US" dirty="0" smtClean="0"/>
              <a:t>http://www.hl7.org/fhir/Profile/iso-21090</a:t>
            </a:r>
            <a:endParaRPr lang="nl-NL" dirty="0"/>
          </a:p>
        </p:txBody>
      </p:sp>
      <p:pic>
        <p:nvPicPr>
          <p:cNvPr id="1026" name="Picture 2" descr=" by Allen Enterprises"/>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153431" y="1673464"/>
            <a:ext cx="1432132" cy="1432132"/>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TextBox 17"/>
          <p:cNvSpPr txBox="1"/>
          <p:nvPr/>
        </p:nvSpPr>
        <p:spPr>
          <a:xfrm>
            <a:off x="3851921" y="3638249"/>
            <a:ext cx="4608512" cy="369332"/>
          </a:xfrm>
          <a:prstGeom prst="rect">
            <a:avLst/>
          </a:prstGeom>
          <a:noFill/>
        </p:spPr>
        <p:txBody>
          <a:bodyPr wrap="square" rtlCol="0">
            <a:spAutoFit/>
          </a:bodyPr>
          <a:lstStyle/>
          <a:p>
            <a:r>
              <a:rPr lang="en-US" dirty="0" smtClean="0"/>
              <a:t>http://www.hl7.nl/fhir/Profile/patient-nl</a:t>
            </a:r>
            <a:endParaRPr lang="nl-NL" dirty="0"/>
          </a:p>
        </p:txBody>
      </p:sp>
      <p:sp>
        <p:nvSpPr>
          <p:cNvPr id="19" name="TextBox 18"/>
          <p:cNvSpPr txBox="1"/>
          <p:nvPr/>
        </p:nvSpPr>
        <p:spPr>
          <a:xfrm>
            <a:off x="3851920" y="5147900"/>
            <a:ext cx="4608512" cy="369332"/>
          </a:xfrm>
          <a:prstGeom prst="rect">
            <a:avLst/>
          </a:prstGeom>
          <a:noFill/>
        </p:spPr>
        <p:txBody>
          <a:bodyPr wrap="square" rtlCol="0">
            <a:spAutoFit/>
          </a:bodyPr>
          <a:lstStyle/>
          <a:p>
            <a:r>
              <a:rPr lang="en-US" dirty="0" smtClean="0"/>
              <a:t>http://www.health4all.org/fhir/Profile/</a:t>
            </a:r>
            <a:endParaRPr lang="nl-NL" dirty="0"/>
          </a:p>
        </p:txBody>
      </p:sp>
      <p:sp>
        <p:nvSpPr>
          <p:cNvPr id="12" name="Down Arrow 11"/>
          <p:cNvSpPr/>
          <p:nvPr/>
        </p:nvSpPr>
        <p:spPr>
          <a:xfrm rot="10800000">
            <a:off x="165336" y="2207199"/>
            <a:ext cx="1008112" cy="320117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solidFill>
                <a:prstClr val="white"/>
              </a:solidFill>
            </a:endParaRPr>
          </a:p>
        </p:txBody>
      </p:sp>
    </p:spTree>
    <p:extLst>
      <p:ext uri="{BB962C8B-B14F-4D97-AF65-F5344CB8AC3E}">
        <p14:creationId xmlns="" xmlns:p14="http://schemas.microsoft.com/office/powerpoint/2010/main" val="2952938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18" grpId="0"/>
      <p:bldP spid="19" grpId="0"/>
      <p:bldP spid="12"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39553" y="1772816"/>
            <a:ext cx="5544615" cy="316835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What’s in a profile?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184</a:t>
            </a:fld>
            <a:endParaRPr lang="en-CA" dirty="0"/>
          </a:p>
        </p:txBody>
      </p:sp>
      <p:sp>
        <p:nvSpPr>
          <p:cNvPr id="5" name="Rectangle 4"/>
          <p:cNvSpPr/>
          <p:nvPr/>
        </p:nvSpPr>
        <p:spPr bwMode="auto">
          <a:xfrm>
            <a:off x="755576" y="1988840"/>
            <a:ext cx="2304256" cy="252028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Metadata</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Identifier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Name, Version</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Publisher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Description,</a:t>
            </a:r>
            <a:r>
              <a:rPr kumimoji="0" lang="en-US" sz="1800" i="0" u="none" strike="noStrike" cap="none" normalizeH="0" dirty="0" smtClean="0">
                <a:ln>
                  <a:noFill/>
                </a:ln>
                <a:solidFill>
                  <a:schemeClr val="tx1"/>
                </a:solidFill>
                <a:effectLst/>
                <a:latin typeface="Arial" charset="0"/>
              </a:rPr>
              <a:t> </a:t>
            </a:r>
            <a:r>
              <a:rPr kumimoji="0" lang="en-US" sz="1800" i="0" u="none" strike="noStrike" cap="none" normalizeH="0" baseline="0" dirty="0" smtClean="0">
                <a:ln>
                  <a:noFill/>
                </a:ln>
                <a:solidFill>
                  <a:schemeClr val="tx1"/>
                </a:solidFill>
                <a:effectLst/>
                <a:latin typeface="Arial" charset="0"/>
              </a:rPr>
              <a:t>Code</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Status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Date (of publication)</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7" name="Rectangle 6"/>
          <p:cNvSpPr/>
          <p:nvPr/>
        </p:nvSpPr>
        <p:spPr bwMode="auto">
          <a:xfrm>
            <a:off x="3419872" y="2653271"/>
            <a:ext cx="2376264" cy="11881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Resource and </a:t>
            </a:r>
            <a:r>
              <a:rPr kumimoji="0" lang="en-US" sz="1800" b="1" i="0" u="none" strike="noStrike" cap="none" normalizeH="0" baseline="0" dirty="0" err="1" smtClean="0">
                <a:ln>
                  <a:noFill/>
                </a:ln>
                <a:solidFill>
                  <a:schemeClr val="tx1"/>
                </a:solidFill>
                <a:effectLst/>
                <a:latin typeface="Arial" charset="0"/>
              </a:rPr>
              <a:t>Datatype</a:t>
            </a:r>
            <a:r>
              <a:rPr kumimoji="0" lang="en-US" sz="1800" b="1" i="0" u="none" strike="noStrike" cap="none" normalizeH="0" baseline="0" dirty="0" smtClean="0">
                <a:ln>
                  <a:noFill/>
                </a:ln>
                <a:solidFill>
                  <a:schemeClr val="tx1"/>
                </a:solidFill>
                <a:effectLst/>
                <a:latin typeface="Arial" charset="0"/>
              </a:rPr>
              <a:t> Constraints</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3419872" y="3987062"/>
            <a:ext cx="2376264" cy="52205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Extension</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11" name="Rectangle 10"/>
          <p:cNvSpPr/>
          <p:nvPr/>
        </p:nvSpPr>
        <p:spPr bwMode="auto">
          <a:xfrm>
            <a:off x="6497617" y="1789175"/>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Conformance</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12" name="Rectangle 11"/>
          <p:cNvSpPr/>
          <p:nvPr/>
        </p:nvSpPr>
        <p:spPr bwMode="auto">
          <a:xfrm>
            <a:off x="6444208" y="2816932"/>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Resource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(via Tag)</a:t>
            </a:r>
          </a:p>
        </p:txBody>
      </p:sp>
      <p:sp>
        <p:nvSpPr>
          <p:cNvPr id="13" name="Rectangle 12"/>
          <p:cNvSpPr/>
          <p:nvPr/>
        </p:nvSpPr>
        <p:spPr bwMode="auto">
          <a:xfrm>
            <a:off x="2331368" y="5255020"/>
            <a:ext cx="2448272"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ValueSet</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14" name="Rectangle 13"/>
          <p:cNvSpPr/>
          <p:nvPr/>
        </p:nvSpPr>
        <p:spPr bwMode="auto">
          <a:xfrm>
            <a:off x="2483768" y="5504407"/>
            <a:ext cx="2448272"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ValueSet</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15" name="Straight Arrow Connector 14"/>
          <p:cNvCxnSpPr/>
          <p:nvPr/>
        </p:nvCxnSpPr>
        <p:spPr bwMode="auto">
          <a:xfrm flipH="1">
            <a:off x="5736031" y="2450167"/>
            <a:ext cx="783357" cy="265478"/>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17" name="Straight Arrow Connector 16"/>
          <p:cNvCxnSpPr>
            <a:stCxn id="12" idx="1"/>
            <a:endCxn id="7" idx="3"/>
          </p:cNvCxnSpPr>
          <p:nvPr/>
        </p:nvCxnSpPr>
        <p:spPr bwMode="auto">
          <a:xfrm flipH="1" flipV="1">
            <a:off x="5796136" y="3247337"/>
            <a:ext cx="648072" cy="1643"/>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bwMode="auto">
          <a:xfrm>
            <a:off x="4067944" y="4509120"/>
            <a:ext cx="0" cy="960594"/>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2" name="Straight Arrow Connector 21"/>
          <p:cNvCxnSpPr/>
          <p:nvPr/>
        </p:nvCxnSpPr>
        <p:spPr bwMode="auto">
          <a:xfrm flipH="1">
            <a:off x="2843808" y="3841403"/>
            <a:ext cx="576064" cy="1413617"/>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30" name="Rectangle 29"/>
          <p:cNvSpPr/>
          <p:nvPr/>
        </p:nvSpPr>
        <p:spPr bwMode="auto">
          <a:xfrm>
            <a:off x="6444208" y="3861048"/>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Extension in Resource instance</a:t>
            </a:r>
          </a:p>
        </p:txBody>
      </p:sp>
      <p:cxnSp>
        <p:nvCxnSpPr>
          <p:cNvPr id="31" name="Straight Arrow Connector 30"/>
          <p:cNvCxnSpPr>
            <a:stCxn id="30" idx="1"/>
            <a:endCxn id="8" idx="3"/>
          </p:cNvCxnSpPr>
          <p:nvPr/>
        </p:nvCxnSpPr>
        <p:spPr bwMode="auto">
          <a:xfrm flipH="1" flipV="1">
            <a:off x="5796136" y="4248091"/>
            <a:ext cx="648072" cy="45005"/>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18" name="Rectangle 17"/>
          <p:cNvSpPr/>
          <p:nvPr/>
        </p:nvSpPr>
        <p:spPr bwMode="auto">
          <a:xfrm>
            <a:off x="3408986" y="1988840"/>
            <a:ext cx="2376264" cy="52205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Search Parameter</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cxnSp>
        <p:nvCxnSpPr>
          <p:cNvPr id="29" name="Straight Arrow Connector 28"/>
          <p:cNvCxnSpPr>
            <a:stCxn id="11" idx="1"/>
            <a:endCxn id="18" idx="3"/>
          </p:cNvCxnSpPr>
          <p:nvPr/>
        </p:nvCxnSpPr>
        <p:spPr bwMode="auto">
          <a:xfrm flipH="1">
            <a:off x="5785250" y="2221223"/>
            <a:ext cx="712367" cy="28646"/>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 xmlns:p14="http://schemas.microsoft.com/office/powerpoint/2010/main" val="154544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1" grpId="0" animBg="1"/>
      <p:bldP spid="12" grpId="0" animBg="1"/>
      <p:bldP spid="13" grpId="0" animBg="1"/>
      <p:bldP spid="14" grpId="0" animBg="1"/>
      <p:bldP spid="30" grpId="0" animBg="1"/>
      <p:bldP spid="18"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 design</a:t>
            </a:r>
            <a:endParaRPr lang="en-US" dirty="0"/>
          </a:p>
        </p:txBody>
      </p:sp>
      <p:sp>
        <p:nvSpPr>
          <p:cNvPr id="3" name="Content Placeholder 2"/>
          <p:cNvSpPr>
            <a:spLocks noGrp="1"/>
          </p:cNvSpPr>
          <p:nvPr>
            <p:ph idx="1"/>
          </p:nvPr>
        </p:nvSpPr>
        <p:spPr/>
        <p:txBody>
          <a:bodyPr/>
          <a:lstStyle/>
          <a:p>
            <a:r>
              <a:rPr lang="en-US" dirty="0" smtClean="0"/>
              <a:t>Make a profile with just extensions</a:t>
            </a:r>
          </a:p>
          <a:p>
            <a:r>
              <a:rPr lang="en-US" dirty="0" smtClean="0"/>
              <a:t>Make a profile with just 1 resource + extensions on that resource</a:t>
            </a:r>
          </a:p>
          <a:p>
            <a:r>
              <a:rPr lang="en-US" dirty="0" smtClean="0"/>
              <a:t>Make a profile that includes all constraints on resources and data types in a message or document</a:t>
            </a:r>
          </a:p>
          <a:p>
            <a:r>
              <a:rPr lang="en-US" dirty="0" smtClean="0"/>
              <a:t>Make a profile with all (say national) resources + extensions.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185</a:t>
            </a:fld>
            <a:endParaRPr lang="en-CA" dirty="0"/>
          </a:p>
        </p:txBody>
      </p:sp>
    </p:spTree>
    <p:extLst>
      <p:ext uri="{BB962C8B-B14F-4D97-AF65-F5344CB8AC3E}">
        <p14:creationId xmlns="" xmlns:p14="http://schemas.microsoft.com/office/powerpoint/2010/main" val="118137567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metadata</a:t>
            </a:r>
            <a:endParaRPr lang="en-US" dirty="0"/>
          </a:p>
        </p:txBody>
      </p:sp>
      <p:sp>
        <p:nvSpPr>
          <p:cNvPr id="3" name="Content Placeholder 2"/>
          <p:cNvSpPr>
            <a:spLocks noGrp="1"/>
          </p:cNvSpPr>
          <p:nvPr>
            <p:ph idx="1"/>
          </p:nvPr>
        </p:nvSpPr>
        <p:spPr/>
        <p:txBody>
          <a:bodyPr/>
          <a:lstStyle/>
          <a:p>
            <a:r>
              <a:rPr lang="en-US" sz="1800" dirty="0" smtClean="0"/>
              <a:t>Identifier: </a:t>
            </a:r>
            <a:r>
              <a:rPr lang="en-US" sz="1800" i="1" dirty="0" smtClean="0"/>
              <a:t>Universally unique</a:t>
            </a:r>
            <a:r>
              <a:rPr lang="en-US" sz="1800" dirty="0" smtClean="0"/>
              <a:t> identifier, assigned by author value=“urn:hl7.org:extensions:iso-21090“ or “2.16.840.1.113883.10.20.2.1”</a:t>
            </a:r>
          </a:p>
          <a:p>
            <a:r>
              <a:rPr lang="en-US" sz="1800" dirty="0" smtClean="0"/>
              <a:t>Version: Version of the profile, manually maintained by author. Suggested format: a timestamp (e.g.  2013-01-01T12:34:45)</a:t>
            </a:r>
          </a:p>
          <a:p>
            <a:r>
              <a:rPr lang="en-US" sz="1800" dirty="0" smtClean="0"/>
              <a:t>Name: Free natural text name (e.g. “ISO 21090 Data Type Extensions”)</a:t>
            </a:r>
          </a:p>
          <a:p>
            <a:r>
              <a:rPr lang="en-US" sz="1800" dirty="0" smtClean="0"/>
              <a:t>Publisher: organization or individual responsible for publishing. Should be populated (e.g. “FHIR Project Team“)</a:t>
            </a:r>
          </a:p>
          <a:p>
            <a:r>
              <a:rPr lang="en-US" sz="1800" dirty="0" smtClean="0"/>
              <a:t>Telecom: one or more contact points of the publisher (telephone, email, website </a:t>
            </a:r>
            <a:r>
              <a:rPr lang="en-US" sz="1800" dirty="0" err="1" smtClean="0"/>
              <a:t>etc</a:t>
            </a:r>
            <a:r>
              <a:rPr lang="en-US" sz="1800" dirty="0" smtClean="0"/>
              <a:t>,)</a:t>
            </a:r>
          </a:p>
          <a:p>
            <a:r>
              <a:rPr lang="en-US" sz="1800" dirty="0" smtClean="0"/>
              <a:t>Description: longer description of the contents of the profile</a:t>
            </a:r>
          </a:p>
          <a:p>
            <a:r>
              <a:rPr lang="en-US" sz="1800" dirty="0" smtClean="0"/>
              <a:t>Code: one or more coded descriptions to help with finding the profile</a:t>
            </a:r>
          </a:p>
          <a:p>
            <a:r>
              <a:rPr lang="en-US" sz="1800" dirty="0" smtClean="0"/>
              <a:t>Status (fixed choice of draft, active, retired) + experimental Y/N</a:t>
            </a:r>
          </a:p>
          <a:p>
            <a:r>
              <a:rPr lang="en-US" sz="1800" dirty="0" smtClean="0"/>
              <a:t>Requirements: scope &amp; usage (the “need” or “why” of the profile)</a:t>
            </a:r>
          </a:p>
          <a:p>
            <a:r>
              <a:rPr lang="en-US" sz="1800" dirty="0" smtClean="0"/>
              <a:t>Date (of publication), e.g. “2013-07-07"</a:t>
            </a:r>
            <a:endParaRPr lang="en-US" sz="1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186</a:t>
            </a:fld>
            <a:endParaRPr lang="en-CA" dirty="0"/>
          </a:p>
        </p:txBody>
      </p:sp>
    </p:spTree>
    <p:extLst>
      <p:ext uri="{BB962C8B-B14F-4D97-AF65-F5344CB8AC3E}">
        <p14:creationId xmlns="" xmlns:p14="http://schemas.microsoft.com/office/powerpoint/2010/main" val="11246386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US" dirty="0"/>
          </a:p>
        </p:txBody>
      </p:sp>
      <p:sp>
        <p:nvSpPr>
          <p:cNvPr id="3" name="Content Placeholder 2"/>
          <p:cNvSpPr>
            <a:spLocks noGrp="1"/>
          </p:cNvSpPr>
          <p:nvPr>
            <p:ph idx="1"/>
          </p:nvPr>
        </p:nvSpPr>
        <p:spPr/>
        <p:txBody>
          <a:bodyPr>
            <a:normAutofit lnSpcReduction="10000"/>
          </a:bodyPr>
          <a:lstStyle/>
          <a:p>
            <a:r>
              <a:rPr lang="en-US" dirty="0" smtClean="0"/>
              <a:t>Accommodate those elements not supported by 80% of systems</a:t>
            </a:r>
          </a:p>
          <a:p>
            <a:r>
              <a:rPr lang="en-US" dirty="0" smtClean="0"/>
              <a:t>Note - You’re not extending a resource per se, but you specify </a:t>
            </a:r>
            <a:r>
              <a:rPr lang="en-US" i="1" dirty="0" smtClean="0"/>
              <a:t>where an extension may occur</a:t>
            </a:r>
            <a:r>
              <a:rPr lang="en-US" dirty="0" smtClean="0"/>
              <a:t>:</a:t>
            </a:r>
          </a:p>
          <a:p>
            <a:pPr lvl="1"/>
            <a:r>
              <a:rPr lang="en-US" dirty="0" smtClean="0"/>
              <a:t>A specific element within a resource (even root)</a:t>
            </a:r>
          </a:p>
          <a:p>
            <a:pPr lvl="1"/>
            <a:r>
              <a:rPr lang="en-US" dirty="0" smtClean="0"/>
              <a:t>A specific element within a data type</a:t>
            </a:r>
          </a:p>
          <a:p>
            <a:pPr lvl="1"/>
            <a:r>
              <a:rPr lang="en-US" dirty="0" smtClean="0"/>
              <a:t>All elements referencing a data type</a:t>
            </a:r>
          </a:p>
          <a:p>
            <a:pPr lvl="1"/>
            <a:r>
              <a:rPr lang="en-US" dirty="0" smtClean="0"/>
              <a:t>All elements mapping to a specific mapping target</a:t>
            </a:r>
          </a:p>
          <a:p>
            <a:pPr lvl="1"/>
            <a:r>
              <a:rPr lang="en-US" dirty="0" smtClean="0"/>
              <a:t>An extension</a:t>
            </a:r>
          </a:p>
        </p:txBody>
      </p:sp>
      <p:sp>
        <p:nvSpPr>
          <p:cNvPr id="4" name="Slide Number Placeholder 3"/>
          <p:cNvSpPr>
            <a:spLocks noGrp="1"/>
          </p:cNvSpPr>
          <p:nvPr>
            <p:ph type="sldNum" sz="quarter" idx="4294967295"/>
          </p:nvPr>
        </p:nvSpPr>
        <p:spPr>
          <a:xfrm>
            <a:off x="8613648" y="6525344"/>
            <a:ext cx="457200" cy="256456"/>
          </a:xfrm>
          <a:prstGeom prst="rect">
            <a:avLst/>
          </a:prstGeom>
        </p:spPr>
        <p:txBody>
          <a:bodyPr/>
          <a:lstStyle/>
          <a:p>
            <a:fld id="{990B41CA-569D-40E7-8E58-026C0338B2C8}" type="slidenum">
              <a:rPr lang="en-US" smtClean="0"/>
              <a:pPr/>
              <a:t>187</a:t>
            </a:fld>
            <a:endParaRPr lang="en-US"/>
          </a:p>
        </p:txBody>
      </p:sp>
      <p:sp>
        <p:nvSpPr>
          <p:cNvPr id="5" name="Footer Placeholder 4"/>
          <p:cNvSpPr>
            <a:spLocks noGrp="1"/>
          </p:cNvSpPr>
          <p:nvPr>
            <p:ph type="ftr" sz="quarter" idx="4294967295"/>
          </p:nvPr>
        </p:nvSpPr>
        <p:spPr>
          <a:xfrm>
            <a:off x="5715000" y="6525344"/>
            <a:ext cx="2895600" cy="256456"/>
          </a:xfrm>
          <a:prstGeom prst="rect">
            <a:avLst/>
          </a:prstGeom>
        </p:spPr>
        <p:txBody>
          <a:bodyPr/>
          <a:lstStyle/>
          <a:p>
            <a:r>
              <a:rPr lang="en-US" smtClean="0"/>
              <a:t>(c) 2012 HL7 International</a:t>
            </a:r>
            <a:endParaRPr lang="en-US" dirty="0"/>
          </a:p>
        </p:txBody>
      </p:sp>
      <p:sp>
        <p:nvSpPr>
          <p:cNvPr id="6" name="Date Placeholder 5"/>
          <p:cNvSpPr>
            <a:spLocks noGrp="1"/>
          </p:cNvSpPr>
          <p:nvPr>
            <p:ph type="dt" sz="half" idx="4294967295"/>
          </p:nvPr>
        </p:nvSpPr>
        <p:spPr>
          <a:xfrm>
            <a:off x="3581400" y="6525344"/>
            <a:ext cx="2133600" cy="256456"/>
          </a:xfrm>
          <a:prstGeom prst="rect">
            <a:avLst/>
          </a:prstGeom>
        </p:spPr>
        <p:txBody>
          <a:bodyPr/>
          <a:lstStyle/>
          <a:p>
            <a:fld id="{8FCA521A-5C8A-4933-9234-1A0DD0C7D7AC}" type="datetime1">
              <a:rPr lang="en-US" smtClean="0"/>
              <a:pPr/>
              <a:t>7/15/2015</a:t>
            </a:fld>
            <a:endParaRPr lang="en-US"/>
          </a:p>
        </p:txBody>
      </p:sp>
    </p:spTree>
    <p:extLst>
      <p:ext uri="{BB962C8B-B14F-4D97-AF65-F5344CB8AC3E}">
        <p14:creationId xmlns="" xmlns:p14="http://schemas.microsoft.com/office/powerpoint/2010/main" val="334484344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definition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188</a:t>
            </a:fld>
            <a:endParaRPr lang="en-CA" dirty="0"/>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1844824"/>
            <a:ext cx="8302631" cy="432048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5" name="Straight Arrow Connector 4"/>
          <p:cNvCxnSpPr/>
          <p:nvPr/>
        </p:nvCxnSpPr>
        <p:spPr bwMode="auto">
          <a:xfrm flipH="1">
            <a:off x="6516216" y="2564904"/>
            <a:ext cx="576064" cy="432048"/>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009139" y="1988840"/>
            <a:ext cx="1595309" cy="646331"/>
          </a:xfrm>
          <a:prstGeom prst="rect">
            <a:avLst/>
          </a:prstGeom>
          <a:noFill/>
        </p:spPr>
        <p:txBody>
          <a:bodyPr wrap="none" rtlCol="0">
            <a:spAutoFit/>
          </a:bodyPr>
          <a:lstStyle/>
          <a:p>
            <a:r>
              <a:rPr lang="en-US" dirty="0" smtClean="0"/>
              <a:t>Note: multiple</a:t>
            </a:r>
          </a:p>
          <a:p>
            <a:r>
              <a:rPr lang="en-US" dirty="0" smtClean="0"/>
              <a:t>contexts!</a:t>
            </a:r>
            <a:endParaRPr lang="nl-NL" dirty="0"/>
          </a:p>
        </p:txBody>
      </p:sp>
      <p:sp>
        <p:nvSpPr>
          <p:cNvPr id="7" name="Rectangle 6"/>
          <p:cNvSpPr/>
          <p:nvPr/>
        </p:nvSpPr>
        <p:spPr bwMode="auto">
          <a:xfrm>
            <a:off x="827584" y="2132856"/>
            <a:ext cx="3096344" cy="161583"/>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 xmlns:p14="http://schemas.microsoft.com/office/powerpoint/2010/main" val="65512250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support?</a:t>
            </a:r>
            <a:endParaRPr lang="en-US" dirty="0"/>
          </a:p>
        </p:txBody>
      </p:sp>
      <p:sp>
        <p:nvSpPr>
          <p:cNvPr id="3" name="Content Placeholder 2"/>
          <p:cNvSpPr>
            <a:spLocks noGrp="1"/>
          </p:cNvSpPr>
          <p:nvPr>
            <p:ph idx="1"/>
          </p:nvPr>
        </p:nvSpPr>
        <p:spPr/>
        <p:txBody>
          <a:bodyPr/>
          <a:lstStyle/>
          <a:p>
            <a:r>
              <a:rPr lang="en-US" dirty="0" smtClean="0"/>
              <a:t>Authors: SHALL be capable of providing a value for the element and resource</a:t>
            </a:r>
          </a:p>
          <a:p>
            <a:r>
              <a:rPr lang="en-US" dirty="0" smtClean="0"/>
              <a:t>Consumers: SHALL be capable of extracting and doing </a:t>
            </a:r>
            <a:r>
              <a:rPr lang="en-US" u="sng" dirty="0" smtClean="0"/>
              <a:t>something useful</a:t>
            </a:r>
            <a:r>
              <a:rPr lang="en-US" dirty="0" smtClean="0"/>
              <a:t> with the data element. </a:t>
            </a:r>
          </a:p>
          <a:p>
            <a:endParaRPr lang="en-US" dirty="0" smtClean="0"/>
          </a:p>
          <a:p>
            <a:r>
              <a:rPr lang="en-US" dirty="0" smtClean="0"/>
              <a:t>"Something useful" is context dependent. The Profile SHALL describe what it means for applications to “support” the element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189</a:t>
            </a:fld>
            <a:endParaRPr lang="en-CA" dirty="0"/>
          </a:p>
        </p:txBody>
      </p:sp>
    </p:spTree>
    <p:extLst>
      <p:ext uri="{BB962C8B-B14F-4D97-AF65-F5344CB8AC3E}">
        <p14:creationId xmlns="" xmlns:p14="http://schemas.microsoft.com/office/powerpoint/2010/main" val="34802855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Implementer</a:t>
            </a:r>
            <a:r>
              <a:rPr lang="en-US" baseline="0" dirty="0" smtClean="0"/>
              <a:t> Focus</a:t>
            </a:r>
            <a:endParaRPr lang="en-CA" dirty="0"/>
          </a:p>
        </p:txBody>
      </p:sp>
      <p:sp>
        <p:nvSpPr>
          <p:cNvPr id="3" name="Content Placeholder 2"/>
          <p:cNvSpPr>
            <a:spLocks noGrp="1"/>
          </p:cNvSpPr>
          <p:nvPr>
            <p:ph idx="1"/>
          </p:nvPr>
        </p:nvSpPr>
        <p:spPr/>
        <p:txBody>
          <a:bodyPr/>
          <a:lstStyle/>
          <a:p>
            <a:r>
              <a:rPr lang="en-US" sz="2400" dirty="0" smtClean="0"/>
              <a:t>Specification is written for one target</a:t>
            </a:r>
            <a:r>
              <a:rPr lang="en-US" sz="2400" baseline="0" dirty="0" smtClean="0"/>
              <a:t> audience: implementers (that’s not just programmers)</a:t>
            </a:r>
          </a:p>
          <a:p>
            <a:pPr lvl="1"/>
            <a:r>
              <a:rPr lang="en-US" sz="2400" dirty="0" smtClean="0"/>
              <a:t>Rationale, modeling</a:t>
            </a:r>
            <a:r>
              <a:rPr lang="en-US" sz="2400" baseline="0" dirty="0" smtClean="0"/>
              <a:t> approaches, etc. kept elsewhere</a:t>
            </a:r>
          </a:p>
          <a:p>
            <a:pPr lvl="0"/>
            <a:r>
              <a:rPr lang="en-US" sz="2400" dirty="0" smtClean="0"/>
              <a:t>Multiple reference implementations from day 1</a:t>
            </a:r>
          </a:p>
          <a:p>
            <a:pPr lvl="0"/>
            <a:r>
              <a:rPr lang="en-US" sz="2400" dirty="0" smtClean="0"/>
              <a:t>Publicly available test servers</a:t>
            </a:r>
          </a:p>
          <a:p>
            <a:pPr lvl="0"/>
            <a:r>
              <a:rPr lang="en-US" sz="2400" dirty="0" smtClean="0"/>
              <a:t>Starter APIs published with spec</a:t>
            </a:r>
          </a:p>
          <a:p>
            <a:pPr lvl="1"/>
            <a:r>
              <a:rPr lang="en-US" sz="2400" dirty="0" smtClean="0"/>
              <a:t>C#, Java, Pascal, Swift, more coming</a:t>
            </a:r>
          </a:p>
          <a:p>
            <a:pPr lvl="0"/>
            <a:r>
              <a:rPr lang="en-US" sz="2400" dirty="0" smtClean="0"/>
              <a:t>Connectathons</a:t>
            </a:r>
            <a:r>
              <a:rPr lang="en-US" sz="2400" baseline="0" dirty="0" smtClean="0"/>
              <a:t> to verify specification approaches</a:t>
            </a:r>
          </a:p>
          <a:p>
            <a:pPr lvl="0"/>
            <a:r>
              <a:rPr lang="en-US" sz="2400" baseline="0" dirty="0" smtClean="0"/>
              <a:t>Instances you can read and understand</a:t>
            </a:r>
            <a:r>
              <a:rPr lang="en-US" sz="2400" dirty="0" smtClean="0"/>
              <a:t> </a:t>
            </a:r>
            <a:r>
              <a:rPr lang="en-US" sz="2400" dirty="0" smtClean="0">
                <a:sym typeface="Wingdings" pitchFamily="2" charset="2"/>
              </a:rPr>
              <a:t></a:t>
            </a:r>
          </a:p>
          <a:p>
            <a:pPr lvl="0"/>
            <a:r>
              <a:rPr lang="en-US" sz="2400" dirty="0" smtClean="0">
                <a:sym typeface="Wingdings" pitchFamily="2" charset="2"/>
              </a:rPr>
              <a:t>Lots of examples (and they’re valid too)</a:t>
            </a:r>
            <a:endParaRPr lang="en-US" sz="2400" baseline="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19</a:t>
            </a:fld>
            <a:endParaRPr lang="en-CA" dirty="0"/>
          </a:p>
        </p:txBody>
      </p:sp>
      <p:sp>
        <p:nvSpPr>
          <p:cNvPr id="5" name="Content Placeholder 2"/>
          <p:cNvSpPr txBox="1">
            <a:spLocks/>
          </p:cNvSpPr>
          <p:nvPr/>
        </p:nvSpPr>
        <p:spPr bwMode="auto">
          <a:xfrm>
            <a:off x="7020272" y="3133383"/>
            <a:ext cx="1872208" cy="1728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HL7.Fhir.Instance.Model;</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HL7.Fhir.Instance.Parsers;</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HL7.Fhir.Instance.Support;</a:t>
            </a:r>
          </a:p>
          <a:p>
            <a:pPr marL="0" indent="0">
              <a:spcBef>
                <a:spcPts val="0"/>
              </a:spcBef>
              <a:buFont typeface="Wingdings" pitchFamily="2" charset="2"/>
              <a:buNone/>
            </a:pPr>
            <a:endParaRPr lang="en-US" sz="700" noProof="1" smtClean="0">
              <a:solidFill>
                <a:srgbClr val="2B91AF"/>
              </a:solidFill>
              <a:latin typeface="Consolas"/>
            </a:endParaRPr>
          </a:p>
          <a:p>
            <a:pPr marL="0" indent="0">
              <a:spcBef>
                <a:spcPts val="0"/>
              </a:spcBef>
              <a:buFont typeface="Wingdings" pitchFamily="2" charset="2"/>
              <a:buNone/>
            </a:pPr>
            <a:r>
              <a:rPr lang="nl-NL" sz="700" noProof="1" smtClean="0">
                <a:solidFill>
                  <a:srgbClr val="2B91AF"/>
                </a:solidFill>
                <a:latin typeface="Consolas"/>
              </a:rPr>
              <a:t>XmlReader</a:t>
            </a:r>
            <a:r>
              <a:rPr lang="nl-NL" sz="700" noProof="1" smtClean="0">
                <a:solidFill>
                  <a:prstClr val="black"/>
                </a:solidFill>
                <a:latin typeface="Consolas"/>
              </a:rPr>
              <a:t> xr = </a:t>
            </a:r>
            <a:r>
              <a:rPr lang="nl-NL" sz="700" noProof="1" smtClean="0">
                <a:solidFill>
                  <a:srgbClr val="2B91AF"/>
                </a:solidFill>
                <a:latin typeface="Consolas"/>
              </a:rPr>
              <a:t>XmlReader</a:t>
            </a:r>
            <a:r>
              <a:rPr lang="nl-NL" sz="700" noProof="1" smtClean="0">
                <a:solidFill>
                  <a:prstClr val="black"/>
                </a:solidFill>
                <a:latin typeface="Consolas"/>
              </a:rPr>
              <a:t>.Create(</a:t>
            </a:r>
          </a:p>
          <a:p>
            <a:pPr marL="0" indent="0">
              <a:spcBef>
                <a:spcPts val="0"/>
              </a:spcBef>
              <a:buFont typeface="Wingdings" pitchFamily="2" charset="2"/>
              <a:buNone/>
            </a:pPr>
            <a:r>
              <a:rPr lang="nl-NL" sz="700" noProof="1" smtClean="0">
                <a:solidFill>
                  <a:prstClr val="black"/>
                </a:solidFill>
                <a:latin typeface="Consolas"/>
              </a:rPr>
              <a:t>	</a:t>
            </a:r>
            <a:r>
              <a:rPr lang="nl-NL" sz="700" noProof="1" smtClean="0">
                <a:solidFill>
                  <a:srgbClr val="0000FF"/>
                </a:solidFill>
                <a:latin typeface="Consolas"/>
              </a:rPr>
              <a:t>new </a:t>
            </a:r>
            <a:r>
              <a:rPr lang="nl-NL" sz="700" noProof="1" smtClean="0">
                <a:solidFill>
                  <a:srgbClr val="2B91AF"/>
                </a:solidFill>
                <a:latin typeface="Consolas"/>
              </a:rPr>
              <a:t>StreamRead</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XmlFhirReader</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JsonTextReader</a:t>
            </a:r>
            <a:r>
              <a:rPr lang="en-US" sz="700" noProof="1" smtClean="0">
                <a:solidFill>
                  <a:prstClr val="black"/>
                </a:solidFill>
                <a:latin typeface="Consolas"/>
              </a:rPr>
              <a:t> jr =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JsonTe</a:t>
            </a:r>
            <a:endParaRPr lang="en-US"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a:t>
            </a:r>
            <a:r>
              <a:rPr lang="en-US" sz="700" noProof="1" smtClean="0">
                <a:solidFill>
                  <a:prstClr val="black"/>
                </a:solidFill>
                <a:latin typeface="Consolas"/>
              </a:rPr>
              <a:t>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StreamRead</a:t>
            </a:r>
            <a:endParaRPr lang="en-US" sz="700" noProof="1" smtClean="0">
              <a:solidFill>
                <a:prstClr val="black"/>
              </a:solidFill>
              <a:latin typeface="Consolas"/>
            </a:endParaRPr>
          </a:p>
          <a:p>
            <a:pPr marL="0" indent="0">
              <a:spcBef>
                <a:spcPts val="0"/>
              </a:spcBef>
              <a:buFont typeface="Wingdings" pitchFamily="2" charset="2"/>
              <a:buNone/>
            </a:pPr>
            <a:r>
              <a:rPr lang="nl-NL" sz="700" noProof="1" smtClean="0">
                <a:latin typeface="Consolas"/>
              </a:rPr>
              <a:t>//</a:t>
            </a:r>
            <a:r>
              <a:rPr lang="nl-NL" sz="700" noProof="1" smtClean="0">
                <a:solidFill>
                  <a:srgbClr val="2B91AF"/>
                </a:solidFill>
                <a:latin typeface="Consolas"/>
              </a:rPr>
              <a:t> 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JsonFhirRe</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ErrorList</a:t>
            </a:r>
            <a:r>
              <a:rPr lang="nl-NL" sz="700" noProof="1" smtClean="0">
                <a:solidFill>
                  <a:prstClr val="black"/>
                </a:solidFill>
                <a:latin typeface="Consolas"/>
              </a:rPr>
              <a:t> errors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ErrorList</a:t>
            </a:r>
            <a:r>
              <a:rPr lang="nl-NL" sz="700" noProof="1" smtClean="0">
                <a:solidFill>
                  <a:prstClr val="black"/>
                </a:solidFill>
                <a:latin typeface="Consolas"/>
              </a:rPr>
              <a:t>(</a:t>
            </a:r>
          </a:p>
          <a:p>
            <a:pPr marL="0" indent="0">
              <a:spcBef>
                <a:spcPts val="0"/>
              </a:spcBef>
              <a:buFont typeface="Wingdings" pitchFamily="2" charset="2"/>
              <a:buNone/>
            </a:pPr>
            <a:r>
              <a:rPr lang="nl-NL" sz="700" noProof="1" smtClean="0">
                <a:solidFill>
                  <a:srgbClr val="2B91AF"/>
                </a:solidFill>
                <a:latin typeface="Consolas"/>
              </a:rPr>
              <a:t>LabReport</a:t>
            </a:r>
            <a:r>
              <a:rPr lang="nl-NL" sz="700" noProof="1" smtClean="0">
                <a:solidFill>
                  <a:prstClr val="black"/>
                </a:solidFill>
                <a:latin typeface="Consolas"/>
              </a:rPr>
              <a:t> rep = (</a:t>
            </a:r>
            <a:r>
              <a:rPr lang="nl-NL" sz="700" noProof="1" smtClean="0">
                <a:solidFill>
                  <a:srgbClr val="2B91AF"/>
                </a:solidFill>
                <a:latin typeface="Consolas"/>
              </a:rPr>
              <a:t>LabReport</a:t>
            </a:r>
            <a:r>
              <a:rPr lang="nl-NL" sz="700" noProof="1" smtClean="0">
                <a:solidFill>
                  <a:prstClr val="black"/>
                </a:solidFill>
                <a:latin typeface="Consolas"/>
              </a:rPr>
              <a:t>)</a:t>
            </a:r>
            <a:r>
              <a:rPr lang="nl-NL" sz="700" noProof="1" smtClean="0">
                <a:solidFill>
                  <a:srgbClr val="2B91AF"/>
                </a:solidFill>
                <a:latin typeface="Consolas"/>
              </a:rPr>
              <a:t>Resour</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Assert</a:t>
            </a:r>
            <a:r>
              <a:rPr lang="nl-NL" sz="700" noProof="1" smtClean="0">
                <a:solidFill>
                  <a:prstClr val="black"/>
                </a:solidFill>
                <a:latin typeface="Consolas"/>
              </a:rPr>
              <a:t>.IsTrue(errors.Count() == 0</a:t>
            </a:r>
            <a:endParaRPr lang="nl-NL" sz="700" noProof="1">
              <a:solidFill>
                <a:prstClr val="black"/>
              </a:solidFill>
              <a:latin typeface="Consolas"/>
            </a:endParaRPr>
          </a:p>
        </p:txBody>
      </p:sp>
    </p:spTree>
    <p:extLst>
      <p:ext uri="{BB962C8B-B14F-4D97-AF65-F5344CB8AC3E}">
        <p14:creationId xmlns="" xmlns:p14="http://schemas.microsoft.com/office/powerpoint/2010/main" val="726755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43608" y="2152520"/>
            <a:ext cx="7529854" cy="324036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Extending a name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190</a:t>
            </a:fld>
            <a:endParaRPr lang="en-CA" dirty="0"/>
          </a:p>
        </p:txBody>
      </p:sp>
      <p:sp>
        <p:nvSpPr>
          <p:cNvPr id="5" name="TextBox 4"/>
          <p:cNvSpPr txBox="1"/>
          <p:nvPr/>
        </p:nvSpPr>
        <p:spPr>
          <a:xfrm>
            <a:off x="4794694" y="2103239"/>
            <a:ext cx="3757760" cy="461665"/>
          </a:xfrm>
          <a:prstGeom prst="rect">
            <a:avLst/>
          </a:prstGeom>
          <a:noFill/>
        </p:spPr>
        <p:txBody>
          <a:bodyPr wrap="none" rtlCol="0">
            <a:spAutoFit/>
          </a:bodyPr>
          <a:lstStyle/>
          <a:p>
            <a:r>
              <a:rPr lang="nl-NL" sz="2400" b="1" dirty="0" err="1" smtClean="0"/>
              <a:t>Key</a:t>
            </a:r>
            <a:r>
              <a:rPr lang="nl-NL" dirty="0" smtClean="0"/>
              <a:t> = </a:t>
            </a:r>
            <a:r>
              <a:rPr lang="nl-NL" dirty="0" err="1" smtClean="0"/>
              <a:t>location</a:t>
            </a:r>
            <a:r>
              <a:rPr lang="nl-NL" dirty="0" smtClean="0"/>
              <a:t> of </a:t>
            </a:r>
            <a:r>
              <a:rPr lang="nl-NL" dirty="0" err="1" smtClean="0"/>
              <a:t>formal</a:t>
            </a:r>
            <a:r>
              <a:rPr lang="nl-NL" dirty="0" smtClean="0"/>
              <a:t> </a:t>
            </a:r>
            <a:r>
              <a:rPr lang="nl-NL" dirty="0" err="1" smtClean="0"/>
              <a:t>definition</a:t>
            </a:r>
            <a:endParaRPr lang="nl-NL" dirty="0"/>
          </a:p>
        </p:txBody>
      </p:sp>
      <p:sp>
        <p:nvSpPr>
          <p:cNvPr id="7" name="TextBox 6"/>
          <p:cNvSpPr txBox="1"/>
          <p:nvPr/>
        </p:nvSpPr>
        <p:spPr>
          <a:xfrm>
            <a:off x="4362360" y="4911551"/>
            <a:ext cx="4111062" cy="461665"/>
          </a:xfrm>
          <a:prstGeom prst="rect">
            <a:avLst/>
          </a:prstGeom>
          <a:noFill/>
        </p:spPr>
        <p:txBody>
          <a:bodyPr wrap="none" rtlCol="0">
            <a:spAutoFit/>
          </a:bodyPr>
          <a:lstStyle/>
          <a:p>
            <a:r>
              <a:rPr lang="nl-NL" sz="2400" b="1" dirty="0" smtClean="0"/>
              <a:t>Value</a:t>
            </a:r>
            <a:r>
              <a:rPr lang="nl-NL" dirty="0" smtClean="0"/>
              <a:t> = </a:t>
            </a:r>
            <a:r>
              <a:rPr lang="nl-NL" dirty="0" err="1" smtClean="0"/>
              <a:t>value</a:t>
            </a:r>
            <a:r>
              <a:rPr lang="nl-NL" dirty="0" smtClean="0"/>
              <a:t> </a:t>
            </a:r>
            <a:r>
              <a:rPr lang="nl-NL" dirty="0" err="1" smtClean="0"/>
              <a:t>according</a:t>
            </a:r>
            <a:r>
              <a:rPr lang="nl-NL" dirty="0" smtClean="0"/>
              <a:t> </a:t>
            </a:r>
            <a:r>
              <a:rPr lang="nl-NL" dirty="0" err="1" smtClean="0"/>
              <a:t>to</a:t>
            </a:r>
            <a:r>
              <a:rPr lang="nl-NL" dirty="0" smtClean="0"/>
              <a:t> </a:t>
            </a:r>
            <a:r>
              <a:rPr lang="nl-NL" dirty="0" err="1" smtClean="0"/>
              <a:t>definition</a:t>
            </a:r>
            <a:endParaRPr lang="nl-NL" dirty="0"/>
          </a:p>
        </p:txBody>
      </p:sp>
      <p:sp>
        <p:nvSpPr>
          <p:cNvPr id="14" name="Rounded Rectangle 13"/>
          <p:cNvSpPr/>
          <p:nvPr/>
        </p:nvSpPr>
        <p:spPr>
          <a:xfrm>
            <a:off x="921014" y="3296548"/>
            <a:ext cx="7825073" cy="88853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p:nvPr/>
        </p:nvCxnSpPr>
        <p:spPr bwMode="auto">
          <a:xfrm flipH="1">
            <a:off x="5591412" y="2636912"/>
            <a:ext cx="564764" cy="65963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flipV="1">
            <a:off x="5652120" y="4185083"/>
            <a:ext cx="360040" cy="828093"/>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270322025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an extension?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191</a:t>
            </a:fld>
            <a:endParaRPr lang="en-CA" dirty="0"/>
          </a:p>
        </p:txBody>
      </p:sp>
      <p:pic>
        <p:nvPicPr>
          <p:cNvPr id="5"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95003" y="1988840"/>
            <a:ext cx="8105979" cy="4104456"/>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32720833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a:t>
            </a:r>
            <a:endParaRPr lang="en-US" dirty="0"/>
          </a:p>
        </p:txBody>
      </p:sp>
      <p:sp>
        <p:nvSpPr>
          <p:cNvPr id="6" name="Content Placeholder 5"/>
          <p:cNvSpPr>
            <a:spLocks noGrp="1"/>
          </p:cNvSpPr>
          <p:nvPr>
            <p:ph idx="1"/>
          </p:nvPr>
        </p:nvSpPr>
        <p:spPr/>
        <p:txBody>
          <a:bodyPr/>
          <a:lstStyle/>
          <a:p>
            <a:r>
              <a:rPr lang="en-US" dirty="0" smtClean="0"/>
              <a:t>Profiles contain “Structures”: a set of constraints on (nested) elements of a Resource or Datatype</a:t>
            </a:r>
          </a:p>
          <a:p>
            <a:r>
              <a:rPr lang="en-US" dirty="0" smtClean="0"/>
              <a:t>You give each structure a “name”, so you can refer to it (e.g. from a Profile Tag)</a:t>
            </a:r>
          </a:p>
          <a:p>
            <a:r>
              <a:rPr lang="en-US" dirty="0" smtClean="0"/>
              <a:t>You can make structures “internal”: local to the package for purpose of reuse</a:t>
            </a:r>
          </a:p>
          <a:p>
            <a:r>
              <a:rPr lang="en-US" dirty="0" smtClean="0"/>
              <a:t>Datatype constraints are always done for reuse of constraints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192</a:t>
            </a:fld>
            <a:endParaRPr lang="en-CA"/>
          </a:p>
        </p:txBody>
      </p:sp>
    </p:spTree>
    <p:extLst>
      <p:ext uri="{BB962C8B-B14F-4D97-AF65-F5344CB8AC3E}">
        <p14:creationId xmlns="" xmlns:p14="http://schemas.microsoft.com/office/powerpoint/2010/main" val="103540020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Constraining cardinality</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193</a:t>
            </a:fld>
            <a:endParaRPr lang="en-CA"/>
          </a:p>
        </p:txBody>
      </p:sp>
      <p:pic>
        <p:nvPicPr>
          <p:cNvPr id="1027" name="Picture 3"/>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b="66600"/>
          <a:stretch/>
        </p:blipFill>
        <p:spPr bwMode="auto">
          <a:xfrm>
            <a:off x="380999" y="1711326"/>
            <a:ext cx="6351241" cy="219867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5418446" y="2032872"/>
            <a:ext cx="3402026"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Limit cardinality to 1..2</a:t>
            </a:r>
          </a:p>
          <a:p>
            <a:r>
              <a:rPr lang="en-US" dirty="0" smtClean="0"/>
              <a:t>(e.g. to at maximum your organizations’ identifier + the national one)</a:t>
            </a:r>
          </a:p>
        </p:txBody>
      </p:sp>
      <p:cxnSp>
        <p:nvCxnSpPr>
          <p:cNvPr id="7" name="Straight Arrow Connector 6"/>
          <p:cNvCxnSpPr/>
          <p:nvPr/>
        </p:nvCxnSpPr>
        <p:spPr bwMode="auto">
          <a:xfrm flipH="1">
            <a:off x="3890323" y="2458124"/>
            <a:ext cx="1528124" cy="35321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flipV="1">
            <a:off x="2879812" y="3645024"/>
            <a:ext cx="892483" cy="7107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3772295" y="3338359"/>
            <a:ext cx="1140189" cy="44931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275856" y="2711420"/>
            <a:ext cx="1080120" cy="369332"/>
          </a:xfrm>
          <a:prstGeom prst="rect">
            <a:avLst/>
          </a:prstGeom>
          <a:noFill/>
        </p:spPr>
        <p:txBody>
          <a:bodyPr wrap="square" rtlCol="0">
            <a:spAutoFit/>
          </a:bodyPr>
          <a:lstStyle/>
          <a:p>
            <a:r>
              <a:rPr lang="en-US" b="1" dirty="0" smtClean="0"/>
              <a:t>1..2</a:t>
            </a:r>
            <a:endParaRPr lang="nl-NL" b="1" dirty="0"/>
          </a:p>
        </p:txBody>
      </p:sp>
      <p:cxnSp>
        <p:nvCxnSpPr>
          <p:cNvPr id="15" name="Straight Connector 14"/>
          <p:cNvCxnSpPr/>
          <p:nvPr/>
        </p:nvCxnSpPr>
        <p:spPr bwMode="auto">
          <a:xfrm flipH="1">
            <a:off x="2627784" y="2811339"/>
            <a:ext cx="432048" cy="103565"/>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17" name="Straight Connector 16"/>
          <p:cNvCxnSpPr/>
          <p:nvPr/>
        </p:nvCxnSpPr>
        <p:spPr bwMode="auto">
          <a:xfrm>
            <a:off x="2627784" y="2804086"/>
            <a:ext cx="360040" cy="192866"/>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sp>
        <p:nvSpPr>
          <p:cNvPr id="21" name="TextBox 20"/>
          <p:cNvSpPr txBox="1"/>
          <p:nvPr/>
        </p:nvSpPr>
        <p:spPr>
          <a:xfrm>
            <a:off x="3275856" y="3080752"/>
            <a:ext cx="1080120" cy="369332"/>
          </a:xfrm>
          <a:prstGeom prst="rect">
            <a:avLst/>
          </a:prstGeom>
          <a:noFill/>
        </p:spPr>
        <p:txBody>
          <a:bodyPr wrap="square" rtlCol="0">
            <a:spAutoFit/>
          </a:bodyPr>
          <a:lstStyle/>
          <a:p>
            <a:r>
              <a:rPr lang="en-US" b="1" dirty="0" smtClean="0"/>
              <a:t>1..1</a:t>
            </a:r>
            <a:endParaRPr lang="nl-NL" b="1" dirty="0"/>
          </a:p>
        </p:txBody>
      </p:sp>
      <p:sp>
        <p:nvSpPr>
          <p:cNvPr id="23" name="TextBox 22"/>
          <p:cNvSpPr txBox="1"/>
          <p:nvPr/>
        </p:nvSpPr>
        <p:spPr>
          <a:xfrm>
            <a:off x="4978415" y="3787676"/>
            <a:ext cx="391719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Limit names to just 1 (instead of 0..*)</a:t>
            </a:r>
          </a:p>
        </p:txBody>
      </p:sp>
      <p:cxnSp>
        <p:nvCxnSpPr>
          <p:cNvPr id="25" name="Straight Connector 24"/>
          <p:cNvCxnSpPr/>
          <p:nvPr/>
        </p:nvCxnSpPr>
        <p:spPr bwMode="auto">
          <a:xfrm flipH="1">
            <a:off x="2627784" y="3181419"/>
            <a:ext cx="432048" cy="103565"/>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26" name="Straight Connector 25"/>
          <p:cNvCxnSpPr/>
          <p:nvPr/>
        </p:nvCxnSpPr>
        <p:spPr bwMode="auto">
          <a:xfrm>
            <a:off x="2699792" y="3164126"/>
            <a:ext cx="360040" cy="192866"/>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29" name="Straight Connector 28"/>
          <p:cNvCxnSpPr/>
          <p:nvPr/>
        </p:nvCxnSpPr>
        <p:spPr bwMode="auto">
          <a:xfrm>
            <a:off x="539552" y="3645024"/>
            <a:ext cx="2268252"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31" name="TextBox 30"/>
          <p:cNvSpPr txBox="1"/>
          <p:nvPr/>
        </p:nvSpPr>
        <p:spPr>
          <a:xfrm>
            <a:off x="3059832" y="4355812"/>
            <a:ext cx="345638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Forbid any telecom elements</a:t>
            </a:r>
          </a:p>
        </p:txBody>
      </p:sp>
      <p:sp>
        <p:nvSpPr>
          <p:cNvPr id="34" name="TextBox 33"/>
          <p:cNvSpPr txBox="1"/>
          <p:nvPr/>
        </p:nvSpPr>
        <p:spPr>
          <a:xfrm>
            <a:off x="3275856" y="3429000"/>
            <a:ext cx="1080120" cy="369332"/>
          </a:xfrm>
          <a:prstGeom prst="rect">
            <a:avLst/>
          </a:prstGeom>
          <a:noFill/>
        </p:spPr>
        <p:txBody>
          <a:bodyPr wrap="square" rtlCol="0">
            <a:spAutoFit/>
          </a:bodyPr>
          <a:lstStyle/>
          <a:p>
            <a:r>
              <a:rPr lang="en-US" b="1" dirty="0"/>
              <a:t>0</a:t>
            </a:r>
            <a:r>
              <a:rPr lang="en-US" b="1" dirty="0" smtClean="0"/>
              <a:t>..</a:t>
            </a:r>
            <a:r>
              <a:rPr lang="en-US" b="1" dirty="0"/>
              <a:t>0</a:t>
            </a:r>
            <a:endParaRPr lang="nl-NL" b="1" dirty="0"/>
          </a:p>
        </p:txBody>
      </p:sp>
      <p:sp>
        <p:nvSpPr>
          <p:cNvPr id="1025" name="TextBox 1024"/>
          <p:cNvSpPr txBox="1"/>
          <p:nvPr/>
        </p:nvSpPr>
        <p:spPr>
          <a:xfrm>
            <a:off x="783963" y="5158933"/>
            <a:ext cx="5976664" cy="646331"/>
          </a:xfrm>
          <a:prstGeom prst="rect">
            <a:avLst/>
          </a:prstGeom>
          <a:noFill/>
        </p:spPr>
        <p:txBody>
          <a:bodyPr wrap="square" rtlCol="0">
            <a:spAutoFit/>
          </a:bodyPr>
          <a:lstStyle/>
          <a:p>
            <a:r>
              <a:rPr lang="en-US" dirty="0" smtClean="0"/>
              <a:t>Note: something that’s mandatory in the core definition cannot be made optional in a profile</a:t>
            </a:r>
            <a:endParaRPr lang="nl-NL" dirty="0"/>
          </a:p>
        </p:txBody>
      </p:sp>
    </p:spTree>
    <p:extLst>
      <p:ext uri="{BB962C8B-B14F-4D97-AF65-F5344CB8AC3E}">
        <p14:creationId xmlns="" xmlns:p14="http://schemas.microsoft.com/office/powerpoint/2010/main" val="47548073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 value domains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194</a:t>
            </a:fld>
            <a:endParaRPr lang="en-CA" dirty="0"/>
          </a:p>
        </p:txBody>
      </p:sp>
      <p:pic>
        <p:nvPicPr>
          <p:cNvPr id="5" name="Picture 3"/>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t="43665" b="-56"/>
          <a:stretch/>
        </p:blipFill>
        <p:spPr bwMode="auto">
          <a:xfrm>
            <a:off x="539552" y="2132856"/>
            <a:ext cx="5469335" cy="319673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extBox 5"/>
          <p:cNvSpPr txBox="1"/>
          <p:nvPr/>
        </p:nvSpPr>
        <p:spPr>
          <a:xfrm>
            <a:off x="1273584" y="5733256"/>
            <a:ext cx="340202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Only allow “active” Patients</a:t>
            </a:r>
          </a:p>
        </p:txBody>
      </p:sp>
      <p:cxnSp>
        <p:nvCxnSpPr>
          <p:cNvPr id="7" name="Straight Arrow Connector 6"/>
          <p:cNvCxnSpPr>
            <a:endCxn id="8" idx="2"/>
          </p:cNvCxnSpPr>
          <p:nvPr/>
        </p:nvCxnSpPr>
        <p:spPr bwMode="auto">
          <a:xfrm flipV="1">
            <a:off x="2948481" y="5129896"/>
            <a:ext cx="51819" cy="60455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2460240" y="4760564"/>
            <a:ext cx="1080120" cy="369332"/>
          </a:xfrm>
          <a:prstGeom prst="rect">
            <a:avLst/>
          </a:prstGeom>
          <a:noFill/>
        </p:spPr>
        <p:txBody>
          <a:bodyPr wrap="square" rtlCol="0">
            <a:spAutoFit/>
          </a:bodyPr>
          <a:lstStyle/>
          <a:p>
            <a:r>
              <a:rPr lang="en-US" b="1" dirty="0" smtClean="0"/>
              <a:t>=“true”</a:t>
            </a:r>
            <a:endParaRPr lang="nl-NL" b="1" dirty="0"/>
          </a:p>
        </p:txBody>
      </p:sp>
      <p:sp>
        <p:nvSpPr>
          <p:cNvPr id="14" name="TextBox 13"/>
          <p:cNvSpPr txBox="1"/>
          <p:nvPr/>
        </p:nvSpPr>
        <p:spPr>
          <a:xfrm>
            <a:off x="5220072" y="1809690"/>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If deceased is given, it must be a </a:t>
            </a:r>
            <a:r>
              <a:rPr lang="en-US" dirty="0" err="1" smtClean="0"/>
              <a:t>dateTime</a:t>
            </a:r>
            <a:r>
              <a:rPr lang="en-US" dirty="0" smtClean="0"/>
              <a:t>, not a </a:t>
            </a:r>
            <a:r>
              <a:rPr lang="en-US" dirty="0" err="1" smtClean="0"/>
              <a:t>boolean</a:t>
            </a:r>
            <a:endParaRPr lang="en-US" dirty="0" smtClean="0"/>
          </a:p>
        </p:txBody>
      </p:sp>
      <p:cxnSp>
        <p:nvCxnSpPr>
          <p:cNvPr id="15" name="Straight Arrow Connector 14"/>
          <p:cNvCxnSpPr>
            <a:stCxn id="14" idx="1"/>
          </p:cNvCxnSpPr>
          <p:nvPr/>
        </p:nvCxnSpPr>
        <p:spPr bwMode="auto">
          <a:xfrm flipH="1">
            <a:off x="4139952" y="2132856"/>
            <a:ext cx="1080120" cy="18496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bwMode="auto">
          <a:xfrm>
            <a:off x="1997074" y="2317816"/>
            <a:ext cx="68907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1467002" y="2564904"/>
            <a:ext cx="2376264" cy="369332"/>
          </a:xfrm>
          <a:prstGeom prst="rect">
            <a:avLst/>
          </a:prstGeom>
          <a:noFill/>
        </p:spPr>
        <p:txBody>
          <a:bodyPr wrap="square" rtlCol="0">
            <a:spAutoFit/>
          </a:bodyPr>
          <a:lstStyle/>
          <a:p>
            <a:r>
              <a:rPr lang="en-US" b="1" dirty="0" err="1" smtClean="0"/>
              <a:t>AddressNL</a:t>
            </a:r>
            <a:endParaRPr lang="nl-NL" b="1" dirty="0"/>
          </a:p>
        </p:txBody>
      </p:sp>
      <p:cxnSp>
        <p:nvCxnSpPr>
          <p:cNvPr id="24" name="Straight Connector 23"/>
          <p:cNvCxnSpPr/>
          <p:nvPr/>
        </p:nvCxnSpPr>
        <p:spPr bwMode="auto">
          <a:xfrm>
            <a:off x="1547664" y="2636912"/>
            <a:ext cx="648072"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5238525" y="2926685"/>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Use a profiled </a:t>
            </a:r>
            <a:r>
              <a:rPr lang="en-US" dirty="0" err="1" smtClean="0"/>
              <a:t>datatype</a:t>
            </a:r>
            <a:r>
              <a:rPr lang="en-US" dirty="0" smtClean="0"/>
              <a:t> (from this or other profile)</a:t>
            </a:r>
          </a:p>
        </p:txBody>
      </p:sp>
      <p:cxnSp>
        <p:nvCxnSpPr>
          <p:cNvPr id="27" name="Straight Arrow Connector 26"/>
          <p:cNvCxnSpPr/>
          <p:nvPr/>
        </p:nvCxnSpPr>
        <p:spPr bwMode="auto">
          <a:xfrm flipH="1" flipV="1">
            <a:off x="2948481" y="2749570"/>
            <a:ext cx="2110025" cy="500281"/>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29" name="TextBox 28"/>
          <p:cNvSpPr txBox="1"/>
          <p:nvPr/>
        </p:nvSpPr>
        <p:spPr>
          <a:xfrm>
            <a:off x="5058505" y="4654877"/>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Only allow reference to a profiled resource</a:t>
            </a:r>
          </a:p>
        </p:txBody>
      </p:sp>
      <p:cxnSp>
        <p:nvCxnSpPr>
          <p:cNvPr id="30" name="Straight Arrow Connector 29"/>
          <p:cNvCxnSpPr/>
          <p:nvPr/>
        </p:nvCxnSpPr>
        <p:spPr bwMode="auto">
          <a:xfrm flipH="1" flipV="1">
            <a:off x="3707904" y="4518412"/>
            <a:ext cx="1332148" cy="494764"/>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31" name="TextBox 30"/>
          <p:cNvSpPr txBox="1"/>
          <p:nvPr/>
        </p:nvSpPr>
        <p:spPr>
          <a:xfrm>
            <a:off x="2123728" y="3941180"/>
            <a:ext cx="2376264" cy="369332"/>
          </a:xfrm>
          <a:prstGeom prst="rect">
            <a:avLst/>
          </a:prstGeom>
          <a:noFill/>
        </p:spPr>
        <p:txBody>
          <a:bodyPr wrap="square" rtlCol="0">
            <a:spAutoFit/>
          </a:bodyPr>
          <a:lstStyle/>
          <a:p>
            <a:r>
              <a:rPr lang="en-US" b="1" dirty="0" err="1" smtClean="0"/>
              <a:t>OrganizationNL</a:t>
            </a:r>
            <a:endParaRPr lang="nl-NL" b="1" dirty="0"/>
          </a:p>
        </p:txBody>
      </p:sp>
      <p:cxnSp>
        <p:nvCxnSpPr>
          <p:cNvPr id="32" name="Straight Connector 31"/>
          <p:cNvCxnSpPr/>
          <p:nvPr/>
        </p:nvCxnSpPr>
        <p:spPr bwMode="auto">
          <a:xfrm>
            <a:off x="2420862" y="4293096"/>
            <a:ext cx="110747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Tree>
    <p:extLst>
      <p:ext uri="{BB962C8B-B14F-4D97-AF65-F5344CB8AC3E}">
        <p14:creationId xmlns="" xmlns:p14="http://schemas.microsoft.com/office/powerpoint/2010/main" val="1764945240"/>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Contextualize narrative</a:t>
            </a:r>
            <a:endParaRPr lang="en-US" dirty="0"/>
          </a:p>
        </p:txBody>
      </p:sp>
      <p:sp>
        <p:nvSpPr>
          <p:cNvPr id="3" name="Content Placeholder 2"/>
          <p:cNvSpPr>
            <a:spLocks noGrp="1"/>
          </p:cNvSpPr>
          <p:nvPr>
            <p:ph idx="1"/>
          </p:nvPr>
        </p:nvSpPr>
        <p:spPr/>
        <p:txBody>
          <a:bodyPr/>
          <a:lstStyle/>
          <a:p>
            <a:pPr marL="0" indent="0">
              <a:buNone/>
            </a:pPr>
            <a:r>
              <a:rPr lang="en-US" dirty="0" smtClean="0"/>
              <a:t>Override the base spec’s descriptions by adding context specific narrative:</a:t>
            </a:r>
          </a:p>
          <a:p>
            <a:pPr lvl="1"/>
            <a:r>
              <a:rPr lang="en-US" dirty="0" smtClean="0"/>
              <a:t>short : string 1..1</a:t>
            </a:r>
          </a:p>
          <a:p>
            <a:pPr lvl="1"/>
            <a:r>
              <a:rPr lang="en-US" dirty="0" smtClean="0"/>
              <a:t>formal : string 1..1</a:t>
            </a:r>
          </a:p>
          <a:p>
            <a:pPr lvl="1"/>
            <a:r>
              <a:rPr lang="en-US" dirty="0" smtClean="0"/>
              <a:t>comments : string 0..1</a:t>
            </a:r>
          </a:p>
          <a:p>
            <a:pPr lvl="1"/>
            <a:r>
              <a:rPr lang="en-US" dirty="0" smtClean="0"/>
              <a:t>requirements : string 0..1</a:t>
            </a:r>
          </a:p>
          <a:p>
            <a:pPr lvl="1"/>
            <a:r>
              <a:rPr lang="en-US" dirty="0" smtClean="0"/>
              <a:t>synonym : string 0..*</a:t>
            </a:r>
          </a:p>
          <a:p>
            <a:pPr lvl="1"/>
            <a:r>
              <a:rPr lang="en-US" dirty="0" smtClean="0"/>
              <a:t>example[x] : 0..1 (example value!)</a:t>
            </a:r>
          </a:p>
          <a:p>
            <a:pPr lvl="1"/>
            <a:r>
              <a:rPr lang="en-US" dirty="0" smtClean="0"/>
              <a:t>mappings : 0..* (more specific mappings)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195</a:t>
            </a:fld>
            <a:endParaRPr lang="en-CA" dirty="0"/>
          </a:p>
        </p:txBody>
      </p:sp>
    </p:spTree>
    <p:extLst>
      <p:ext uri="{BB962C8B-B14F-4D97-AF65-F5344CB8AC3E}">
        <p14:creationId xmlns="" xmlns:p14="http://schemas.microsoft.com/office/powerpoint/2010/main" val="2040433108"/>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bindings</a:t>
            </a:r>
            <a:endParaRPr lang="en-US" dirty="0"/>
          </a:p>
        </p:txBody>
      </p:sp>
      <p:sp>
        <p:nvSpPr>
          <p:cNvPr id="3" name="Content Placeholder 2"/>
          <p:cNvSpPr>
            <a:spLocks noGrp="1"/>
          </p:cNvSpPr>
          <p:nvPr>
            <p:ph idx="1"/>
          </p:nvPr>
        </p:nvSpPr>
        <p:spPr/>
        <p:txBody>
          <a:bodyPr/>
          <a:lstStyle/>
          <a:p>
            <a:r>
              <a:rPr lang="en-US" dirty="0" smtClean="0"/>
              <a:t>Depending on “core” spec, you can:</a:t>
            </a:r>
          </a:p>
          <a:p>
            <a:pPr lvl="1"/>
            <a:r>
              <a:rPr lang="en-US" dirty="0" smtClean="0"/>
              <a:t>“fixed”: not specify a different binding</a:t>
            </a:r>
          </a:p>
          <a:p>
            <a:pPr lvl="1"/>
            <a:r>
              <a:rPr lang="en-US" dirty="0" smtClean="0"/>
              <a:t>“incomplete”: specify a different binding if needed</a:t>
            </a:r>
          </a:p>
          <a:p>
            <a:pPr lvl="1"/>
            <a:r>
              <a:rPr lang="en-US" dirty="0" smtClean="0"/>
              <a:t>“example”: very likely specify a different binding</a:t>
            </a:r>
          </a:p>
          <a:p>
            <a:r>
              <a:rPr lang="en-US" dirty="0" smtClean="0"/>
              <a:t>Change the bindings as specified in core:</a:t>
            </a:r>
          </a:p>
          <a:p>
            <a:pPr lvl="1"/>
            <a:r>
              <a:rPr lang="en-US" dirty="0" smtClean="0"/>
              <a:t>Define a new </a:t>
            </a:r>
            <a:r>
              <a:rPr lang="en-US" dirty="0" err="1" smtClean="0"/>
              <a:t>ValueSet</a:t>
            </a:r>
            <a:r>
              <a:rPr lang="en-US" dirty="0" smtClean="0"/>
              <a:t> </a:t>
            </a:r>
          </a:p>
          <a:p>
            <a:pPr lvl="2"/>
            <a:r>
              <a:rPr lang="en-US" dirty="0" smtClean="0"/>
              <a:t>Allow additional codes, Restrict to a subset</a:t>
            </a:r>
          </a:p>
          <a:p>
            <a:pPr lvl="1"/>
            <a:r>
              <a:rPr lang="en-US" dirty="0" smtClean="0"/>
              <a:t>Specify whether implementers of your profile can deviate from your </a:t>
            </a:r>
            <a:r>
              <a:rPr lang="en-US" dirty="0" err="1" smtClean="0"/>
              <a:t>valueset</a:t>
            </a:r>
            <a:r>
              <a:rPr lang="en-US" dirty="0" smtClean="0"/>
              <a: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196</a:t>
            </a:fld>
            <a:endParaRPr lang="en-CA" dirty="0"/>
          </a:p>
        </p:txBody>
      </p:sp>
    </p:spTree>
    <p:extLst>
      <p:ext uri="{BB962C8B-B14F-4D97-AF65-F5344CB8AC3E}">
        <p14:creationId xmlns="" xmlns:p14="http://schemas.microsoft.com/office/powerpoint/2010/main" val="155088965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Conformance levels</a:t>
            </a:r>
            <a:endParaRPr lang="en-CA" dirty="0"/>
          </a:p>
        </p:txBody>
      </p:sp>
      <p:sp>
        <p:nvSpPr>
          <p:cNvPr id="3" name="Content Placeholder 2"/>
          <p:cNvSpPr>
            <a:spLocks noGrp="1"/>
          </p:cNvSpPr>
          <p:nvPr>
            <p:ph idx="1"/>
          </p:nvPr>
        </p:nvSpPr>
        <p:spPr/>
        <p:txBody>
          <a:bodyPr/>
          <a:lstStyle/>
          <a:p>
            <a:r>
              <a:rPr lang="en-CA" sz="2800" dirty="0" smtClean="0"/>
              <a:t>Fixed: You must use this value set if you send the element.</a:t>
            </a:r>
          </a:p>
          <a:p>
            <a:pPr lvl="1"/>
            <a:r>
              <a:rPr lang="en-CA" sz="2400" dirty="0" smtClean="0"/>
              <a:t>If it’s a CodeableConcept, you can sent translations too</a:t>
            </a:r>
          </a:p>
          <a:p>
            <a:r>
              <a:rPr lang="en-CA" sz="2800" dirty="0" smtClean="0"/>
              <a:t>Extensible: You must use a code from this value set if one applies</a:t>
            </a:r>
          </a:p>
          <a:p>
            <a:r>
              <a:rPr lang="en-CA" sz="2800" dirty="0" smtClean="0"/>
              <a:t>Preferred: Recommend using this code system, but ok if you don’t</a:t>
            </a:r>
          </a:p>
          <a:p>
            <a:r>
              <a:rPr lang="en-CA" sz="2800" dirty="0" smtClean="0"/>
              <a:t>Example: No recommendation, may be incomplete</a:t>
            </a:r>
            <a:endParaRPr lang="en-CA"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197</a:t>
            </a:fld>
            <a:endParaRPr lang="en-CA" dirty="0"/>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ValueSets</a:t>
            </a:r>
            <a:endParaRPr lang="en-US" dirty="0"/>
          </a:p>
        </p:txBody>
      </p:sp>
      <p:sp>
        <p:nvSpPr>
          <p:cNvPr id="3" name="Content Placeholder 2"/>
          <p:cNvSpPr>
            <a:spLocks noGrp="1"/>
          </p:cNvSpPr>
          <p:nvPr>
            <p:ph idx="1"/>
          </p:nvPr>
        </p:nvSpPr>
        <p:spPr/>
        <p:txBody>
          <a:bodyPr/>
          <a:lstStyle/>
          <a:p>
            <a:r>
              <a:rPr lang="en-US" b="1" dirty="0" smtClean="0"/>
              <a:t>A “true” FHIR </a:t>
            </a:r>
            <a:r>
              <a:rPr lang="en-US" b="1" dirty="0" err="1" smtClean="0"/>
              <a:t>ValueSet</a:t>
            </a:r>
            <a:r>
              <a:rPr lang="en-US" b="1" dirty="0" smtClean="0"/>
              <a:t> resource (may be version specific)</a:t>
            </a:r>
          </a:p>
          <a:p>
            <a:r>
              <a:rPr lang="en-US" dirty="0" smtClean="0"/>
              <a:t>A general reference to some web content that defines a set of codes. (e.g. mime types). </a:t>
            </a:r>
          </a:p>
          <a:p>
            <a:r>
              <a:rPr lang="en-US" dirty="0" smtClean="0"/>
              <a:t>A textual description of the possible codes </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198</a:t>
            </a:fld>
            <a:endParaRPr lang="en-CA" dirty="0"/>
          </a:p>
        </p:txBody>
      </p:sp>
    </p:spTree>
    <p:extLst>
      <p:ext uri="{BB962C8B-B14F-4D97-AF65-F5344CB8AC3E}">
        <p14:creationId xmlns="" xmlns:p14="http://schemas.microsoft.com/office/powerpoint/2010/main" val="86425869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formal constraints</a:t>
            </a:r>
            <a:endParaRPr lang="en-US" dirty="0"/>
          </a:p>
        </p:txBody>
      </p:sp>
      <p:sp>
        <p:nvSpPr>
          <p:cNvPr id="3" name="Content Placeholder 2"/>
          <p:cNvSpPr>
            <a:spLocks noGrp="1"/>
          </p:cNvSpPr>
          <p:nvPr>
            <p:ph idx="1"/>
          </p:nvPr>
        </p:nvSpPr>
        <p:spPr/>
        <p:txBody>
          <a:bodyPr/>
          <a:lstStyle/>
          <a:p>
            <a:r>
              <a:rPr lang="en-US" dirty="0" smtClean="0"/>
              <a:t>Invariants, co-occurrence</a:t>
            </a:r>
          </a:p>
          <a:p>
            <a:r>
              <a:rPr lang="en-US" dirty="0" smtClean="0"/>
              <a:t>Uses free text (human) + </a:t>
            </a:r>
            <a:r>
              <a:rPr lang="en-US" dirty="0" err="1" smtClean="0"/>
              <a:t>xpath</a:t>
            </a:r>
            <a:r>
              <a:rPr lang="en-US" dirty="0" smtClean="0"/>
              <a:t> (executable)</a:t>
            </a:r>
          </a:p>
          <a:p>
            <a:r>
              <a:rPr lang="en-US" dirty="0" smtClean="0"/>
              <a:t>Constraints should be declared on lowest element in the hierarchy that is common to all nodes referenced by the constraint.</a:t>
            </a:r>
          </a:p>
          <a:p>
            <a:r>
              <a:rPr lang="en-US" dirty="0" smtClean="0"/>
              <a:t>Identified by (local) id, involved elements refer to that id</a:t>
            </a:r>
          </a:p>
          <a:p>
            <a:r>
              <a:rPr lang="en-US" dirty="0" smtClean="0"/>
              <a:t>Specify severity (“error” or “warning”)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199</a:t>
            </a:fld>
            <a:endParaRPr lang="en-CA" dirty="0"/>
          </a:p>
        </p:txBody>
      </p:sp>
    </p:spTree>
    <p:extLst>
      <p:ext uri="{BB962C8B-B14F-4D97-AF65-F5344CB8AC3E}">
        <p14:creationId xmlns="" xmlns:p14="http://schemas.microsoft.com/office/powerpoint/2010/main" val="16134273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Introduction</a:t>
            </a:r>
            <a:endParaRPr lang="en-US" dirty="0"/>
          </a:p>
        </p:txBody>
      </p:sp>
      <p:sp>
        <p:nvSpPr>
          <p:cNvPr id="4" name="Text Placeholder 3"/>
          <p:cNvSpPr>
            <a:spLocks noGrp="1"/>
          </p:cNvSpPr>
          <p:nvPr>
            <p:ph type="body" idx="1"/>
          </p:nvPr>
        </p:nvSpPr>
        <p:spPr/>
        <p:txBody>
          <a:bodyPr/>
          <a:lstStyle/>
          <a:p>
            <a:endParaRPr lang="en-CA" dirty="0"/>
          </a:p>
        </p:txBody>
      </p:sp>
    </p:spTree>
    <p:extLst>
      <p:ext uri="{BB962C8B-B14F-4D97-AF65-F5344CB8AC3E}">
        <p14:creationId xmlns="" xmlns:p14="http://schemas.microsoft.com/office/powerpoint/2010/main" val="16508735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08646" y="2209800"/>
            <a:ext cx="5943600" cy="414226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Implementer Focus is…</a:t>
            </a:r>
            <a:endParaRPr lang="en-US" dirty="0"/>
          </a:p>
        </p:txBody>
      </p:sp>
      <p:sp>
        <p:nvSpPr>
          <p:cNvPr id="4" name="Slide Number Placeholder 3"/>
          <p:cNvSpPr>
            <a:spLocks noGrp="1"/>
          </p:cNvSpPr>
          <p:nvPr>
            <p:ph type="sldNum" sz="quarter" idx="4"/>
          </p:nvPr>
        </p:nvSpPr>
        <p:spPr/>
        <p:txBody>
          <a:bodyPr/>
          <a:lstStyle/>
          <a:p>
            <a:endParaRPr lang="en-CA" dirty="0"/>
          </a:p>
        </p:txBody>
      </p:sp>
      <p:sp>
        <p:nvSpPr>
          <p:cNvPr id="6" name="Rectangle 5"/>
          <p:cNvSpPr/>
          <p:nvPr/>
        </p:nvSpPr>
        <p:spPr>
          <a:xfrm>
            <a:off x="403746" y="1676400"/>
            <a:ext cx="8153400" cy="523220"/>
          </a:xfrm>
          <a:prstGeom prst="rect">
            <a:avLst/>
          </a:prstGeom>
        </p:spPr>
        <p:txBody>
          <a:bodyPr wrap="square">
            <a:spAutoFit/>
          </a:bodyPr>
          <a:lstStyle/>
          <a:p>
            <a:pPr algn="ctr"/>
            <a:r>
              <a:rPr lang="en-US" sz="2800" b="1" dirty="0">
                <a:latin typeface="Courier New" panose="02070309020205020404" pitchFamily="49" charset="0"/>
                <a:cs typeface="Courier New" panose="02070309020205020404" pitchFamily="49" charset="0"/>
              </a:rPr>
              <a:t>http://</a:t>
            </a:r>
            <a:r>
              <a:rPr lang="en-US" sz="2800" b="1" dirty="0" smtClean="0">
                <a:latin typeface="Courier New" panose="02070309020205020404" pitchFamily="49" charset="0"/>
                <a:cs typeface="Courier New" panose="02070309020205020404" pitchFamily="49" charset="0"/>
              </a:rPr>
              <a:t>hl7.org/fhir/downloads.html</a:t>
            </a:r>
            <a:endParaRPr lang="nl-NL" sz="2800" b="1" dirty="0">
              <a:latin typeface="Courier New" panose="02070309020205020404" pitchFamily="49" charset="0"/>
              <a:cs typeface="Courier New" panose="02070309020205020404" pitchFamily="49" charset="0"/>
            </a:endParaRPr>
          </a:p>
        </p:txBody>
      </p:sp>
    </p:spTree>
    <p:extLst>
      <p:ext uri="{BB962C8B-B14F-4D97-AF65-F5344CB8AC3E}">
        <p14:creationId xmlns="" xmlns:p14="http://schemas.microsoft.com/office/powerpoint/2010/main" val="465673189"/>
      </p:ext>
    </p:extLst>
  </p:cSld>
  <p:clrMapOvr>
    <a:masterClrMapping/>
  </p:clrMapOvr>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Slicing</a:t>
            </a:r>
            <a:endParaRPr lang="en-US" dirty="0"/>
          </a:p>
        </p:txBody>
      </p:sp>
      <p:sp>
        <p:nvSpPr>
          <p:cNvPr id="3" name="Content Placeholder 2"/>
          <p:cNvSpPr>
            <a:spLocks noGrp="1"/>
          </p:cNvSpPr>
          <p:nvPr>
            <p:ph idx="1"/>
          </p:nvPr>
        </p:nvSpPr>
        <p:spPr>
          <a:xfrm>
            <a:off x="381000" y="4581128"/>
            <a:ext cx="8382000" cy="1512168"/>
          </a:xfrm>
        </p:spPr>
        <p:txBody>
          <a:bodyPr/>
          <a:lstStyle/>
          <a:p>
            <a:r>
              <a:rPr lang="en-US" dirty="0" smtClean="0"/>
              <a:t>Slicing = constraining a repeating element</a:t>
            </a:r>
          </a:p>
          <a:p>
            <a:r>
              <a:rPr lang="en-US" dirty="0" smtClean="0"/>
              <a:t>Base Composition has 0..* “Sections”</a:t>
            </a:r>
          </a:p>
          <a:p>
            <a:r>
              <a:rPr lang="en-US" dirty="0" smtClean="0"/>
              <a:t>Section has 0..1 element with content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200</a:t>
            </a:fld>
            <a:endParaRPr lang="en-CA" dirty="0"/>
          </a:p>
        </p:txBody>
      </p:sp>
      <p:sp>
        <p:nvSpPr>
          <p:cNvPr id="6" name="Rectangle 5"/>
          <p:cNvSpPr/>
          <p:nvPr/>
        </p:nvSpPr>
        <p:spPr bwMode="auto">
          <a:xfrm>
            <a:off x="539552" y="2564904"/>
            <a:ext cx="2880320" cy="151216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Composition</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type: </a:t>
            </a:r>
            <a:r>
              <a:rPr lang="en-US" dirty="0" err="1" smtClean="0">
                <a:latin typeface="Arial" charset="0"/>
              </a:rPr>
              <a:t>CodeableConcept</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7" name="Rectangle 6"/>
          <p:cNvSpPr/>
          <p:nvPr/>
        </p:nvSpPr>
        <p:spPr bwMode="auto">
          <a:xfrm>
            <a:off x="4572000" y="2564904"/>
            <a:ext cx="3096344" cy="122413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code: </a:t>
            </a:r>
            <a:r>
              <a:rPr kumimoji="0" lang="en-US" sz="1800" i="0" u="none" strike="noStrike" cap="none" normalizeH="0" baseline="0" dirty="0" err="1" smtClean="0">
                <a:ln>
                  <a:noFill/>
                </a:ln>
                <a:solidFill>
                  <a:schemeClr val="tx1"/>
                </a:solidFill>
                <a:effectLst/>
                <a:latin typeface="Arial" charset="0"/>
              </a:rPr>
              <a:t>CodeableConcept</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content: Resource(Any) 0..1</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8" name="Straight Arrow Connector 7"/>
          <p:cNvCxnSpPr>
            <a:stCxn id="6" idx="3"/>
          </p:cNvCxnSpPr>
          <p:nvPr/>
        </p:nvCxnSpPr>
        <p:spPr bwMode="auto">
          <a:xfrm>
            <a:off x="3419872" y="3320988"/>
            <a:ext cx="1152128" cy="0"/>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9" name="TextBox 8"/>
          <p:cNvSpPr txBox="1"/>
          <p:nvPr/>
        </p:nvSpPr>
        <p:spPr>
          <a:xfrm>
            <a:off x="3923928" y="2924944"/>
            <a:ext cx="530915" cy="369332"/>
          </a:xfrm>
          <a:prstGeom prst="rect">
            <a:avLst/>
          </a:prstGeom>
          <a:noFill/>
        </p:spPr>
        <p:txBody>
          <a:bodyPr wrap="none" rtlCol="0">
            <a:spAutoFit/>
          </a:bodyPr>
          <a:lstStyle/>
          <a:p>
            <a:r>
              <a:rPr lang="en-US" dirty="0" smtClean="0"/>
              <a:t>0..*</a:t>
            </a:r>
            <a:endParaRPr lang="nl-NL" dirty="0"/>
          </a:p>
        </p:txBody>
      </p:sp>
      <p:sp>
        <p:nvSpPr>
          <p:cNvPr id="12" name="TextBox 11"/>
          <p:cNvSpPr txBox="1"/>
          <p:nvPr/>
        </p:nvSpPr>
        <p:spPr>
          <a:xfrm>
            <a:off x="539552" y="1916832"/>
            <a:ext cx="6912768" cy="369332"/>
          </a:xfrm>
          <a:prstGeom prst="rect">
            <a:avLst/>
          </a:prstGeom>
          <a:noFill/>
        </p:spPr>
        <p:txBody>
          <a:bodyPr wrap="square" rtlCol="0">
            <a:spAutoFit/>
          </a:bodyPr>
          <a:lstStyle/>
          <a:p>
            <a:r>
              <a:rPr lang="en-US" dirty="0" smtClean="0"/>
              <a:t>Schematic view of Composition (aka a Document header)</a:t>
            </a:r>
            <a:endParaRPr lang="nl-NL" dirty="0"/>
          </a:p>
        </p:txBody>
      </p:sp>
    </p:spTree>
    <p:extLst>
      <p:ext uri="{BB962C8B-B14F-4D97-AF65-F5344CB8AC3E}">
        <p14:creationId xmlns="" xmlns:p14="http://schemas.microsoft.com/office/powerpoint/2010/main" val="316675512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Slicing into a CCD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201</a:t>
            </a:fld>
            <a:endParaRPr lang="en-CA" dirty="0"/>
          </a:p>
        </p:txBody>
      </p:sp>
      <p:sp>
        <p:nvSpPr>
          <p:cNvPr id="6" name="Rectangle 5"/>
          <p:cNvSpPr/>
          <p:nvPr/>
        </p:nvSpPr>
        <p:spPr bwMode="auto">
          <a:xfrm>
            <a:off x="755576" y="1988840"/>
            <a:ext cx="2304256" cy="151216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Composition</a:t>
            </a:r>
          </a:p>
          <a:p>
            <a:pPr eaLnBrk="0" fontAlgn="base" hangingPunct="0">
              <a:spcBef>
                <a:spcPct val="0"/>
              </a:spcBef>
              <a:spcAft>
                <a:spcPct val="0"/>
              </a:spcAft>
            </a:pPr>
            <a:r>
              <a:rPr lang="en-US" dirty="0" smtClean="0">
                <a:latin typeface="Arial" charset="0"/>
              </a:rPr>
              <a:t>type </a:t>
            </a:r>
            <a:r>
              <a:rPr lang="en-US" dirty="0">
                <a:latin typeface="Arial" charset="0"/>
              </a:rPr>
              <a:t>= “34133-9” “Summarization of </a:t>
            </a:r>
          </a:p>
          <a:p>
            <a:pPr eaLnBrk="0" fontAlgn="base" hangingPunct="0">
              <a:spcBef>
                <a:spcPct val="0"/>
              </a:spcBef>
              <a:spcAft>
                <a:spcPct val="0"/>
              </a:spcAft>
            </a:pPr>
            <a:r>
              <a:rPr lang="en-US" dirty="0">
                <a:latin typeface="Arial" charset="0"/>
              </a:rPr>
              <a:t>episode note”</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7" name="Rectangle 6"/>
          <p:cNvSpPr/>
          <p:nvPr/>
        </p:nvSpPr>
        <p:spPr bwMode="auto">
          <a:xfrm>
            <a:off x="4067944" y="1988840"/>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 </a:t>
            </a:r>
            <a:r>
              <a:rPr lang="en-US" dirty="0" smtClean="0">
                <a:latin typeface="Arial" charset="0"/>
              </a:rPr>
              <a:t>42348-3 (“</a:t>
            </a:r>
            <a:r>
              <a:rPr lang="en-US" dirty="0">
                <a:latin typeface="Arial" charset="0"/>
              </a:rPr>
              <a:t>Advance directives</a:t>
            </a:r>
            <a:r>
              <a:rPr lang="en-US" dirty="0" smtClean="0">
                <a:latin typeface="Arial" charset="0"/>
              </a:rPr>
              <a:t>”)</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8" name="Straight Arrow Connector 7"/>
          <p:cNvCxnSpPr>
            <a:endCxn id="7" idx="1"/>
          </p:cNvCxnSpPr>
          <p:nvPr/>
        </p:nvCxnSpPr>
        <p:spPr bwMode="auto">
          <a:xfrm flipV="1">
            <a:off x="3059832" y="2366882"/>
            <a:ext cx="1008112" cy="378042"/>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13" name="Rectangle 12"/>
          <p:cNvSpPr/>
          <p:nvPr/>
        </p:nvSpPr>
        <p:spPr bwMode="auto">
          <a:xfrm>
            <a:off x="4067944" y="2888940"/>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a:t>
            </a:r>
            <a:r>
              <a:rPr lang="en-US" dirty="0" smtClean="0">
                <a:latin typeface="Arial" charset="0"/>
              </a:rPr>
              <a:t>11450-4 (“</a:t>
            </a:r>
            <a:r>
              <a:rPr lang="en-US" dirty="0">
                <a:latin typeface="Arial" charset="0"/>
              </a:rPr>
              <a:t>Problem list</a:t>
            </a:r>
            <a:r>
              <a:rPr lang="en-US" dirty="0" smtClean="0">
                <a:latin typeface="Arial" charset="0"/>
              </a:rPr>
              <a:t>”)</a:t>
            </a:r>
            <a:endParaRPr lang="en-US" b="1" dirty="0" smtClean="0">
              <a:latin typeface="Arial" charset="0"/>
            </a:endParaRPr>
          </a:p>
        </p:txBody>
      </p:sp>
      <p:cxnSp>
        <p:nvCxnSpPr>
          <p:cNvPr id="14" name="Straight Arrow Connector 13"/>
          <p:cNvCxnSpPr/>
          <p:nvPr/>
        </p:nvCxnSpPr>
        <p:spPr bwMode="auto">
          <a:xfrm>
            <a:off x="3059832" y="2744924"/>
            <a:ext cx="1008112" cy="522058"/>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18" name="Rectangle 17"/>
          <p:cNvSpPr/>
          <p:nvPr/>
        </p:nvSpPr>
        <p:spPr bwMode="auto">
          <a:xfrm>
            <a:off x="4067944" y="4293096"/>
            <a:ext cx="4392488" cy="75608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Section</a:t>
            </a:r>
          </a:p>
          <a:p>
            <a:pPr eaLnBrk="0" fontAlgn="base" hangingPunct="0">
              <a:spcBef>
                <a:spcPct val="0"/>
              </a:spcBef>
              <a:spcAft>
                <a:spcPct val="0"/>
              </a:spcAft>
            </a:pPr>
            <a:r>
              <a:rPr lang="en-US" dirty="0">
                <a:latin typeface="Arial" charset="0"/>
              </a:rPr>
              <a:t>code </a:t>
            </a:r>
            <a:r>
              <a:rPr lang="en-US" dirty="0" smtClean="0">
                <a:latin typeface="Arial" charset="0"/>
              </a:rPr>
              <a:t>= </a:t>
            </a:r>
            <a:r>
              <a:rPr lang="nl-NL" dirty="0" smtClean="0"/>
              <a:t>18776-5 (“</a:t>
            </a:r>
            <a:r>
              <a:rPr lang="nl-NL" dirty="0"/>
              <a:t>Treatment plan</a:t>
            </a:r>
            <a:r>
              <a:rPr lang="nl-NL" dirty="0" smtClean="0"/>
              <a:t>”)</a:t>
            </a:r>
            <a:endParaRPr lang="nl-NL" dirty="0"/>
          </a:p>
          <a:p>
            <a:pPr eaLnBrk="0" fontAlgn="base" hangingPunct="0">
              <a:spcBef>
                <a:spcPct val="0"/>
              </a:spcBef>
              <a:spcAft>
                <a:spcPct val="0"/>
              </a:spcAft>
            </a:pPr>
            <a:endParaRPr lang="en-US" b="1" dirty="0" smtClean="0">
              <a:latin typeface="Arial" charset="0"/>
            </a:endParaRPr>
          </a:p>
        </p:txBody>
      </p:sp>
      <p:cxnSp>
        <p:nvCxnSpPr>
          <p:cNvPr id="19" name="Straight Arrow Connector 18"/>
          <p:cNvCxnSpPr>
            <a:stCxn id="6" idx="3"/>
            <a:endCxn id="18" idx="1"/>
          </p:cNvCxnSpPr>
          <p:nvPr/>
        </p:nvCxnSpPr>
        <p:spPr bwMode="auto">
          <a:xfrm>
            <a:off x="3059832" y="2744924"/>
            <a:ext cx="1008112" cy="1926214"/>
          </a:xfrm>
          <a:prstGeom prst="straightConnector1">
            <a:avLst/>
          </a:prstGeom>
          <a:ln>
            <a:headEnd type="none" w="med" len="med"/>
            <a:tailEnd type="arrow"/>
          </a:ln>
          <a:extLst/>
        </p:spPr>
        <p:style>
          <a:lnRef idx="2">
            <a:schemeClr val="accent4"/>
          </a:lnRef>
          <a:fillRef idx="0">
            <a:schemeClr val="accent4"/>
          </a:fillRef>
          <a:effectRef idx="1">
            <a:schemeClr val="accent4"/>
          </a:effectRef>
          <a:fontRef idx="minor">
            <a:schemeClr val="tx1"/>
          </a:fontRef>
        </p:style>
      </p:cxnSp>
      <p:sp>
        <p:nvSpPr>
          <p:cNvPr id="23" name="TextBox 22"/>
          <p:cNvSpPr txBox="1"/>
          <p:nvPr/>
        </p:nvSpPr>
        <p:spPr>
          <a:xfrm>
            <a:off x="6124818" y="3717032"/>
            <a:ext cx="738664" cy="553998"/>
          </a:xfrm>
          <a:prstGeom prst="rect">
            <a:avLst/>
          </a:prstGeom>
          <a:noFill/>
        </p:spPr>
        <p:txBody>
          <a:bodyPr vert="eaVert" wrap="none" rtlCol="0">
            <a:spAutoFit/>
          </a:bodyPr>
          <a:lstStyle/>
          <a:p>
            <a:r>
              <a:rPr lang="en-US" sz="3600" b="1" dirty="0" smtClean="0"/>
              <a:t>…</a:t>
            </a:r>
            <a:endParaRPr lang="nl-NL" sz="3600" b="1" dirty="0"/>
          </a:p>
        </p:txBody>
      </p:sp>
      <p:sp>
        <p:nvSpPr>
          <p:cNvPr id="24" name="Content Placeholder 2"/>
          <p:cNvSpPr>
            <a:spLocks noGrp="1"/>
          </p:cNvSpPr>
          <p:nvPr>
            <p:ph idx="1"/>
          </p:nvPr>
        </p:nvSpPr>
        <p:spPr>
          <a:xfrm>
            <a:off x="381000" y="5229200"/>
            <a:ext cx="7719392" cy="864096"/>
          </a:xfrm>
        </p:spPr>
        <p:txBody>
          <a:bodyPr/>
          <a:lstStyle/>
          <a:p>
            <a:r>
              <a:rPr lang="en-US" sz="2400" dirty="0" smtClean="0"/>
              <a:t>“Slice” the repeating sections into a fixed set of profiled sections.</a:t>
            </a:r>
          </a:p>
          <a:p>
            <a:r>
              <a:rPr lang="en-US" sz="2400" dirty="0" smtClean="0"/>
              <a:t>“code” is fixed and is called the </a:t>
            </a:r>
            <a:r>
              <a:rPr lang="en-US" sz="2400" i="1" dirty="0" smtClean="0"/>
              <a:t>discriminator</a:t>
            </a:r>
            <a:endParaRPr lang="en-US" sz="2400" dirty="0" smtClean="0"/>
          </a:p>
        </p:txBody>
      </p:sp>
    </p:spTree>
    <p:extLst>
      <p:ext uri="{BB962C8B-B14F-4D97-AF65-F5344CB8AC3E}">
        <p14:creationId xmlns="" xmlns:p14="http://schemas.microsoft.com/office/powerpoint/2010/main" val="305647209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a:t>
            </a:r>
            <a:endParaRPr lang="en-US" dirty="0"/>
          </a:p>
        </p:txBody>
      </p:sp>
      <p:sp>
        <p:nvSpPr>
          <p:cNvPr id="3" name="Content Placeholder 2"/>
          <p:cNvSpPr>
            <a:spLocks noGrp="1"/>
          </p:cNvSpPr>
          <p:nvPr>
            <p:ph idx="1"/>
          </p:nvPr>
        </p:nvSpPr>
        <p:spPr/>
        <p:txBody>
          <a:bodyPr/>
          <a:lstStyle/>
          <a:p>
            <a:r>
              <a:rPr lang="en-US" dirty="0" smtClean="0"/>
              <a:t>Aggregation: for each </a:t>
            </a:r>
            <a:r>
              <a:rPr lang="en-US" dirty="0" err="1" smtClean="0"/>
              <a:t>ResourceReference</a:t>
            </a:r>
            <a:r>
              <a:rPr lang="en-US" dirty="0" smtClean="0"/>
              <a:t> choose 1..3:</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202</a:t>
            </a:fld>
            <a:endParaRPr lang="en-CA" dirty="0"/>
          </a:p>
        </p:txBody>
      </p:sp>
      <p:graphicFrame>
        <p:nvGraphicFramePr>
          <p:cNvPr id="7" name="Table 6"/>
          <p:cNvGraphicFramePr>
            <a:graphicFrameLocks noGrp="1"/>
          </p:cNvGraphicFramePr>
          <p:nvPr>
            <p:extLst>
              <p:ext uri="{D42A27DB-BD31-4B8C-83A1-F6EECF244321}">
                <p14:modId xmlns="" xmlns:p14="http://schemas.microsoft.com/office/powerpoint/2010/main" val="2302467880"/>
              </p:ext>
            </p:extLst>
          </p:nvPr>
        </p:nvGraphicFramePr>
        <p:xfrm>
          <a:off x="1115616" y="3356992"/>
          <a:ext cx="6912768" cy="2423160"/>
        </p:xfrm>
        <a:graphic>
          <a:graphicData uri="http://schemas.openxmlformats.org/drawingml/2006/table">
            <a:tbl>
              <a:tblPr/>
              <a:tblGrid>
                <a:gridCol w="3456384"/>
                <a:gridCol w="3456384"/>
              </a:tblGrid>
              <a:tr h="0">
                <a:tc>
                  <a:txBody>
                    <a:bodyPr/>
                    <a:lstStyle/>
                    <a:p>
                      <a:pPr fontAlgn="t"/>
                      <a:r>
                        <a:rPr lang="nl-NL" b="1">
                          <a:effectLst/>
                          <a:latin typeface="verdana"/>
                        </a:rPr>
                        <a:t>Code</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nl-NL" b="1" dirty="0">
                          <a:effectLst/>
                          <a:latin typeface="verdana"/>
                        </a:rPr>
                        <a:t>Definition</a:t>
                      </a:r>
                      <a:endParaRPr lang="nl-NL" b="0" dirty="0">
                        <a:effectLst/>
                        <a:latin typeface="verdana"/>
                      </a:endParaRPr>
                    </a:p>
                  </a:txBody>
                  <a:tcPr marL="28575" marR="28575" marT="28575" marB="28575">
                    <a:lnL>
                      <a:noFill/>
                    </a:lnL>
                    <a:lnR>
                      <a:noFill/>
                    </a:lnR>
                    <a:lnT>
                      <a:noFill/>
                    </a:lnT>
                    <a:lnB>
                      <a:noFill/>
                    </a:lnB>
                    <a:solidFill>
                      <a:srgbClr val="FFFFFF"/>
                    </a:solidFill>
                  </a:tcPr>
                </a:tc>
              </a:tr>
              <a:tr h="0">
                <a:tc>
                  <a:txBody>
                    <a:bodyPr/>
                    <a:lstStyle/>
                    <a:p>
                      <a:pPr fontAlgn="t"/>
                      <a:r>
                        <a:rPr lang="nl-NL" b="0" u="none" strike="noStrike">
                          <a:solidFill>
                            <a:srgbClr val="428BCA"/>
                          </a:solidFill>
                          <a:effectLst/>
                          <a:latin typeface="verdana"/>
                        </a:rPr>
                        <a:t>contained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smtClean="0">
                          <a:effectLst/>
                          <a:latin typeface="verdana"/>
                        </a:rPr>
                        <a:t>Reference </a:t>
                      </a:r>
                      <a:r>
                        <a:rPr lang="en-US" b="0" dirty="0">
                          <a:effectLst/>
                          <a:latin typeface="verdana"/>
                        </a:rPr>
                        <a:t>to a contained resource.</a:t>
                      </a:r>
                    </a:p>
                  </a:txBody>
                  <a:tcPr marL="28575" marR="28575" marT="28575" marB="28575">
                    <a:lnL>
                      <a:noFill/>
                    </a:lnL>
                    <a:lnR>
                      <a:noFill/>
                    </a:lnR>
                    <a:lnT>
                      <a:noFill/>
                    </a:lnT>
                    <a:lnB>
                      <a:noFill/>
                    </a:lnB>
                    <a:solidFill>
                      <a:srgbClr val="FFFFFF"/>
                    </a:solidFill>
                  </a:tcPr>
                </a:tc>
              </a:tr>
              <a:tr h="0">
                <a:tc>
                  <a:txBody>
                    <a:bodyPr/>
                    <a:lstStyle/>
                    <a:p>
                      <a:pPr fontAlgn="t"/>
                      <a:r>
                        <a:rPr lang="nl-NL" b="0" u="none" strike="noStrike">
                          <a:solidFill>
                            <a:srgbClr val="428BCA"/>
                          </a:solidFill>
                          <a:effectLst/>
                          <a:latin typeface="verdana"/>
                        </a:rPr>
                        <a:t>referenced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smtClean="0">
                          <a:effectLst/>
                          <a:latin typeface="verdana"/>
                        </a:rPr>
                        <a:t>Reference </a:t>
                      </a:r>
                      <a:r>
                        <a:rPr lang="en-US" b="0" dirty="0">
                          <a:effectLst/>
                          <a:latin typeface="verdana"/>
                        </a:rPr>
                        <a:t>to </a:t>
                      </a:r>
                      <a:r>
                        <a:rPr lang="en-US" b="0" dirty="0" err="1">
                          <a:effectLst/>
                          <a:latin typeface="verdana"/>
                        </a:rPr>
                        <a:t>to</a:t>
                      </a:r>
                      <a:r>
                        <a:rPr lang="en-US" b="0" dirty="0">
                          <a:effectLst/>
                          <a:latin typeface="verdana"/>
                        </a:rPr>
                        <a:t> a resource that has to be resolved </a:t>
                      </a:r>
                      <a:r>
                        <a:rPr lang="en-US" b="0" dirty="0" smtClean="0">
                          <a:effectLst/>
                          <a:latin typeface="verdana"/>
                        </a:rPr>
                        <a:t>externally</a:t>
                      </a:r>
                      <a:endParaRPr lang="en-US" b="0" dirty="0">
                        <a:effectLst/>
                        <a:latin typeface="verdana"/>
                      </a:endParaRPr>
                    </a:p>
                  </a:txBody>
                  <a:tcPr marL="28575" marR="28575" marT="28575" marB="28575">
                    <a:lnL>
                      <a:noFill/>
                    </a:lnL>
                    <a:lnR>
                      <a:noFill/>
                    </a:lnR>
                    <a:lnT>
                      <a:noFill/>
                    </a:lnT>
                    <a:lnB>
                      <a:noFill/>
                    </a:lnB>
                    <a:solidFill>
                      <a:srgbClr val="FFFFFF"/>
                    </a:solidFill>
                  </a:tcPr>
                </a:tc>
              </a:tr>
              <a:tr h="0">
                <a:tc>
                  <a:txBody>
                    <a:bodyPr/>
                    <a:lstStyle/>
                    <a:p>
                      <a:pPr fontAlgn="t"/>
                      <a:r>
                        <a:rPr lang="nl-NL" b="0">
                          <a:effectLst/>
                          <a:latin typeface="verdana"/>
                        </a:rPr>
                        <a:t>..</a:t>
                      </a:r>
                      <a:r>
                        <a:rPr lang="nl-NL" b="0" u="none" strike="noStrike">
                          <a:solidFill>
                            <a:srgbClr val="428BCA"/>
                          </a:solidFill>
                          <a:effectLst/>
                          <a:latin typeface="verdana"/>
                        </a:rPr>
                        <a:t>bundled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smtClean="0">
                          <a:effectLst/>
                          <a:latin typeface="verdana"/>
                        </a:rPr>
                        <a:t>Reference </a:t>
                      </a:r>
                      <a:r>
                        <a:rPr lang="en-US" b="0" dirty="0">
                          <a:effectLst/>
                          <a:latin typeface="verdana"/>
                        </a:rPr>
                        <a:t>points to will be found in the same </a:t>
                      </a:r>
                      <a:r>
                        <a:rPr lang="en-US" b="0" dirty="0" smtClean="0">
                          <a:effectLst/>
                          <a:latin typeface="verdana"/>
                        </a:rPr>
                        <a:t>bundle</a:t>
                      </a:r>
                      <a:endParaRPr lang="en-US" b="0" dirty="0">
                        <a:effectLst/>
                        <a:latin typeface="verdana"/>
                      </a:endParaRPr>
                    </a:p>
                  </a:txBody>
                  <a:tcPr marL="28575" marR="28575" marT="28575" marB="28575">
                    <a:lnL>
                      <a:noFill/>
                    </a:lnL>
                    <a:lnR>
                      <a:noFill/>
                    </a:lnR>
                    <a:lnT>
                      <a:noFill/>
                    </a:lnT>
                    <a:lnB>
                      <a:noFill/>
                    </a:lnB>
                    <a:solidFill>
                      <a:srgbClr val="FFFFFF"/>
                    </a:solidFill>
                  </a:tcPr>
                </a:tc>
              </a:tr>
            </a:tbl>
          </a:graphicData>
        </a:graphic>
      </p:graphicFrame>
    </p:spTree>
    <p:extLst>
      <p:ext uri="{BB962C8B-B14F-4D97-AF65-F5344CB8AC3E}">
        <p14:creationId xmlns="" xmlns:p14="http://schemas.microsoft.com/office/powerpoint/2010/main" val="321419359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Profiles at run-time</a:t>
            </a:r>
            <a:endParaRPr lang="en-US" dirty="0"/>
          </a:p>
        </p:txBody>
      </p:sp>
      <p:sp>
        <p:nvSpPr>
          <p:cNvPr id="3" name="Content Placeholder 2"/>
          <p:cNvSpPr>
            <a:spLocks noGrp="1"/>
          </p:cNvSpPr>
          <p:nvPr>
            <p:ph idx="1"/>
          </p:nvPr>
        </p:nvSpPr>
        <p:spPr/>
        <p:txBody>
          <a:bodyPr/>
          <a:lstStyle/>
          <a:p>
            <a:r>
              <a:rPr lang="en-US" dirty="0" smtClean="0"/>
              <a:t>In addition to design-time constraints, profiles can be used at run-time</a:t>
            </a:r>
          </a:p>
          <a:p>
            <a:pPr lvl="1"/>
            <a:r>
              <a:rPr lang="en-US" dirty="0" smtClean="0"/>
              <a:t>Load a profile to guide user-entry to meet a particular best practice guideline</a:t>
            </a:r>
          </a:p>
          <a:p>
            <a:pPr lvl="1"/>
            <a:r>
              <a:rPr lang="en-US" dirty="0" smtClean="0"/>
              <a:t>Validate against a profile to determine whether an instance meets certain requirements (e.g. for decision-support)</a:t>
            </a:r>
          </a:p>
          <a:p>
            <a:pPr lvl="1"/>
            <a:r>
              <a:rPr lang="en-US" dirty="0" smtClean="0"/>
              <a:t>Adjust data entry rules on-the-fly to reflect the constraints of a specified server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203</a:t>
            </a:fld>
            <a:endParaRPr lang="en-CA"/>
          </a:p>
        </p:txBody>
      </p:sp>
    </p:spTree>
    <p:extLst>
      <p:ext uri="{BB962C8B-B14F-4D97-AF65-F5344CB8AC3E}">
        <p14:creationId xmlns="" xmlns:p14="http://schemas.microsoft.com/office/powerpoint/2010/main" val="692939645"/>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Forge</a:t>
            </a:r>
            <a:endParaRPr lang="en-US" dirty="0"/>
          </a:p>
        </p:txBody>
      </p:sp>
      <p:sp>
        <p:nvSpPr>
          <p:cNvPr id="3" name="Content Placeholder 2"/>
          <p:cNvSpPr>
            <a:spLocks noGrp="1"/>
          </p:cNvSpPr>
          <p:nvPr>
            <p:ph idx="1"/>
          </p:nvPr>
        </p:nvSpPr>
        <p:spPr>
          <a:xfrm>
            <a:off x="381000" y="1828800"/>
            <a:ext cx="5257800" cy="4480520"/>
          </a:xfrm>
        </p:spPr>
        <p:txBody>
          <a:bodyPr/>
          <a:lstStyle/>
          <a:p>
            <a:r>
              <a:rPr lang="en-US" dirty="0" smtClean="0"/>
              <a:t>New (free) tool for editing FHIR Profiles</a:t>
            </a:r>
          </a:p>
          <a:p>
            <a:r>
              <a:rPr lang="en-US" dirty="0" smtClean="0"/>
              <a:t>Undergoing Beta testing – should be released shortly</a:t>
            </a:r>
          </a:p>
          <a:p>
            <a:endParaRPr lang="en-US" dirty="0"/>
          </a:p>
          <a:p>
            <a:r>
              <a:rPr lang="en-US" dirty="0" smtClean="0"/>
              <a:t>Demo?</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204</a:t>
            </a:fld>
            <a:endParaRPr lang="en-CA" dirty="0"/>
          </a:p>
        </p:txBody>
      </p:sp>
      <p:pic>
        <p:nvPicPr>
          <p:cNvPr id="1741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867400" y="1828800"/>
            <a:ext cx="2190750" cy="28670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31251171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Conformance</a:t>
            </a:r>
            <a:endParaRPr lang="en-US" dirty="0"/>
          </a:p>
        </p:txBody>
      </p:sp>
      <p:sp>
        <p:nvSpPr>
          <p:cNvPr id="4" name="Content Placeholder 3"/>
          <p:cNvSpPr>
            <a:spLocks noGrp="1"/>
          </p:cNvSpPr>
          <p:nvPr>
            <p:ph idx="1"/>
          </p:nvPr>
        </p:nvSpPr>
        <p:spPr/>
        <p:txBody>
          <a:bodyPr>
            <a:normAutofit/>
          </a:bodyPr>
          <a:lstStyle/>
          <a:p>
            <a:r>
              <a:rPr lang="en-US" sz="2800" dirty="0" smtClean="0"/>
              <a:t>There’s a resource for documenting conformance to FHIR</a:t>
            </a:r>
          </a:p>
          <a:p>
            <a:r>
              <a:rPr lang="en-US" sz="2800" dirty="0" smtClean="0"/>
              <a:t>Can be used for:</a:t>
            </a:r>
          </a:p>
          <a:p>
            <a:pPr lvl="1"/>
            <a:r>
              <a:rPr lang="en-US" sz="2400" dirty="0" smtClean="0"/>
              <a:t>Stating how a specific system instance behaves</a:t>
            </a:r>
          </a:p>
          <a:p>
            <a:pPr lvl="1"/>
            <a:r>
              <a:rPr lang="en-US" sz="2400" dirty="0" smtClean="0"/>
              <a:t>Defining how a software system is capable of behaving (including configuration options)</a:t>
            </a:r>
          </a:p>
          <a:p>
            <a:pPr lvl="1"/>
            <a:r>
              <a:rPr lang="en-US" sz="2400" dirty="0" smtClean="0"/>
              <a:t>Identifying a desired set of behavior (e.g. RFP)</a:t>
            </a:r>
          </a:p>
          <a:p>
            <a:r>
              <a:rPr lang="en-US" sz="2800" dirty="0" smtClean="0"/>
              <a:t>To declare themselves “FHIR Conformant”, a system </a:t>
            </a:r>
            <a:r>
              <a:rPr lang="en-US" sz="2800" b="1" dirty="0" smtClean="0"/>
              <a:t>must</a:t>
            </a:r>
            <a:r>
              <a:rPr lang="en-US" sz="2800" dirty="0" smtClean="0"/>
              <a:t> publish a Conformance instance</a:t>
            </a:r>
          </a:p>
        </p:txBody>
      </p:sp>
      <p:sp>
        <p:nvSpPr>
          <p:cNvPr id="2" name="Slide Number Placeholder 1"/>
          <p:cNvSpPr>
            <a:spLocks noGrp="1"/>
          </p:cNvSpPr>
          <p:nvPr>
            <p:ph type="sldNum" sz="quarter" idx="4294967295"/>
          </p:nvPr>
        </p:nvSpPr>
        <p:spPr>
          <a:xfrm>
            <a:off x="179512" y="6304236"/>
            <a:ext cx="720080" cy="221109"/>
          </a:xfrm>
          <a:prstGeom prst="rect">
            <a:avLst/>
          </a:prstGeom>
        </p:spPr>
        <p:txBody>
          <a:bodyPr/>
          <a:lstStyle/>
          <a:p>
            <a:fld id="{5CC3E5C4-3E2B-40F1-9F2B-C46CEB0C88DF}" type="slidenum">
              <a:rPr lang="en-CA" smtClean="0"/>
              <a:pPr/>
              <a:t>205</a:t>
            </a:fld>
            <a:endParaRPr lang="en-CA" dirty="0"/>
          </a:p>
        </p:txBody>
      </p:sp>
    </p:spTree>
    <p:extLst>
      <p:ext uri="{BB962C8B-B14F-4D97-AF65-F5344CB8AC3E}">
        <p14:creationId xmlns="" xmlns:p14="http://schemas.microsoft.com/office/powerpoint/2010/main" val="3783185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conformance</a:t>
            </a:r>
            <a:endParaRPr lang="en-US" dirty="0"/>
          </a:p>
        </p:txBody>
      </p:sp>
      <p:sp>
        <p:nvSpPr>
          <p:cNvPr id="3" name="Content Placeholder 2"/>
          <p:cNvSpPr>
            <a:spLocks noGrp="1"/>
          </p:cNvSpPr>
          <p:nvPr>
            <p:ph idx="1"/>
          </p:nvPr>
        </p:nvSpPr>
        <p:spPr/>
        <p:txBody>
          <a:bodyPr/>
          <a:lstStyle/>
          <a:p>
            <a:r>
              <a:rPr lang="en-US" dirty="0" smtClean="0"/>
              <a:t>Conformance is again, just a Resource</a:t>
            </a:r>
          </a:p>
          <a:p>
            <a:r>
              <a:rPr lang="en-US" dirty="0" smtClean="0"/>
              <a:t>Any FHIR server will publish his own conformance at a special endpoint</a:t>
            </a:r>
          </a:p>
          <a:p>
            <a:r>
              <a:rPr lang="en-US" dirty="0" smtClean="0"/>
              <a:t>A FHIR server may store and publish any number of additional Conformance resources, so you can refer to them</a:t>
            </a:r>
          </a:p>
          <a:p>
            <a:r>
              <a:rPr lang="en-US" sz="3200" dirty="0" err="1" smtClean="0"/>
              <a:t>Validatable</a:t>
            </a:r>
            <a:r>
              <a:rPr lang="en-US" sz="3200" dirty="0" smtClean="0"/>
              <a:t> by automated testing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206</a:t>
            </a:fld>
            <a:endParaRPr lang="en-CA"/>
          </a:p>
        </p:txBody>
      </p:sp>
    </p:spTree>
    <p:extLst>
      <p:ext uri="{BB962C8B-B14F-4D97-AF65-F5344CB8AC3E}">
        <p14:creationId xmlns="" xmlns:p14="http://schemas.microsoft.com/office/powerpoint/2010/main" val="56319805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Conformance at run-time</a:t>
            </a:r>
            <a:endParaRPr lang="en-US" dirty="0"/>
          </a:p>
        </p:txBody>
      </p:sp>
      <p:sp>
        <p:nvSpPr>
          <p:cNvPr id="3" name="Content Placeholder 2"/>
          <p:cNvSpPr>
            <a:spLocks noGrp="1"/>
          </p:cNvSpPr>
          <p:nvPr>
            <p:ph idx="1"/>
          </p:nvPr>
        </p:nvSpPr>
        <p:spPr/>
        <p:txBody>
          <a:bodyPr/>
          <a:lstStyle/>
          <a:p>
            <a:r>
              <a:rPr lang="en-US" dirty="0" smtClean="0"/>
              <a:t>In theory, a client can auto-configure itself based on a declared</a:t>
            </a:r>
            <a:r>
              <a:rPr lang="en-US" baseline="0" dirty="0" smtClean="0"/>
              <a:t> conformance profile</a:t>
            </a:r>
          </a:p>
          <a:p>
            <a:pPr lvl="1"/>
            <a:r>
              <a:rPr lang="en-US" dirty="0" smtClean="0"/>
              <a:t>What resources can be accessed,</a:t>
            </a:r>
            <a:r>
              <a:rPr lang="en-US" baseline="0" dirty="0" smtClean="0"/>
              <a:t> what data elements are used, etc.</a:t>
            </a:r>
          </a:p>
          <a:p>
            <a:pPr lvl="1"/>
            <a:r>
              <a:rPr lang="en-US" baseline="0" dirty="0" smtClean="0"/>
              <a:t>Because the location for a system’s conformance  statement is fixed, all you need is the base URI</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207</a:t>
            </a:fld>
            <a:endParaRPr lang="en-CA"/>
          </a:p>
        </p:txBody>
      </p:sp>
    </p:spTree>
    <p:extLst>
      <p:ext uri="{BB962C8B-B14F-4D97-AF65-F5344CB8AC3E}">
        <p14:creationId xmlns="" xmlns:p14="http://schemas.microsoft.com/office/powerpoint/2010/main" val="985928110"/>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#6</a:t>
            </a:r>
            <a:endParaRPr lang="en-US" dirty="0"/>
          </a:p>
        </p:txBody>
      </p:sp>
      <p:sp>
        <p:nvSpPr>
          <p:cNvPr id="3" name="Content Placeholder 2"/>
          <p:cNvSpPr>
            <a:spLocks noGrp="1"/>
          </p:cNvSpPr>
          <p:nvPr>
            <p:ph idx="1"/>
          </p:nvPr>
        </p:nvSpPr>
        <p:spPr/>
        <p:txBody>
          <a:bodyPr/>
          <a:lstStyle/>
          <a:p>
            <a:pPr algn="ctr"/>
            <a:r>
              <a:rPr lang="en-US" sz="3600" dirty="0" smtClean="0">
                <a:latin typeface="+mj-lt"/>
              </a:rPr>
              <a:t>Make a profile &amp; </a:t>
            </a:r>
          </a:p>
          <a:p>
            <a:pPr algn="ctr"/>
            <a:r>
              <a:rPr lang="en-US" sz="3600" dirty="0" smtClean="0">
                <a:latin typeface="+mj-lt"/>
              </a:rPr>
              <a:t>a conformance statement . . .</a:t>
            </a:r>
          </a:p>
          <a:p>
            <a:pPr algn="ctr"/>
            <a:endParaRPr lang="en-US" sz="3600" dirty="0" smtClean="0">
              <a:latin typeface="+mj-lt"/>
            </a:endParaRPr>
          </a:p>
          <a:p>
            <a:pPr algn="ctr"/>
            <a:r>
              <a:rPr lang="en-US" sz="3600" dirty="0" smtClean="0">
                <a:latin typeface="+mj-lt"/>
              </a:rPr>
              <a:t>(40 minutes)</a:t>
            </a:r>
            <a:endParaRPr lang="en-US" sz="3600" dirty="0">
              <a:latin typeface="+mj-lt"/>
            </a:endParaRPr>
          </a:p>
        </p:txBody>
      </p:sp>
    </p:spTree>
    <p:extLst>
      <p:ext uri="{BB962C8B-B14F-4D97-AF65-F5344CB8AC3E}">
        <p14:creationId xmlns="" xmlns:p14="http://schemas.microsoft.com/office/powerpoint/2010/main" val="1664002915"/>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&amp; Conformance Statement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209</a:t>
            </a:fld>
            <a:endParaRPr lang="en-CA"/>
          </a:p>
        </p:txBody>
      </p:sp>
      <p:sp>
        <p:nvSpPr>
          <p:cNvPr id="4" name="Text Placeholder 3"/>
          <p:cNvSpPr>
            <a:spLocks noGrp="1"/>
          </p:cNvSpPr>
          <p:nvPr>
            <p:ph type="body" idx="4294967295"/>
          </p:nvPr>
        </p:nvSpPr>
        <p:spPr/>
        <p:txBody>
          <a:bodyPr/>
          <a:lstStyle/>
          <a:p>
            <a:pPr lvl="0"/>
            <a:r>
              <a:rPr lang="en-US" sz="2800" dirty="0" smtClean="0"/>
              <a:t>Design a Profile for Blood Pressure</a:t>
            </a:r>
          </a:p>
          <a:p>
            <a:pPr lvl="1"/>
            <a:r>
              <a:rPr lang="en-US" sz="2300" dirty="0" smtClean="0"/>
              <a:t>You decide how detailed/rigorous you</a:t>
            </a:r>
            <a:r>
              <a:rPr lang="en-US" sz="2300" baseline="0" dirty="0" smtClean="0"/>
              <a:t> want to be</a:t>
            </a:r>
          </a:p>
          <a:p>
            <a:pPr lvl="0"/>
            <a:r>
              <a:rPr lang="en-US" sz="2800" dirty="0" smtClean="0"/>
              <a:t>Create a Conformance resource for a system you know well, converting the requirements to FHIR</a:t>
            </a:r>
          </a:p>
        </p:txBody>
      </p:sp>
    </p:spTree>
    <p:extLst>
      <p:ext uri="{BB962C8B-B14F-4D97-AF65-F5344CB8AC3E}">
        <p14:creationId xmlns="" xmlns:p14="http://schemas.microsoft.com/office/powerpoint/2010/main" val="41179539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395536" y="1700808"/>
            <a:ext cx="8640960" cy="4508927"/>
          </a:xfrm>
          <a:prstGeom prst="rect">
            <a:avLst/>
          </a:prstGeom>
          <a:noFill/>
        </p:spPr>
        <p:txBody>
          <a:bodyPr wrap="square" lIns="91440" tIns="45720" rIns="91440" bIns="45720">
            <a:spAutoFit/>
          </a:bodyPr>
          <a:lstStyle/>
          <a:p>
            <a:pPr algn="ctr"/>
            <a:r>
              <a:rPr lang="en-US" sz="28700" b="1" cap="none" spc="0" dirty="0" smtClean="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endParaRPr lang="en-US" sz="28700" b="1" cap="none" spc="0"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endParaRPr>
          </a:p>
        </p:txBody>
      </p:sp>
      <p:sp>
        <p:nvSpPr>
          <p:cNvPr id="2" name="Title 1"/>
          <p:cNvSpPr>
            <a:spLocks noGrp="1"/>
          </p:cNvSpPr>
          <p:nvPr>
            <p:ph type="title"/>
          </p:nvPr>
        </p:nvSpPr>
        <p:spPr/>
        <p:txBody>
          <a:bodyPr/>
          <a:lstStyle/>
          <a:p>
            <a:r>
              <a:rPr lang="en-US" dirty="0" smtClean="0"/>
              <a:t>Support</a:t>
            </a:r>
            <a:r>
              <a:rPr lang="en-US" baseline="0" dirty="0" smtClean="0"/>
              <a:t> “Common” Scenarios</a:t>
            </a:r>
            <a:endParaRPr lang="en-CA" dirty="0"/>
          </a:p>
        </p:txBody>
      </p:sp>
      <p:sp>
        <p:nvSpPr>
          <p:cNvPr id="3" name="Content Placeholder 2"/>
          <p:cNvSpPr>
            <a:spLocks noGrp="1"/>
          </p:cNvSpPr>
          <p:nvPr>
            <p:ph idx="1"/>
          </p:nvPr>
        </p:nvSpPr>
        <p:spPr/>
        <p:txBody>
          <a:bodyPr/>
          <a:lstStyle/>
          <a:p>
            <a:r>
              <a:rPr lang="en-US" dirty="0" smtClean="0"/>
              <a:t>Inclusion of content in core specification is based on “80%” rule</a:t>
            </a:r>
          </a:p>
          <a:p>
            <a:pPr lvl="1"/>
            <a:r>
              <a:rPr lang="en-US" dirty="0" smtClean="0"/>
              <a:t>Only include data elements we are confident that most (~80%) of normal implementations using that resource will make use of</a:t>
            </a:r>
          </a:p>
          <a:p>
            <a:pPr lvl="1"/>
            <a:r>
              <a:rPr lang="en-US" dirty="0" smtClean="0"/>
              <a:t>Other content in extensions (more on this later)</a:t>
            </a:r>
          </a:p>
          <a:p>
            <a:pPr lvl="1"/>
            <a:r>
              <a:rPr lang="en-US" dirty="0" smtClean="0"/>
              <a:t>Easy to say, governance challenge to achieve</a:t>
            </a:r>
          </a:p>
          <a:p>
            <a:r>
              <a:rPr lang="en-US" dirty="0" smtClean="0"/>
              <a:t>Resources are simple and easy to understand &amp; use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21</a:t>
            </a:fld>
            <a:endParaRPr lang="en-CA" dirty="0"/>
          </a:p>
        </p:txBody>
      </p:sp>
    </p:spTree>
    <p:extLst>
      <p:ext uri="{BB962C8B-B14F-4D97-AF65-F5344CB8AC3E}">
        <p14:creationId xmlns="" xmlns:p14="http://schemas.microsoft.com/office/powerpoint/2010/main" val="11389937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Profiles &amp; Conformance</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210</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07474724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Implementation Considerations</a:t>
            </a:r>
            <a:endParaRPr lang="en-US" dirty="0"/>
          </a:p>
        </p:txBody>
      </p:sp>
      <p:sp>
        <p:nvSpPr>
          <p:cNvPr id="3" name="Text Placeholder 2"/>
          <p:cNvSpPr>
            <a:spLocks noGrp="1"/>
          </p:cNvSpPr>
          <p:nvPr>
            <p:ph type="body" idx="1"/>
          </p:nvPr>
        </p:nvSpPr>
        <p:spPr/>
        <p:txBody>
          <a:bodyPr/>
          <a:lstStyle/>
          <a:p>
            <a:r>
              <a:rPr lang="en-US" dirty="0" smtClean="0"/>
              <a:t>Architecture, Design and Hidden ‘Gotchas’</a:t>
            </a:r>
            <a:endParaRPr lang="en-US" dirty="0"/>
          </a:p>
        </p:txBody>
      </p:sp>
    </p:spTree>
    <p:extLst>
      <p:ext uri="{BB962C8B-B14F-4D97-AF65-F5344CB8AC3E}">
        <p14:creationId xmlns="" xmlns:p14="http://schemas.microsoft.com/office/powerpoint/2010/main" val="4145105631"/>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possible uses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212</a:t>
            </a:fld>
            <a:endParaRPr lang="en-US"/>
          </a:p>
        </p:txBody>
      </p:sp>
      <p:cxnSp>
        <p:nvCxnSpPr>
          <p:cNvPr id="18" name="Straight Connector 17"/>
          <p:cNvCxnSpPr/>
          <p:nvPr/>
        </p:nvCxnSpPr>
        <p:spPr bwMode="auto">
          <a:xfrm flipH="1" flipV="1">
            <a:off x="1942925" y="4085392"/>
            <a:ext cx="10951" cy="10701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1485824" y="4874474"/>
            <a:ext cx="936104"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20" name="Rectangle 19"/>
          <p:cNvSpPr/>
          <p:nvPr/>
        </p:nvSpPr>
        <p:spPr bwMode="auto">
          <a:xfrm>
            <a:off x="1051213" y="3683210"/>
            <a:ext cx="1440160" cy="5956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Broker</a:t>
            </a:r>
            <a:endParaRPr kumimoji="0" lang="nl-NL" sz="1200" b="1" i="0" u="none" strike="noStrike" cap="none" normalizeH="0" baseline="0" dirty="0" smtClean="0">
              <a:ln>
                <a:noFill/>
              </a:ln>
              <a:solidFill>
                <a:schemeClr val="tx1"/>
              </a:solidFill>
              <a:effectLst/>
              <a:latin typeface="Arial" charset="0"/>
              <a:cs typeface="Arial" charset="0"/>
            </a:endParaRPr>
          </a:p>
        </p:txBody>
      </p:sp>
      <p:grpSp>
        <p:nvGrpSpPr>
          <p:cNvPr id="3" name="Group 20"/>
          <p:cNvGrpSpPr/>
          <p:nvPr/>
        </p:nvGrpSpPr>
        <p:grpSpPr>
          <a:xfrm>
            <a:off x="815848" y="2003378"/>
            <a:ext cx="669976" cy="1732627"/>
            <a:chOff x="3876972" y="2147532"/>
            <a:chExt cx="669976" cy="1425484"/>
          </a:xfrm>
        </p:grpSpPr>
        <p:cxnSp>
          <p:nvCxnSpPr>
            <p:cNvPr id="22" name="Straight Connector 21"/>
            <p:cNvCxnSpPr/>
            <p:nvPr/>
          </p:nvCxnSpPr>
          <p:spPr bwMode="auto">
            <a:xfrm flipV="1">
              <a:off x="4355976" y="2492896"/>
              <a:ext cx="0" cy="108012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v3</a:t>
              </a:r>
            </a:p>
          </p:txBody>
        </p:sp>
      </p:grpSp>
      <p:sp>
        <p:nvSpPr>
          <p:cNvPr id="24" name="Rectangle 23"/>
          <p:cNvSpPr/>
          <p:nvPr/>
        </p:nvSpPr>
        <p:spPr bwMode="auto">
          <a:xfrm>
            <a:off x="659088" y="4202399"/>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grpSp>
        <p:nvGrpSpPr>
          <p:cNvPr id="4" name="Group 24"/>
          <p:cNvGrpSpPr/>
          <p:nvPr/>
        </p:nvGrpSpPr>
        <p:grpSpPr>
          <a:xfrm>
            <a:off x="1846449" y="2604041"/>
            <a:ext cx="669976" cy="1079171"/>
            <a:chOff x="3876972" y="2147532"/>
            <a:chExt cx="669976" cy="809378"/>
          </a:xfrm>
        </p:grpSpPr>
        <p:cxnSp>
          <p:nvCxnSpPr>
            <p:cNvPr id="26" name="Straight Connector 25"/>
            <p:cNvCxnSpPr/>
            <p:nvPr/>
          </p:nvCxnSpPr>
          <p:spPr bwMode="auto">
            <a:xfrm flipV="1">
              <a:off x="4355976" y="2492897"/>
              <a:ext cx="0" cy="464013"/>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smtClean="0">
                  <a:ln>
                    <a:noFill/>
                  </a:ln>
                  <a:solidFill>
                    <a:srgbClr val="FFFFFF"/>
                  </a:solidFill>
                  <a:effectLst/>
                  <a:latin typeface="Arial" charset="0"/>
                  <a:cs typeface="Arial" charset="0"/>
                </a:rPr>
                <a:t>v2</a:t>
              </a:r>
            </a:p>
          </p:txBody>
        </p:sp>
      </p:grpSp>
      <p:sp>
        <p:nvSpPr>
          <p:cNvPr id="29" name="Rectangle 28"/>
          <p:cNvSpPr/>
          <p:nvPr/>
        </p:nvSpPr>
        <p:spPr bwMode="auto">
          <a:xfrm>
            <a:off x="3835996" y="3151588"/>
            <a:ext cx="1440160" cy="96010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PHR</a:t>
            </a:r>
          </a:p>
        </p:txBody>
      </p:sp>
      <p:cxnSp>
        <p:nvCxnSpPr>
          <p:cNvPr id="30" name="Straight Connector 29"/>
          <p:cNvCxnSpPr/>
          <p:nvPr/>
        </p:nvCxnSpPr>
        <p:spPr bwMode="auto">
          <a:xfrm flipV="1">
            <a:off x="4052020" y="2503517"/>
            <a:ext cx="0" cy="64807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3419872" y="1844824"/>
            <a:ext cx="2232248" cy="2496278"/>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2" name="Oval 31"/>
          <p:cNvSpPr/>
          <p:nvPr/>
        </p:nvSpPr>
        <p:spPr bwMode="auto">
          <a:xfrm>
            <a:off x="4454872" y="2499506"/>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3" name="Rectangle 32"/>
          <p:cNvSpPr/>
          <p:nvPr/>
        </p:nvSpPr>
        <p:spPr bwMode="auto">
          <a:xfrm>
            <a:off x="3988396" y="2006889"/>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App</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35" name="Rectangle 34"/>
          <p:cNvSpPr/>
          <p:nvPr/>
        </p:nvSpPr>
        <p:spPr bwMode="auto">
          <a:xfrm>
            <a:off x="6328130" y="2811460"/>
            <a:ext cx="2358669" cy="179242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37" name="Rectangle 36"/>
          <p:cNvSpPr/>
          <p:nvPr/>
        </p:nvSpPr>
        <p:spPr bwMode="auto">
          <a:xfrm>
            <a:off x="6701491" y="4306069"/>
            <a:ext cx="1440160" cy="5956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200" dirty="0" err="1" smtClean="0">
                <a:solidFill>
                  <a:schemeClr val="tx1"/>
                </a:solidFill>
                <a:latin typeface="Arial" charset="0"/>
                <a:cs typeface="Arial" charset="0"/>
              </a:rPr>
              <a:t>Comm</a:t>
            </a:r>
            <a:r>
              <a:rPr lang="nl-NL" sz="1200" dirty="0" smtClean="0">
                <a:solidFill>
                  <a:schemeClr val="tx1"/>
                </a:solidFill>
                <a:latin typeface="Arial" charset="0"/>
                <a:cs typeface="Arial"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nl-NL" sz="1200" dirty="0" smtClean="0">
                <a:solidFill>
                  <a:schemeClr val="tx1"/>
                </a:solidFill>
                <a:latin typeface="Arial" charset="0"/>
                <a:cs typeface="Arial" charset="0"/>
              </a:rPr>
              <a:t>Interface</a:t>
            </a:r>
            <a:endParaRPr kumimoji="0" lang="nl-NL" sz="1200" b="1" i="0" u="none" strike="noStrike" cap="none" normalizeH="0" baseline="0" dirty="0" smtClean="0">
              <a:ln>
                <a:noFill/>
              </a:ln>
              <a:solidFill>
                <a:schemeClr val="tx1"/>
              </a:solidFill>
              <a:effectLst/>
              <a:latin typeface="Arial" charset="0"/>
              <a:cs typeface="Arial" charset="0"/>
            </a:endParaRPr>
          </a:p>
        </p:txBody>
      </p:sp>
      <p:sp>
        <p:nvSpPr>
          <p:cNvPr id="38" name="Rectangle 37"/>
          <p:cNvSpPr/>
          <p:nvPr/>
        </p:nvSpPr>
        <p:spPr bwMode="auto">
          <a:xfrm>
            <a:off x="6705600" y="4900557"/>
            <a:ext cx="1440160" cy="72340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DB</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39" name="Straight Connector 38"/>
          <p:cNvCxnSpPr/>
          <p:nvPr/>
        </p:nvCxnSpPr>
        <p:spPr bwMode="auto">
          <a:xfrm flipV="1">
            <a:off x="7467600" y="3617525"/>
            <a:ext cx="0" cy="73077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7010400" y="3037283"/>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 xmlns:p14="http://schemas.microsoft.com/office/powerpoint/2010/main" val="3823697829"/>
      </p:ext>
    </p:extLst>
  </p:cSld>
  <p:clrMapOvr>
    <a:masterClrMapping/>
  </p:clrMapOvr>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Repository model</a:t>
            </a:r>
            <a:endParaRPr lang="en-US" dirty="0"/>
          </a:p>
        </p:txBody>
      </p:sp>
      <p:sp>
        <p:nvSpPr>
          <p:cNvPr id="14" name="Rectangle 13"/>
          <p:cNvSpPr/>
          <p:nvPr/>
        </p:nvSpPr>
        <p:spPr bwMode="auto">
          <a:xfrm>
            <a:off x="1619672" y="3933056"/>
            <a:ext cx="5760640" cy="129614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smtClean="0">
                <a:ln>
                  <a:noFill/>
                </a:ln>
                <a:solidFill>
                  <a:schemeClr val="tx1"/>
                </a:solidFill>
                <a:effectLst/>
                <a:latin typeface="Arial" charset="0"/>
                <a:cs typeface="Arial" charset="0"/>
              </a:rPr>
              <a:t>Vendor</a:t>
            </a:r>
            <a:r>
              <a:rPr kumimoji="0" lang="nl-NL" sz="2400" b="1" i="0" u="none" strike="noStrike" cap="none" normalizeH="0" dirty="0" smtClean="0">
                <a:ln>
                  <a:noFill/>
                </a:ln>
                <a:solidFill>
                  <a:schemeClr val="tx1"/>
                </a:solidFill>
                <a:effectLst/>
                <a:latin typeface="Arial" charset="0"/>
                <a:cs typeface="Arial" charset="0"/>
              </a:rPr>
              <a:t> Neutral </a:t>
            </a:r>
            <a:r>
              <a:rPr kumimoji="0" lang="nl-NL" sz="2400" b="1" i="0" u="none" strike="noStrike" cap="none" normalizeH="0" dirty="0" err="1" smtClean="0">
                <a:ln>
                  <a:noFill/>
                </a:ln>
                <a:solidFill>
                  <a:schemeClr val="tx1"/>
                </a:solidFill>
                <a:effectLst/>
                <a:latin typeface="Arial" charset="0"/>
                <a:cs typeface="Arial" charset="0"/>
              </a:rPr>
              <a:t>Repository</a:t>
            </a:r>
            <a:endParaRPr kumimoji="0" lang="nl-NL" sz="2400" b="1" i="0" u="none" strike="noStrike" cap="none" normalizeH="0" baseline="0" dirty="0" smtClean="0">
              <a:ln>
                <a:noFill/>
              </a:ln>
              <a:solidFill>
                <a:schemeClr val="tx1"/>
              </a:solidFill>
              <a:effectLst/>
              <a:latin typeface="Arial" charset="0"/>
              <a:cs typeface="Arial" charset="0"/>
            </a:endParaRPr>
          </a:p>
        </p:txBody>
      </p:sp>
      <p:cxnSp>
        <p:nvCxnSpPr>
          <p:cNvPr id="15" name="Straight Connector 14"/>
          <p:cNvCxnSpPr/>
          <p:nvPr/>
        </p:nvCxnSpPr>
        <p:spPr bwMode="auto">
          <a:xfrm flipV="1">
            <a:off x="4355976" y="2503518"/>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bwMode="auto">
          <a:xfrm>
            <a:off x="1259632" y="3645025"/>
            <a:ext cx="6400378" cy="1800200"/>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smtClean="0">
              <a:ln>
                <a:noFill/>
              </a:ln>
              <a:solidFill>
                <a:srgbClr val="FFFFFF"/>
              </a:solidFill>
              <a:effectLst/>
              <a:latin typeface="Arial" charset="0"/>
              <a:cs typeface="Arial" charset="0"/>
            </a:endParaRPr>
          </a:p>
        </p:txBody>
      </p:sp>
      <p:sp>
        <p:nvSpPr>
          <p:cNvPr id="17" name="Oval 16"/>
          <p:cNvSpPr/>
          <p:nvPr/>
        </p:nvSpPr>
        <p:spPr bwMode="auto">
          <a:xfrm>
            <a:off x="4267200"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18" name="Rectangle 17"/>
          <p:cNvSpPr/>
          <p:nvPr/>
        </p:nvSpPr>
        <p:spPr bwMode="auto">
          <a:xfrm>
            <a:off x="997322" y="1967855"/>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HIS</a:t>
            </a:r>
          </a:p>
        </p:txBody>
      </p:sp>
      <p:sp>
        <p:nvSpPr>
          <p:cNvPr id="19" name="Rectangle 18"/>
          <p:cNvSpPr/>
          <p:nvPr/>
        </p:nvSpPr>
        <p:spPr bwMode="auto">
          <a:xfrm>
            <a:off x="2323084"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L</a:t>
            </a:r>
            <a:r>
              <a:rPr kumimoji="0" lang="nl-NL" sz="2400" b="1" i="0" u="none" strike="noStrike" cap="none" normalizeH="0" baseline="0" dirty="0" smtClean="0">
                <a:ln>
                  <a:noFill/>
                </a:ln>
                <a:solidFill>
                  <a:schemeClr val="tx1"/>
                </a:solidFill>
                <a:effectLst/>
                <a:latin typeface="Arial" charset="0"/>
                <a:cs typeface="Arial" charset="0"/>
              </a:rPr>
              <a:t>IMS</a:t>
            </a:r>
          </a:p>
        </p:txBody>
      </p:sp>
      <p:sp>
        <p:nvSpPr>
          <p:cNvPr id="20" name="Rectangle 19"/>
          <p:cNvSpPr/>
          <p:nvPr/>
        </p:nvSpPr>
        <p:spPr bwMode="auto">
          <a:xfrm>
            <a:off x="3619228"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smtClean="0">
                <a:solidFill>
                  <a:schemeClr val="tx1"/>
                </a:solidFill>
                <a:latin typeface="Arial" charset="0"/>
                <a:cs typeface="Arial" charset="0"/>
              </a:rPr>
              <a:t>PACS</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21" name="Rectangle 20"/>
          <p:cNvSpPr/>
          <p:nvPr/>
        </p:nvSpPr>
        <p:spPr bwMode="auto">
          <a:xfrm>
            <a:off x="4987380"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err="1" smtClean="0">
                <a:solidFill>
                  <a:schemeClr val="tx1"/>
                </a:solidFill>
                <a:latin typeface="Arial" charset="0"/>
                <a:cs typeface="Arial" charset="0"/>
              </a:rPr>
              <a:t>SystemX</a:t>
            </a:r>
            <a:endParaRPr kumimoji="0" lang="nl-NL" sz="2400" b="1" i="0" u="none" strike="noStrike" cap="none" normalizeH="0" baseline="0" dirty="0" smtClean="0">
              <a:ln>
                <a:noFill/>
              </a:ln>
              <a:solidFill>
                <a:schemeClr val="tx1"/>
              </a:solidFill>
              <a:effectLst/>
              <a:latin typeface="Arial" charset="0"/>
              <a:cs typeface="Arial" charset="0"/>
            </a:endParaRPr>
          </a:p>
        </p:txBody>
      </p:sp>
      <p:sp>
        <p:nvSpPr>
          <p:cNvPr id="22" name="Rectangle 21"/>
          <p:cNvSpPr/>
          <p:nvPr/>
        </p:nvSpPr>
        <p:spPr bwMode="auto">
          <a:xfrm>
            <a:off x="6859588"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smtClean="0">
                <a:ln>
                  <a:noFill/>
                </a:ln>
                <a:solidFill>
                  <a:schemeClr val="tx1"/>
                </a:solidFill>
                <a:effectLst/>
                <a:latin typeface="Arial" charset="0"/>
                <a:cs typeface="Arial" charset="0"/>
              </a:rPr>
              <a:t>Gateway</a:t>
            </a:r>
          </a:p>
        </p:txBody>
      </p:sp>
      <p:sp>
        <p:nvSpPr>
          <p:cNvPr id="23" name="Can 22"/>
          <p:cNvSpPr/>
          <p:nvPr/>
        </p:nvSpPr>
        <p:spPr bwMode="auto">
          <a:xfrm>
            <a:off x="827584"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4" name="Can 23"/>
          <p:cNvSpPr/>
          <p:nvPr/>
        </p:nvSpPr>
        <p:spPr bwMode="auto">
          <a:xfrm>
            <a:off x="2153346"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5" name="Can 24"/>
          <p:cNvSpPr/>
          <p:nvPr/>
        </p:nvSpPr>
        <p:spPr bwMode="auto">
          <a:xfrm>
            <a:off x="3491880"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6" name="Can 25"/>
          <p:cNvSpPr/>
          <p:nvPr/>
        </p:nvSpPr>
        <p:spPr bwMode="auto">
          <a:xfrm>
            <a:off x="6041778"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cxnSp>
        <p:nvCxnSpPr>
          <p:cNvPr id="28" name="Straight Connector 27"/>
          <p:cNvCxnSpPr/>
          <p:nvPr/>
        </p:nvCxnSpPr>
        <p:spPr bwMode="auto">
          <a:xfrm flipV="1">
            <a:off x="5787802" y="2520491"/>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9" name="Straight Connector 28"/>
          <p:cNvCxnSpPr/>
          <p:nvPr/>
        </p:nvCxnSpPr>
        <p:spPr bwMode="auto">
          <a:xfrm flipV="1">
            <a:off x="7236296"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0" name="Oval 29"/>
          <p:cNvSpPr/>
          <p:nvPr/>
        </p:nvSpPr>
        <p:spPr bwMode="auto">
          <a:xfrm>
            <a:off x="5652120"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1" name="Oval 30"/>
          <p:cNvSpPr/>
          <p:nvPr/>
        </p:nvSpPr>
        <p:spPr bwMode="auto">
          <a:xfrm>
            <a:off x="7164288"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cxnSp>
        <p:nvCxnSpPr>
          <p:cNvPr id="32" name="Straight Connector 31"/>
          <p:cNvCxnSpPr/>
          <p:nvPr/>
        </p:nvCxnSpPr>
        <p:spPr bwMode="auto">
          <a:xfrm flipV="1">
            <a:off x="3059832"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3" name="Straight Connector 32"/>
          <p:cNvCxnSpPr/>
          <p:nvPr/>
        </p:nvCxnSpPr>
        <p:spPr bwMode="auto">
          <a:xfrm flipV="1">
            <a:off x="1763688"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4" name="Oval 33"/>
          <p:cNvSpPr/>
          <p:nvPr/>
        </p:nvSpPr>
        <p:spPr bwMode="auto">
          <a:xfrm>
            <a:off x="2987824"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
        <p:nvSpPr>
          <p:cNvPr id="35" name="Oval 34"/>
          <p:cNvSpPr/>
          <p:nvPr/>
        </p:nvSpPr>
        <p:spPr bwMode="auto">
          <a:xfrm>
            <a:off x="1619672"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FFFFFF"/>
                </a:solidFill>
                <a:effectLst/>
                <a:latin typeface="Arial" charset="0"/>
                <a:cs typeface="Arial" charset="0"/>
              </a:rPr>
              <a:t>FHIR</a:t>
            </a:r>
          </a:p>
        </p:txBody>
      </p:sp>
    </p:spTree>
    <p:extLst>
      <p:ext uri="{BB962C8B-B14F-4D97-AF65-F5344CB8AC3E}">
        <p14:creationId xmlns="" xmlns:p14="http://schemas.microsoft.com/office/powerpoint/2010/main" val="3394411176"/>
      </p:ext>
    </p:extLst>
  </p:cSld>
  <p:clrMapOvr>
    <a:masterClrMapping/>
  </p:clrMapOvr>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a server</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214</a:t>
            </a:fld>
            <a:endParaRPr lang="en-CA"/>
          </a:p>
        </p:txBody>
      </p:sp>
      <p:sp>
        <p:nvSpPr>
          <p:cNvPr id="5" name="Rounded Rectangle 4"/>
          <p:cNvSpPr/>
          <p:nvPr/>
        </p:nvSpPr>
        <p:spPr bwMode="auto">
          <a:xfrm>
            <a:off x="685800" y="1828800"/>
            <a:ext cx="7848600" cy="4343400"/>
          </a:xfrm>
          <a:prstGeom prst="round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2971800" y="1828800"/>
            <a:ext cx="2895600" cy="838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smtClean="0">
                <a:solidFill>
                  <a:schemeClr val="bg1"/>
                </a:solidFill>
              </a:rPr>
              <a:t>HTTP</a:t>
            </a:r>
            <a:r>
              <a:rPr kumimoji="0" lang="nl-NL" sz="1800" b="1" i="0" u="none" strike="noStrike" cap="none" normalizeH="0" baseline="0" dirty="0" smtClean="0">
                <a:ln>
                  <a:noFill/>
                </a:ln>
                <a:solidFill>
                  <a:schemeClr val="bg1"/>
                </a:solidFill>
                <a:effectLst/>
                <a:latin typeface="Arial" charset="0"/>
              </a:rPr>
              <a:t> / REST interface</a:t>
            </a:r>
          </a:p>
        </p:txBody>
      </p:sp>
      <p:sp>
        <p:nvSpPr>
          <p:cNvPr id="7" name="Cloud 6"/>
          <p:cNvSpPr/>
          <p:nvPr/>
        </p:nvSpPr>
        <p:spPr bwMode="auto">
          <a:xfrm>
            <a:off x="5486400" y="18288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smtClean="0"/>
              <a:t>Encoding</a:t>
            </a:r>
            <a:r>
              <a:rPr lang="nl-NL" dirty="0" smtClean="0"/>
              <a:t>/</a:t>
            </a:r>
            <a:r>
              <a:rPr lang="nl-NL" dirty="0" err="1" smtClean="0"/>
              <a:t>decoding</a:t>
            </a:r>
            <a:r>
              <a:rPr lang="nl-NL" dirty="0" smtClean="0"/>
              <a:t>, </a:t>
            </a:r>
            <a:r>
              <a:rPr lang="nl-NL" dirty="0" err="1" smtClean="0"/>
              <a:t>param</a:t>
            </a:r>
            <a:r>
              <a:rPr lang="nl-NL" dirty="0" smtClean="0"/>
              <a:t> </a:t>
            </a:r>
            <a:r>
              <a:rPr lang="nl-NL" dirty="0" err="1" smtClean="0"/>
              <a:t>validation</a:t>
            </a:r>
            <a:r>
              <a:rPr lang="nl-NL" dirty="0" smtClean="0"/>
              <a:t>, syntax </a:t>
            </a:r>
            <a:r>
              <a:rPr lang="nl-NL" dirty="0" err="1" smtClean="0"/>
              <a:t>validation</a:t>
            </a:r>
            <a:endParaRPr kumimoji="0" lang="nl-NL" sz="1800" b="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3276600" y="32004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smtClean="0">
                <a:solidFill>
                  <a:schemeClr val="bg1"/>
                </a:solidFill>
              </a:rPr>
              <a:t>Fhir</a:t>
            </a:r>
            <a:r>
              <a:rPr lang="nl-NL" b="1" dirty="0" smtClean="0">
                <a:solidFill>
                  <a:schemeClr val="bg1"/>
                </a:solidFill>
              </a:rPr>
              <a:t> Service</a:t>
            </a:r>
            <a:endParaRPr kumimoji="0" lang="nl-NL" sz="1800" b="1" i="0" u="none" strike="noStrike" cap="none" normalizeH="0" baseline="0" dirty="0" smtClean="0">
              <a:ln>
                <a:noFill/>
              </a:ln>
              <a:solidFill>
                <a:schemeClr val="bg1"/>
              </a:solidFill>
              <a:effectLst/>
              <a:latin typeface="Arial" charset="0"/>
            </a:endParaRPr>
          </a:p>
        </p:txBody>
      </p:sp>
      <p:sp>
        <p:nvSpPr>
          <p:cNvPr id="9" name="Up-Down Arrow 8"/>
          <p:cNvSpPr/>
          <p:nvPr/>
        </p:nvSpPr>
        <p:spPr bwMode="auto">
          <a:xfrm>
            <a:off x="4191000" y="2514600"/>
            <a:ext cx="533400" cy="914400"/>
          </a:xfrm>
          <a:prstGeom prst="upDown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10668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err="1" smtClean="0">
                <a:solidFill>
                  <a:schemeClr val="bg1"/>
                </a:solidFill>
              </a:rPr>
              <a:t>Indexer</a:t>
            </a:r>
            <a:r>
              <a:rPr lang="nl-NL" b="1" dirty="0" smtClean="0">
                <a:solidFill>
                  <a:schemeClr val="bg1"/>
                </a:solidFill>
              </a:rPr>
              <a:t> / Search</a:t>
            </a:r>
            <a:endParaRPr kumimoji="0" lang="nl-NL" sz="1800" b="1" i="0" u="none" strike="noStrike" cap="none" normalizeH="0" baseline="0" dirty="0" smtClean="0">
              <a:ln>
                <a:noFill/>
              </a:ln>
              <a:solidFill>
                <a:schemeClr val="bg1"/>
              </a:solidFill>
              <a:effectLst/>
              <a:latin typeface="Arial" charset="0"/>
            </a:endParaRPr>
          </a:p>
        </p:txBody>
      </p:sp>
      <p:sp>
        <p:nvSpPr>
          <p:cNvPr id="11" name="Rectangle 10"/>
          <p:cNvSpPr/>
          <p:nvPr/>
        </p:nvSpPr>
        <p:spPr bwMode="auto">
          <a:xfrm>
            <a:off x="53340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b="1" dirty="0" smtClean="0">
                <a:solidFill>
                  <a:schemeClr val="bg1"/>
                </a:solidFill>
              </a:rPr>
              <a:t>Storage</a:t>
            </a:r>
            <a:endParaRPr kumimoji="0" lang="nl-NL" sz="1800" b="1" i="0" u="none" strike="noStrike" cap="none" normalizeH="0" baseline="0" dirty="0" smtClean="0">
              <a:ln>
                <a:noFill/>
              </a:ln>
              <a:solidFill>
                <a:schemeClr val="bg1"/>
              </a:solidFill>
              <a:effectLst/>
              <a:latin typeface="Arial" charset="0"/>
            </a:endParaRPr>
          </a:p>
        </p:txBody>
      </p:sp>
      <p:sp>
        <p:nvSpPr>
          <p:cNvPr id="12" name="Left-Up Arrow 11"/>
          <p:cNvSpPr/>
          <p:nvPr/>
        </p:nvSpPr>
        <p:spPr bwMode="auto">
          <a:xfrm rot="10800000">
            <a:off x="2133601" y="35814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3" name="Left-Up Arrow 12"/>
          <p:cNvSpPr/>
          <p:nvPr/>
        </p:nvSpPr>
        <p:spPr bwMode="auto">
          <a:xfrm rot="16200000">
            <a:off x="5372100" y="36195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nl-NL"/>
          </a:p>
        </p:txBody>
      </p:sp>
      <p:sp>
        <p:nvSpPr>
          <p:cNvPr id="14" name="Cloud 13"/>
          <p:cNvSpPr/>
          <p:nvPr/>
        </p:nvSpPr>
        <p:spPr bwMode="auto">
          <a:xfrm>
            <a:off x="838200" y="24765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nl-NL" dirty="0" err="1" smtClean="0"/>
              <a:t>Implement</a:t>
            </a:r>
            <a:r>
              <a:rPr lang="nl-NL" dirty="0" smtClean="0"/>
              <a:t> service operations as </a:t>
            </a:r>
            <a:r>
              <a:rPr lang="nl-NL" dirty="0" err="1" smtClean="0"/>
              <a:t>described</a:t>
            </a:r>
            <a:r>
              <a:rPr lang="nl-NL" dirty="0" smtClean="0"/>
              <a:t> in </a:t>
            </a:r>
            <a:r>
              <a:rPr lang="nl-NL" dirty="0" err="1" smtClean="0"/>
              <a:t>spec</a:t>
            </a: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 xmlns:p14="http://schemas.microsoft.com/office/powerpoint/2010/main" val="163220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2590800" y="17526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6" name="Rectangle 105"/>
          <p:cNvSpPr/>
          <p:nvPr/>
        </p:nvSpPr>
        <p:spPr bwMode="auto">
          <a:xfrm>
            <a:off x="6781800" y="18288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From wire to store</a:t>
            </a:r>
            <a:endParaRPr lang="en-US" dirty="0"/>
          </a:p>
        </p:txBody>
      </p:sp>
      <p:sp>
        <p:nvSpPr>
          <p:cNvPr id="4" name="Can 3"/>
          <p:cNvSpPr/>
          <p:nvPr/>
        </p:nvSpPr>
        <p:spPr>
          <a:xfrm>
            <a:off x="345976" y="5562600"/>
            <a:ext cx="1787624" cy="78666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smtClean="0"/>
              <a:t>Storage</a:t>
            </a:r>
            <a:endParaRPr lang="nl-NL" dirty="0"/>
          </a:p>
        </p:txBody>
      </p:sp>
      <p:sp>
        <p:nvSpPr>
          <p:cNvPr id="8" name="Rectangle 7"/>
          <p:cNvSpPr/>
          <p:nvPr/>
        </p:nvSpPr>
        <p:spPr>
          <a:xfrm>
            <a:off x="332319" y="3886200"/>
            <a:ext cx="1752600" cy="11518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smtClean="0">
                <a:solidFill>
                  <a:schemeClr val="dk1"/>
                </a:solidFill>
              </a:rPr>
              <a:t>Fhir</a:t>
            </a:r>
            <a:r>
              <a:rPr lang="nl-NL" dirty="0" smtClean="0">
                <a:solidFill>
                  <a:schemeClr val="dk1"/>
                </a:solidFill>
              </a:rPr>
              <a:t> Service</a:t>
            </a:r>
            <a:endParaRPr lang="nl-NL" dirty="0">
              <a:solidFill>
                <a:schemeClr val="dk1"/>
              </a:solidFill>
            </a:endParaRPr>
          </a:p>
        </p:txBody>
      </p:sp>
      <p:sp>
        <p:nvSpPr>
          <p:cNvPr id="9" name="Round Diagonal Corner Rectangle 8"/>
          <p:cNvSpPr/>
          <p:nvPr/>
        </p:nvSpPr>
        <p:spPr>
          <a:xfrm>
            <a:off x="371128" y="1828800"/>
            <a:ext cx="1960250" cy="487893"/>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solidFill>
                  <a:schemeClr val="dk1"/>
                </a:solidFill>
              </a:rPr>
              <a:t>REST interface</a:t>
            </a:r>
          </a:p>
        </p:txBody>
      </p:sp>
      <p:grpSp>
        <p:nvGrpSpPr>
          <p:cNvPr id="3" name="Group 32"/>
          <p:cNvGrpSpPr/>
          <p:nvPr/>
        </p:nvGrpSpPr>
        <p:grpSpPr>
          <a:xfrm>
            <a:off x="2590800" y="1880338"/>
            <a:ext cx="1676400" cy="4520462"/>
            <a:chOff x="2926422" y="1828800"/>
            <a:chExt cx="1676400" cy="4520462"/>
          </a:xfrm>
        </p:grpSpPr>
        <p:sp>
          <p:nvSpPr>
            <p:cNvPr id="12" name="TextBox 11"/>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13" name="TextBox 12"/>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14" name="TextBox 13"/>
            <p:cNvSpPr txBox="1"/>
            <p:nvPr/>
          </p:nvSpPr>
          <p:spPr>
            <a:xfrm>
              <a:off x="3354148" y="5953448"/>
              <a:ext cx="771365" cy="395814"/>
            </a:xfrm>
            <a:prstGeom prst="rect">
              <a:avLst/>
            </a:prstGeom>
            <a:noFill/>
          </p:spPr>
          <p:txBody>
            <a:bodyPr wrap="none" rtlCol="0">
              <a:spAutoFit/>
            </a:bodyPr>
            <a:lstStyle/>
            <a:p>
              <a:r>
                <a:rPr lang="nl-NL" b="1" dirty="0" smtClean="0"/>
                <a:t>DBMS</a:t>
              </a:r>
              <a:endParaRPr lang="nl-NL" b="1" dirty="0"/>
            </a:p>
          </p:txBody>
        </p:sp>
        <p:sp>
          <p:nvSpPr>
            <p:cNvPr id="15" name="TextBox 14"/>
            <p:cNvSpPr txBox="1"/>
            <p:nvPr/>
          </p:nvSpPr>
          <p:spPr>
            <a:xfrm>
              <a:off x="3240578" y="5181600"/>
              <a:ext cx="1133644" cy="369332"/>
            </a:xfrm>
            <a:prstGeom prst="rect">
              <a:avLst/>
            </a:prstGeom>
            <a:noFill/>
          </p:spPr>
          <p:txBody>
            <a:bodyPr wrap="none" rtlCol="0">
              <a:spAutoFit/>
            </a:bodyPr>
            <a:lstStyle/>
            <a:p>
              <a:r>
                <a:rPr lang="nl-NL" b="1" dirty="0" smtClean="0"/>
                <a:t>O-R Map</a:t>
              </a:r>
              <a:endParaRPr lang="nl-NL" b="1" dirty="0"/>
            </a:p>
          </p:txBody>
        </p:sp>
        <p:sp>
          <p:nvSpPr>
            <p:cNvPr id="16" name="TextBox 15"/>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18" name="Straight Arrow Connector 17"/>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5" name="Slide Number Placeholder 4"/>
          <p:cNvSpPr>
            <a:spLocks noGrp="1"/>
          </p:cNvSpPr>
          <p:nvPr>
            <p:ph type="sldNum" sz="quarter" idx="4"/>
          </p:nvPr>
        </p:nvSpPr>
        <p:spPr/>
        <p:txBody>
          <a:bodyPr/>
          <a:lstStyle/>
          <a:p>
            <a:fld id="{5CC3E5C4-3E2B-40F1-9F2B-C46CEB0C88DF}" type="slidenum">
              <a:rPr lang="en-CA" smtClean="0"/>
              <a:pPr/>
              <a:t>215</a:t>
            </a:fld>
            <a:endParaRPr lang="en-CA"/>
          </a:p>
        </p:txBody>
      </p:sp>
      <p:grpSp>
        <p:nvGrpSpPr>
          <p:cNvPr id="6" name="Group 33"/>
          <p:cNvGrpSpPr/>
          <p:nvPr/>
        </p:nvGrpSpPr>
        <p:grpSpPr>
          <a:xfrm>
            <a:off x="4800600" y="1852844"/>
            <a:ext cx="1676400" cy="4624156"/>
            <a:chOff x="4526622" y="1828800"/>
            <a:chExt cx="1676400" cy="4624156"/>
          </a:xfrm>
        </p:grpSpPr>
        <p:grpSp>
          <p:nvGrpSpPr>
            <p:cNvPr id="7" name="Group 70"/>
            <p:cNvGrpSpPr/>
            <p:nvPr/>
          </p:nvGrpSpPr>
          <p:grpSpPr>
            <a:xfrm>
              <a:off x="4526622" y="1828800"/>
              <a:ext cx="1676400" cy="4057435"/>
              <a:chOff x="2926422" y="1828800"/>
              <a:chExt cx="1676400" cy="4057435"/>
            </a:xfrm>
          </p:grpSpPr>
          <p:sp>
            <p:nvSpPr>
              <p:cNvPr id="72" name="TextBox 71"/>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73" name="TextBox 72"/>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75" name="TextBox 74"/>
              <p:cNvSpPr txBox="1"/>
              <p:nvPr/>
            </p:nvSpPr>
            <p:spPr>
              <a:xfrm>
                <a:off x="3203776" y="5181600"/>
                <a:ext cx="1120820" cy="369332"/>
              </a:xfrm>
              <a:prstGeom prst="rect">
                <a:avLst/>
              </a:prstGeom>
              <a:noFill/>
            </p:spPr>
            <p:txBody>
              <a:bodyPr wrap="none" rtlCol="0">
                <a:spAutoFit/>
              </a:bodyPr>
              <a:lstStyle/>
              <a:p>
                <a:r>
                  <a:rPr lang="nl-NL" b="1" dirty="0" err="1" smtClean="0"/>
                  <a:t>Serialize</a:t>
                </a:r>
                <a:endParaRPr lang="nl-NL" b="1" dirty="0"/>
              </a:p>
            </p:txBody>
          </p:sp>
          <p:sp>
            <p:nvSpPr>
              <p:cNvPr id="76" name="TextBox 75"/>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77" name="Straight Arrow Connector 76"/>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81" name="TextBox 80"/>
            <p:cNvSpPr txBox="1"/>
            <p:nvPr/>
          </p:nvSpPr>
          <p:spPr>
            <a:xfrm>
              <a:off x="4757370" y="5806625"/>
              <a:ext cx="1208151" cy="646331"/>
            </a:xfrm>
            <a:prstGeom prst="rect">
              <a:avLst/>
            </a:prstGeom>
            <a:noFill/>
          </p:spPr>
          <p:txBody>
            <a:bodyPr wrap="none" rtlCol="0">
              <a:spAutoFit/>
            </a:bodyPr>
            <a:lstStyle/>
            <a:p>
              <a:pPr algn="ctr"/>
              <a:r>
                <a:rPr lang="nl-NL" b="1" dirty="0" err="1" smtClean="0"/>
                <a:t>NoSql</a:t>
              </a:r>
              <a:r>
                <a:rPr lang="nl-NL" b="1" dirty="0"/>
                <a:t/>
              </a:r>
              <a:br>
                <a:rPr lang="nl-NL" b="1" dirty="0"/>
              </a:br>
              <a:r>
                <a:rPr lang="nl-NL" b="1" dirty="0" smtClean="0"/>
                <a:t>(</a:t>
              </a:r>
              <a:r>
                <a:rPr lang="nl-NL" b="1" dirty="0" err="1" smtClean="0"/>
                <a:t>Xml</a:t>
              </a:r>
              <a:r>
                <a:rPr lang="nl-NL" b="1" dirty="0" smtClean="0"/>
                <a:t>/</a:t>
              </a:r>
              <a:r>
                <a:rPr lang="nl-NL" b="1" dirty="0" err="1" smtClean="0"/>
                <a:t>Json</a:t>
              </a:r>
              <a:r>
                <a:rPr lang="nl-NL" b="1" dirty="0" smtClean="0"/>
                <a:t>)</a:t>
              </a:r>
              <a:endParaRPr lang="nl-NL" b="1" dirty="0"/>
            </a:p>
          </p:txBody>
        </p:sp>
      </p:grpSp>
      <p:grpSp>
        <p:nvGrpSpPr>
          <p:cNvPr id="10" name="Group 106"/>
          <p:cNvGrpSpPr/>
          <p:nvPr/>
        </p:nvGrpSpPr>
        <p:grpSpPr>
          <a:xfrm>
            <a:off x="6858000" y="1828800"/>
            <a:ext cx="1676400" cy="4520462"/>
            <a:chOff x="2926422" y="1828800"/>
            <a:chExt cx="1676400" cy="4520462"/>
          </a:xfrm>
        </p:grpSpPr>
        <p:sp>
          <p:nvSpPr>
            <p:cNvPr id="108" name="TextBox 107"/>
            <p:cNvSpPr txBox="1"/>
            <p:nvPr/>
          </p:nvSpPr>
          <p:spPr>
            <a:xfrm>
              <a:off x="3124200" y="1828800"/>
              <a:ext cx="1204176" cy="395814"/>
            </a:xfrm>
            <a:prstGeom prst="rect">
              <a:avLst/>
            </a:prstGeom>
            <a:noFill/>
          </p:spPr>
          <p:txBody>
            <a:bodyPr wrap="none" rtlCol="0">
              <a:spAutoFit/>
            </a:bodyPr>
            <a:lstStyle/>
            <a:p>
              <a:r>
                <a:rPr lang="nl-NL" b="1" dirty="0" smtClean="0"/>
                <a:t>JSON/XML</a:t>
              </a:r>
              <a:endParaRPr lang="nl-NL" b="1" dirty="0"/>
            </a:p>
          </p:txBody>
        </p:sp>
        <p:sp>
          <p:nvSpPr>
            <p:cNvPr id="109" name="TextBox 108"/>
            <p:cNvSpPr txBox="1"/>
            <p:nvPr/>
          </p:nvSpPr>
          <p:spPr>
            <a:xfrm>
              <a:off x="2926422" y="4267200"/>
              <a:ext cx="1676400" cy="369332"/>
            </a:xfrm>
            <a:prstGeom prst="rect">
              <a:avLst/>
            </a:prstGeom>
            <a:noFill/>
          </p:spPr>
          <p:txBody>
            <a:bodyPr wrap="square" rtlCol="0">
              <a:spAutoFit/>
            </a:bodyPr>
            <a:lstStyle/>
            <a:p>
              <a:r>
                <a:rPr lang="nl-NL" b="1" dirty="0" smtClean="0"/>
                <a:t>POCO/POJO</a:t>
              </a:r>
              <a:endParaRPr lang="nl-NL" b="1" dirty="0"/>
            </a:p>
          </p:txBody>
        </p:sp>
        <p:sp>
          <p:nvSpPr>
            <p:cNvPr id="110" name="TextBox 109"/>
            <p:cNvSpPr txBox="1"/>
            <p:nvPr/>
          </p:nvSpPr>
          <p:spPr>
            <a:xfrm>
              <a:off x="3354148" y="5953448"/>
              <a:ext cx="771365" cy="395814"/>
            </a:xfrm>
            <a:prstGeom prst="rect">
              <a:avLst/>
            </a:prstGeom>
            <a:noFill/>
          </p:spPr>
          <p:txBody>
            <a:bodyPr wrap="none" rtlCol="0">
              <a:spAutoFit/>
            </a:bodyPr>
            <a:lstStyle/>
            <a:p>
              <a:r>
                <a:rPr lang="nl-NL" b="1" dirty="0" smtClean="0"/>
                <a:t>DBMS</a:t>
              </a:r>
              <a:endParaRPr lang="nl-NL" b="1" dirty="0"/>
            </a:p>
          </p:txBody>
        </p:sp>
        <p:sp>
          <p:nvSpPr>
            <p:cNvPr id="111" name="TextBox 110"/>
            <p:cNvSpPr txBox="1"/>
            <p:nvPr/>
          </p:nvSpPr>
          <p:spPr>
            <a:xfrm>
              <a:off x="3231222" y="5181600"/>
              <a:ext cx="1120820" cy="369332"/>
            </a:xfrm>
            <a:prstGeom prst="rect">
              <a:avLst/>
            </a:prstGeom>
            <a:noFill/>
          </p:spPr>
          <p:txBody>
            <a:bodyPr wrap="none" rtlCol="0">
              <a:spAutoFit/>
            </a:bodyPr>
            <a:lstStyle/>
            <a:p>
              <a:r>
                <a:rPr lang="nl-NL" b="1" dirty="0" err="1" smtClean="0"/>
                <a:t>Serialize</a:t>
              </a:r>
              <a:endParaRPr lang="nl-NL" b="1" dirty="0"/>
            </a:p>
          </p:txBody>
        </p:sp>
        <p:sp>
          <p:nvSpPr>
            <p:cNvPr id="112" name="TextBox 111"/>
            <p:cNvSpPr txBox="1"/>
            <p:nvPr/>
          </p:nvSpPr>
          <p:spPr>
            <a:xfrm>
              <a:off x="3048000" y="3048000"/>
              <a:ext cx="1280222" cy="395814"/>
            </a:xfrm>
            <a:prstGeom prst="rect">
              <a:avLst/>
            </a:prstGeom>
            <a:noFill/>
          </p:spPr>
          <p:txBody>
            <a:bodyPr wrap="none" rtlCol="0">
              <a:spAutoFit/>
            </a:bodyPr>
            <a:lstStyle/>
            <a:p>
              <a:r>
                <a:rPr lang="nl-NL" b="1" dirty="0" smtClean="0"/>
                <a:t>FHIR </a:t>
              </a:r>
              <a:r>
                <a:rPr lang="nl-NL" b="1" dirty="0" err="1" smtClean="0"/>
                <a:t>Parser</a:t>
              </a:r>
              <a:endParaRPr lang="nl-NL" b="1" dirty="0"/>
            </a:p>
          </p:txBody>
        </p:sp>
        <p:cxnSp>
          <p:nvCxnSpPr>
            <p:cNvPr id="113" name="Straight Arrow Connector 112"/>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 xmlns:p14="http://schemas.microsoft.com/office/powerpoint/2010/main" val="349843552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Briefest intro to JSON</a:t>
            </a:r>
            <a:endParaRPr lang="en-US" dirty="0"/>
          </a:p>
        </p:txBody>
      </p:sp>
      <p:sp>
        <p:nvSpPr>
          <p:cNvPr id="3" name="Content Placeholder 2"/>
          <p:cNvSpPr>
            <a:spLocks noGrp="1"/>
          </p:cNvSpPr>
          <p:nvPr>
            <p:ph idx="1"/>
          </p:nvPr>
        </p:nvSpPr>
        <p:spPr/>
        <p:txBody>
          <a:bodyPr/>
          <a:lstStyle/>
          <a:p>
            <a:r>
              <a:rPr lang="en-US" dirty="0" smtClean="0"/>
              <a:t>JSON (“JavaScript Object Notation”): it’s JavaScript, not markup!</a:t>
            </a:r>
          </a:p>
          <a:p>
            <a:pPr marL="719138" lvl="2" indent="0" defTabSz="801688">
              <a:buNone/>
            </a:pPr>
            <a:r>
              <a:rPr lang="en-US" sz="1600" dirty="0" smtClean="0">
                <a:latin typeface="Courier New" pitchFamily="49" charset="0"/>
                <a:cs typeface="Courier New" pitchFamily="49" charset="0"/>
              </a:rPr>
              <a:t>{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“Country" :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“name" : “the Netherlands",</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“population" : 16696000,</a:t>
            </a:r>
          </a:p>
          <a:p>
            <a:pPr marL="719138" lvl="2" indent="0" defTabSz="801688">
              <a:buNone/>
            </a:pP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popDensity</a:t>
            </a:r>
            <a:r>
              <a:rPr lang="en-US" sz="1600" dirty="0" smtClean="0">
                <a:latin typeface="Courier New" pitchFamily="49" charset="0"/>
                <a:cs typeface="Courier New" pitchFamily="49" charset="0"/>
              </a:rPr>
              <a:t>” : 447.9 </a:t>
            </a:r>
          </a:p>
          <a:p>
            <a:pPr marL="719138" lvl="2" indent="0" defTabSz="801688">
              <a:buNone/>
            </a:pPr>
            <a:r>
              <a:rPr lang="en-US" sz="1600" dirty="0" smtClean="0">
                <a:latin typeface="Courier New" pitchFamily="49" charset="0"/>
                <a:cs typeface="Courier New" pitchFamily="49" charset="0"/>
              </a:rPr>
              <a:t>  }</a:t>
            </a:r>
          </a:p>
          <a:p>
            <a:pPr marL="719138" lvl="2" indent="0" defTabSz="801688">
              <a:buNone/>
            </a:pPr>
            <a:r>
              <a:rPr lang="en-US" sz="1600" dirty="0" smtClean="0">
                <a:latin typeface="Courier New" pitchFamily="49" charset="0"/>
                <a:cs typeface="Courier New" pitchFamily="49" charset="0"/>
              </a:rPr>
              <a:t>}</a:t>
            </a:r>
          </a:p>
          <a:p>
            <a:r>
              <a:rPr lang="en-US" sz="2300" dirty="0" err="1" smtClean="0">
                <a:latin typeface="Courier New" pitchFamily="49" charset="0"/>
                <a:cs typeface="Courier New" pitchFamily="49" charset="0"/>
              </a:rPr>
              <a:t>var</a:t>
            </a:r>
            <a:r>
              <a:rPr lang="en-US" sz="2300" dirty="0" smtClean="0">
                <a:latin typeface="Courier New" pitchFamily="49" charset="0"/>
                <a:cs typeface="Courier New" pitchFamily="49" charset="0"/>
              </a:rPr>
              <a:t> report = </a:t>
            </a:r>
            <a:r>
              <a:rPr lang="en-US" sz="2300" dirty="0" err="1" smtClean="0">
                <a:latin typeface="Courier New" pitchFamily="49" charset="0"/>
                <a:cs typeface="Courier New" pitchFamily="49" charset="0"/>
              </a:rPr>
              <a:t>eval</a:t>
            </a:r>
            <a:r>
              <a:rPr lang="en-US" sz="2300" dirty="0" smtClean="0">
                <a:latin typeface="Courier New" pitchFamily="49" charset="0"/>
                <a:cs typeface="Courier New" pitchFamily="49" charset="0"/>
              </a:rPr>
              <a:t>(“({…})”);</a:t>
            </a:r>
            <a:br>
              <a:rPr lang="en-US" sz="2300" dirty="0" smtClean="0">
                <a:latin typeface="Courier New" pitchFamily="49" charset="0"/>
                <a:cs typeface="Courier New" pitchFamily="49" charset="0"/>
              </a:rPr>
            </a:br>
            <a:r>
              <a:rPr lang="en-US" sz="2300" dirty="0" smtClean="0">
                <a:latin typeface="Courier New" pitchFamily="49" charset="0"/>
                <a:cs typeface="Courier New" pitchFamily="49" charset="0"/>
              </a:rPr>
              <a:t>alert(</a:t>
            </a:r>
            <a:r>
              <a:rPr lang="en-US" sz="2300" dirty="0" err="1" smtClean="0">
                <a:latin typeface="Courier New" pitchFamily="49" charset="0"/>
                <a:cs typeface="Courier New" pitchFamily="49" charset="0"/>
              </a:rPr>
              <a:t>report.LabReport.status</a:t>
            </a:r>
            <a:r>
              <a:rPr lang="en-US" sz="2300" dirty="0" smtClean="0">
                <a:latin typeface="Courier New" pitchFamily="49" charset="0"/>
                <a:cs typeface="Courier New" pitchFamily="49" charset="0"/>
              </a:rPr>
              <a:t>);</a:t>
            </a:r>
          </a:p>
          <a:p>
            <a:r>
              <a:rPr lang="en-US" dirty="0" smtClean="0"/>
              <a:t>Very easy parsing for JavaScript clients. But actually, use </a:t>
            </a:r>
            <a:r>
              <a:rPr lang="en-US" dirty="0" err="1" smtClean="0"/>
              <a:t>JSON.parse</a:t>
            </a:r>
            <a:r>
              <a:rPr lang="en-US" dirty="0" smtClean="0"/>
              <a:t>() instead ;-)</a:t>
            </a:r>
          </a:p>
          <a:p>
            <a:endParaRPr lang="en-US" dirty="0" smtClean="0"/>
          </a:p>
        </p:txBody>
      </p:sp>
      <p:sp>
        <p:nvSpPr>
          <p:cNvPr id="5" name="Slide Number Placeholder 4"/>
          <p:cNvSpPr>
            <a:spLocks noGrp="1"/>
          </p:cNvSpPr>
          <p:nvPr>
            <p:ph type="sldNum" sz="quarter" idx="4"/>
          </p:nvPr>
        </p:nvSpPr>
        <p:spPr/>
        <p:txBody>
          <a:bodyPr/>
          <a:lstStyle/>
          <a:p>
            <a:fld id="{2CD36790-EF9F-4521-A783-189BE19EEE4B}" type="slidenum">
              <a:rPr lang="en-US" smtClean="0"/>
              <a:pPr/>
              <a:t>216</a:t>
            </a:fld>
            <a:endParaRPr lang="en-US"/>
          </a:p>
        </p:txBody>
      </p:sp>
    </p:spTree>
    <p:extLst>
      <p:ext uri="{BB962C8B-B14F-4D97-AF65-F5344CB8AC3E}">
        <p14:creationId xmlns="" xmlns:p14="http://schemas.microsoft.com/office/powerpoint/2010/main" val="363248146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and JSON are different</a:t>
            </a:r>
            <a:endParaRPr lang="en-US" dirty="0"/>
          </a:p>
        </p:txBody>
      </p:sp>
      <p:sp>
        <p:nvSpPr>
          <p:cNvPr id="6" name="Text Placeholder 5"/>
          <p:cNvSpPr>
            <a:spLocks noGrp="1"/>
          </p:cNvSpPr>
          <p:nvPr>
            <p:ph type="body" idx="1"/>
          </p:nvPr>
        </p:nvSpPr>
        <p:spPr/>
        <p:txBody>
          <a:bodyPr/>
          <a:lstStyle/>
          <a:p>
            <a:r>
              <a:rPr lang="en-US" dirty="0" smtClean="0"/>
              <a:t>Xml</a:t>
            </a:r>
            <a:endParaRPr lang="en-US" dirty="0"/>
          </a:p>
        </p:txBody>
      </p:sp>
      <p:sp>
        <p:nvSpPr>
          <p:cNvPr id="7" name="Content Placeholder 6"/>
          <p:cNvSpPr>
            <a:spLocks noGrp="1"/>
          </p:cNvSpPr>
          <p:nvPr>
            <p:ph sz="half" idx="2"/>
          </p:nvPr>
        </p:nvSpPr>
        <p:spPr/>
        <p:txBody>
          <a:bodyPr/>
          <a:lstStyle/>
          <a:p>
            <a:pPr marL="0" indent="0">
              <a:buNone/>
            </a:pPr>
            <a:r>
              <a:rPr lang="en-US" sz="2000" dirty="0" smtClean="0">
                <a:latin typeface="Courier New" pitchFamily="49" charset="0"/>
                <a:cs typeface="Courier New" pitchFamily="49" charset="0"/>
              </a:rPr>
              <a:t>&lt;XXX </a:t>
            </a:r>
            <a:r>
              <a:rPr lang="en-US" sz="2000" dirty="0" err="1" smtClean="0">
                <a:latin typeface="Courier New" pitchFamily="49" charset="0"/>
                <a:cs typeface="Courier New" pitchFamily="49" charset="0"/>
              </a:rPr>
              <a:t>xmlns</a:t>
            </a:r>
            <a:r>
              <a:rPr lang="en-US" sz="2000" dirty="0" smtClean="0">
                <a:latin typeface="Courier New" pitchFamily="49" charset="0"/>
                <a:cs typeface="Courier New" pitchFamily="49" charset="0"/>
              </a:rPr>
              <a:t>=“</a:t>
            </a:r>
            <a:r>
              <a:rPr lang="en-US" sz="2000" dirty="0" err="1" smtClean="0">
                <a:latin typeface="Courier New" pitchFamily="49" charset="0"/>
                <a:cs typeface="Courier New" pitchFamily="49" charset="0"/>
              </a:rPr>
              <a:t>urn:foo</a:t>
            </a:r>
            <a:r>
              <a:rPr lang="en-US" sz="2000" dirty="0" smtClean="0">
                <a:latin typeface="Courier New" pitchFamily="49" charset="0"/>
                <a:cs typeface="Courier New" pitchFamily="49" charset="0"/>
              </a:rPr>
              <a:t>”&gt;</a:t>
            </a:r>
          </a:p>
          <a:p>
            <a:pPr marL="0" indent="0">
              <a:buNone/>
            </a:pPr>
            <a:r>
              <a:rPr lang="en-US" sz="2000" dirty="0" smtClean="0">
                <a:latin typeface="Courier New" pitchFamily="49" charset="0"/>
                <a:cs typeface="Courier New" pitchFamily="49" charset="0"/>
              </a:rPr>
              <a:t>    &lt;B a=“c” /&gt;</a:t>
            </a:r>
          </a:p>
          <a:p>
            <a:pPr marL="0" indent="0">
              <a:buNone/>
            </a:pPr>
            <a:r>
              <a:rPr lang="en-US" sz="2000" dirty="0" smtClean="0">
                <a:latin typeface="Courier New" pitchFamily="49" charset="0"/>
                <a:cs typeface="Courier New" pitchFamily="49" charset="0"/>
              </a:rPr>
              <a:t>    &lt;C&gt;One&lt;/C&gt;</a:t>
            </a:r>
          </a:p>
          <a:p>
            <a:pPr marL="0" indent="0">
              <a:buNone/>
            </a:pPr>
            <a:r>
              <a:rPr lang="en-US" sz="2000" dirty="0" smtClean="0">
                <a:latin typeface="Courier New" pitchFamily="49" charset="0"/>
                <a:cs typeface="Courier New" pitchFamily="49" charset="0"/>
              </a:rPr>
              <a:t>    &lt;C&gt;Two&lt;/C&gt;</a:t>
            </a:r>
          </a:p>
          <a:p>
            <a:pPr marL="0" indent="0">
              <a:buNone/>
            </a:pPr>
            <a:r>
              <a:rPr lang="en-US" sz="2000" dirty="0" smtClean="0">
                <a:latin typeface="Courier New" pitchFamily="49" charset="0"/>
                <a:cs typeface="Courier New" pitchFamily="49" charset="0"/>
              </a:rPr>
              <a:t>    &lt;D&gt;One&lt;/D&gt;</a:t>
            </a:r>
          </a:p>
          <a:p>
            <a:pPr marL="0" indent="0">
              <a:buNone/>
            </a:pPr>
            <a:r>
              <a:rPr lang="en-US" sz="2000" dirty="0" smtClean="0">
                <a:latin typeface="Courier New" pitchFamily="49" charset="0"/>
                <a:cs typeface="Courier New" pitchFamily="49" charset="0"/>
              </a:rPr>
              <a:t>    &lt;div&gt;Not &lt;b&gt;so&lt;/b&gt;</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easy&lt;/div&gt;</a:t>
            </a:r>
          </a:p>
          <a:p>
            <a:pPr marL="0" indent="0">
              <a:buNone/>
            </a:pPr>
            <a:r>
              <a:rPr lang="en-US" sz="2000" dirty="0" smtClean="0">
                <a:latin typeface="Courier New" pitchFamily="49" charset="0"/>
                <a:cs typeface="Courier New" pitchFamily="49" charset="0"/>
              </a:rPr>
              <a:t>&lt;/XXX&gt;</a:t>
            </a:r>
          </a:p>
        </p:txBody>
      </p:sp>
      <p:sp>
        <p:nvSpPr>
          <p:cNvPr id="8" name="Text Placeholder 7"/>
          <p:cNvSpPr>
            <a:spLocks noGrp="1"/>
          </p:cNvSpPr>
          <p:nvPr>
            <p:ph type="body" sz="quarter" idx="3"/>
          </p:nvPr>
        </p:nvSpPr>
        <p:spPr/>
        <p:txBody>
          <a:bodyPr/>
          <a:lstStyle/>
          <a:p>
            <a:r>
              <a:rPr lang="en-US" dirty="0" smtClean="0"/>
              <a:t>JSON</a:t>
            </a:r>
            <a:endParaRPr lang="en-US" dirty="0"/>
          </a:p>
        </p:txBody>
      </p:sp>
      <p:sp>
        <p:nvSpPr>
          <p:cNvPr id="9" name="Content Placeholder 8"/>
          <p:cNvSpPr>
            <a:spLocks noGrp="1"/>
          </p:cNvSpPr>
          <p:nvPr>
            <p:ph sz="quarter" idx="4"/>
          </p:nvPr>
        </p:nvSpPr>
        <p:spPr/>
        <p:txBody>
          <a:bodyPr/>
          <a:lstStyle/>
          <a:p>
            <a:pPr marL="0" indent="0">
              <a:buNone/>
            </a:pPr>
            <a:r>
              <a:rPr lang="en-US" sz="2000" dirty="0" smtClean="0">
                <a:latin typeface="Courier New" pitchFamily="49" charset="0"/>
                <a:cs typeface="Courier New" pitchFamily="49" charset="0"/>
              </a:rPr>
              <a:t>{ “B”: { “a” : “c” },</a:t>
            </a:r>
          </a:p>
          <a:p>
            <a:pPr marL="0" indent="0">
              <a:buNone/>
            </a:pPr>
            <a:r>
              <a:rPr lang="en-US" sz="2000" dirty="0" smtClean="0">
                <a:latin typeface="Courier New" pitchFamily="49" charset="0"/>
                <a:cs typeface="Courier New" pitchFamily="49" charset="0"/>
              </a:rPr>
              <a:t>  “C”: [ “One”, “Two” ],</a:t>
            </a:r>
          </a:p>
          <a:p>
            <a:pPr marL="0" indent="0">
              <a:buNone/>
            </a:pPr>
            <a:r>
              <a:rPr lang="en-US" sz="2000" dirty="0" smtClean="0">
                <a:latin typeface="Courier New" pitchFamily="49" charset="0"/>
                <a:cs typeface="Courier New" pitchFamily="49" charset="0"/>
              </a:rPr>
              <a:t>  “D” : “One”,</a:t>
            </a:r>
          </a:p>
          <a:p>
            <a:pPr marL="0" indent="0">
              <a:buNone/>
            </a:pPr>
            <a:r>
              <a:rPr lang="en-US" sz="2000" dirty="0" smtClean="0">
                <a:latin typeface="Courier New" pitchFamily="49" charset="0"/>
                <a:cs typeface="Courier New" pitchFamily="49" charset="0"/>
              </a:rPr>
              <a:t>  “div” : {</a:t>
            </a:r>
          </a:p>
          <a:p>
            <a:pPr marL="0" indent="0">
              <a:buNone/>
            </a:pPr>
            <a:r>
              <a:rPr lang="en-US" sz="2000" dirty="0" smtClean="0">
                <a:latin typeface="Courier New" pitchFamily="49" charset="0"/>
                <a:cs typeface="Courier New" pitchFamily="49" charset="0"/>
              </a:rPr>
              <a:t>    “</a:t>
            </a:r>
            <a:r>
              <a:rPr lang="en-US" sz="2000" dirty="0" err="1" smtClean="0">
                <a:latin typeface="Courier New" pitchFamily="49" charset="0"/>
                <a:cs typeface="Courier New" pitchFamily="49" charset="0"/>
              </a:rPr>
              <a:t>text-before”:“Not</a:t>
            </a:r>
            <a:r>
              <a:rPr lang="en-US" sz="2000" dirty="0" smtClean="0">
                <a:latin typeface="Courier New" pitchFamily="49" charset="0"/>
                <a:cs typeface="Courier New" pitchFamily="49" charset="0"/>
              </a:rPr>
              <a:t> ”,</a:t>
            </a:r>
          </a:p>
          <a:p>
            <a:pPr marL="0" indent="0">
              <a:buNone/>
            </a:pPr>
            <a:r>
              <a:rPr lang="en-US" sz="2000" dirty="0" smtClean="0">
                <a:latin typeface="Courier New" pitchFamily="49" charset="0"/>
                <a:cs typeface="Courier New" pitchFamily="49" charset="0"/>
              </a:rPr>
              <a:t>    b:“so”,</a:t>
            </a:r>
          </a:p>
          <a:p>
            <a:pPr marL="0" indent="0">
              <a:buNone/>
            </a:pPr>
            <a:r>
              <a:rPr lang="en-US" sz="2000" dirty="0" smtClean="0">
                <a:latin typeface="Courier New" pitchFamily="49" charset="0"/>
                <a:cs typeface="Courier New" pitchFamily="49" charset="0"/>
              </a:rPr>
              <a:t>    “</a:t>
            </a:r>
            <a:r>
              <a:rPr lang="en-US" sz="2000" dirty="0" err="1" smtClean="0">
                <a:latin typeface="Courier New" pitchFamily="49" charset="0"/>
                <a:cs typeface="Courier New" pitchFamily="49" charset="0"/>
              </a:rPr>
              <a:t>tekst</a:t>
            </a:r>
            <a:r>
              <a:rPr lang="en-US" sz="2000" dirty="0" smtClean="0">
                <a:latin typeface="Courier New" pitchFamily="49" charset="0"/>
                <a:cs typeface="Courier New" pitchFamily="49" charset="0"/>
              </a:rPr>
              <a:t>-</a:t>
            </a:r>
            <a:r>
              <a:rPr lang="en-US" sz="2000" dirty="0" err="1" smtClean="0">
                <a:latin typeface="Courier New" pitchFamily="49" charset="0"/>
                <a:cs typeface="Courier New" pitchFamily="49" charset="0"/>
              </a:rPr>
              <a:t>after”:“easy</a:t>
            </a:r>
            <a:r>
              <a:rPr lang="en-US" sz="2000" dirty="0" smtClean="0">
                <a:latin typeface="Courier New" pitchFamily="49" charset="0"/>
                <a:cs typeface="Courier New" pitchFamily="49" charset="0"/>
              </a:rPr>
              <a:t>”}</a:t>
            </a:r>
          </a:p>
          <a:p>
            <a:pPr marL="0" indent="0">
              <a:buNone/>
            </a:pPr>
            <a:r>
              <a:rPr lang="en-US" sz="2000" dirty="0" smtClean="0">
                <a:latin typeface="Courier New" pitchFamily="49" charset="0"/>
                <a:cs typeface="Courier New" pitchFamily="49" charset="0"/>
              </a:rPr>
              <a:t>}</a:t>
            </a:r>
          </a:p>
        </p:txBody>
      </p:sp>
      <p:sp>
        <p:nvSpPr>
          <p:cNvPr id="5" name="Slide Number Placeholder 4"/>
          <p:cNvSpPr>
            <a:spLocks noGrp="1"/>
          </p:cNvSpPr>
          <p:nvPr>
            <p:ph type="sldNum" sz="quarter" idx="4294967295"/>
          </p:nvPr>
        </p:nvSpPr>
        <p:spPr>
          <a:xfrm>
            <a:off x="8610600" y="6534150"/>
            <a:ext cx="533400" cy="476250"/>
          </a:xfrm>
          <a:prstGeom prst="rect">
            <a:avLst/>
          </a:prstGeom>
        </p:spPr>
        <p:txBody>
          <a:bodyPr/>
          <a:lstStyle/>
          <a:p>
            <a:fld id="{2CD36790-EF9F-4521-A783-189BE19EEE4B}" type="slidenum">
              <a:rPr lang="en-US" smtClean="0"/>
              <a:pPr/>
              <a:t>217</a:t>
            </a:fld>
            <a:endParaRPr lang="en-US"/>
          </a:p>
        </p:txBody>
      </p:sp>
      <p:sp>
        <p:nvSpPr>
          <p:cNvPr id="10" name="TextBox 9"/>
          <p:cNvSpPr txBox="1"/>
          <p:nvPr/>
        </p:nvSpPr>
        <p:spPr>
          <a:xfrm>
            <a:off x="609600" y="5410200"/>
            <a:ext cx="3810000" cy="923330"/>
          </a:xfrm>
          <a:prstGeom prst="rect">
            <a:avLst/>
          </a:prstGeom>
          <a:noFill/>
        </p:spPr>
        <p:txBody>
          <a:bodyPr wrap="square" rtlCol="0">
            <a:spAutoFit/>
          </a:bodyPr>
          <a:lstStyle/>
          <a:p>
            <a:pPr marL="285750" indent="-285750">
              <a:buFont typeface="Arial" pitchFamily="34" charset="0"/>
              <a:buChar char="•"/>
            </a:pPr>
            <a:r>
              <a:rPr lang="en-US" dirty="0" smtClean="0"/>
              <a:t>How to retain namespaces?</a:t>
            </a:r>
          </a:p>
          <a:p>
            <a:pPr marL="285750" indent="-285750">
              <a:buFont typeface="Arial" pitchFamily="34" charset="0"/>
              <a:buChar char="•"/>
            </a:pPr>
            <a:r>
              <a:rPr lang="en-US" dirty="0" smtClean="0"/>
              <a:t>How do you identify attributes?</a:t>
            </a:r>
          </a:p>
          <a:p>
            <a:pPr marL="285750" indent="-285750">
              <a:buFont typeface="Arial" pitchFamily="34" charset="0"/>
              <a:buChar char="•"/>
            </a:pPr>
            <a:r>
              <a:rPr lang="en-US" dirty="0" smtClean="0"/>
              <a:t>Bridge difference in data types?</a:t>
            </a:r>
            <a:endParaRPr lang="en-US" dirty="0"/>
          </a:p>
        </p:txBody>
      </p:sp>
      <p:sp>
        <p:nvSpPr>
          <p:cNvPr id="11" name="TextBox 10"/>
          <p:cNvSpPr txBox="1"/>
          <p:nvPr/>
        </p:nvSpPr>
        <p:spPr>
          <a:xfrm>
            <a:off x="4648200" y="5410200"/>
            <a:ext cx="3657600" cy="923330"/>
          </a:xfrm>
          <a:prstGeom prst="rect">
            <a:avLst/>
          </a:prstGeom>
          <a:noFill/>
        </p:spPr>
        <p:txBody>
          <a:bodyPr wrap="square" rtlCol="0">
            <a:spAutoFit/>
          </a:bodyPr>
          <a:lstStyle/>
          <a:p>
            <a:pPr marL="285750" indent="-285750">
              <a:buFont typeface="Arial" pitchFamily="34" charset="0"/>
              <a:buChar char="•"/>
            </a:pPr>
            <a:r>
              <a:rPr lang="en-US" dirty="0" smtClean="0"/>
              <a:t>Distinguish single elements from lists with one element?</a:t>
            </a:r>
          </a:p>
          <a:p>
            <a:pPr marL="285750" indent="-285750">
              <a:buFont typeface="Arial" pitchFamily="34" charset="0"/>
              <a:buChar char="•"/>
            </a:pPr>
            <a:r>
              <a:rPr lang="en-US" dirty="0" smtClean="0"/>
              <a:t>Mixed content?</a:t>
            </a:r>
          </a:p>
        </p:txBody>
      </p:sp>
    </p:spTree>
    <p:extLst>
      <p:ext uri="{BB962C8B-B14F-4D97-AF65-F5344CB8AC3E}">
        <p14:creationId xmlns="" xmlns:p14="http://schemas.microsoft.com/office/powerpoint/2010/main" val="2296787996"/>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769165" y="1665766"/>
            <a:ext cx="4070035" cy="473503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00050" y="2057400"/>
            <a:ext cx="4121338" cy="402609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lstStyle/>
          <a:p>
            <a:r>
              <a:rPr lang="en-US" dirty="0" smtClean="0"/>
              <a:t>Xml and </a:t>
            </a:r>
            <a:r>
              <a:rPr lang="en-US" dirty="0" err="1" smtClean="0"/>
              <a:t>Json</a:t>
            </a:r>
            <a:r>
              <a:rPr lang="en-US" dirty="0" smtClean="0"/>
              <a:t> in FHIR</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218</a:t>
            </a:fld>
            <a:endParaRPr lang="en-US"/>
          </a:p>
        </p:txBody>
      </p:sp>
      <p:sp>
        <p:nvSpPr>
          <p:cNvPr id="10" name="TextBox 9"/>
          <p:cNvSpPr txBox="1"/>
          <p:nvPr/>
        </p:nvSpPr>
        <p:spPr>
          <a:xfrm>
            <a:off x="1822529" y="1715033"/>
            <a:ext cx="2749471" cy="369332"/>
          </a:xfrm>
          <a:prstGeom prst="rect">
            <a:avLst/>
          </a:prstGeom>
          <a:noFill/>
        </p:spPr>
        <p:txBody>
          <a:bodyPr wrap="none" rtlCol="0">
            <a:spAutoFit/>
          </a:bodyPr>
          <a:lstStyle/>
          <a:p>
            <a:r>
              <a:rPr lang="en-US" dirty="0" err="1" smtClean="0"/>
              <a:t>relationship.coding</a:t>
            </a:r>
            <a:r>
              <a:rPr lang="en-US" dirty="0" smtClean="0"/>
              <a:t> is 0..*</a:t>
            </a:r>
            <a:endParaRPr lang="en-US" dirty="0"/>
          </a:p>
        </p:txBody>
      </p:sp>
      <p:cxnSp>
        <p:nvCxnSpPr>
          <p:cNvPr id="12" name="Straight Arrow Connector 11"/>
          <p:cNvCxnSpPr>
            <a:stCxn id="10" idx="2"/>
          </p:cNvCxnSpPr>
          <p:nvPr/>
        </p:nvCxnSpPr>
        <p:spPr bwMode="auto">
          <a:xfrm flipH="1">
            <a:off x="1600202" y="2084365"/>
            <a:ext cx="1597063" cy="50643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0" idx="2"/>
          </p:cNvCxnSpPr>
          <p:nvPr/>
        </p:nvCxnSpPr>
        <p:spPr bwMode="auto">
          <a:xfrm>
            <a:off x="3197265" y="2084365"/>
            <a:ext cx="1908135" cy="25321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197265" y="3510645"/>
            <a:ext cx="1159292" cy="369332"/>
          </a:xfrm>
          <a:prstGeom prst="rect">
            <a:avLst/>
          </a:prstGeom>
          <a:noFill/>
        </p:spPr>
        <p:txBody>
          <a:bodyPr wrap="none" rtlCol="0">
            <a:spAutoFit/>
          </a:bodyPr>
          <a:lstStyle/>
          <a:p>
            <a:r>
              <a:rPr lang="en-US" dirty="0"/>
              <a:t>primitives</a:t>
            </a:r>
            <a:endParaRPr lang="en-US" dirty="0">
              <a:solidFill>
                <a:srgbClr val="FF0000"/>
              </a:solidFill>
            </a:endParaRPr>
          </a:p>
        </p:txBody>
      </p:sp>
      <p:cxnSp>
        <p:nvCxnSpPr>
          <p:cNvPr id="19" name="Straight Arrow Connector 18"/>
          <p:cNvCxnSpPr>
            <a:stCxn id="18" idx="1"/>
          </p:cNvCxnSpPr>
          <p:nvPr/>
        </p:nvCxnSpPr>
        <p:spPr bwMode="auto">
          <a:xfrm flipH="1">
            <a:off x="2590800" y="3695311"/>
            <a:ext cx="606465" cy="495689"/>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8" idx="3"/>
          </p:cNvCxnSpPr>
          <p:nvPr/>
        </p:nvCxnSpPr>
        <p:spPr bwMode="auto">
          <a:xfrm>
            <a:off x="4356557" y="3695311"/>
            <a:ext cx="748843" cy="184666"/>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251449104"/>
      </p:ext>
    </p:extLst>
  </p:cSld>
  <p:clrMapOvr>
    <a:masterClrMapping/>
  </p:clrMapOvr>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Handling both</a:t>
            </a:r>
            <a:endParaRPr lang="en-US" dirty="0"/>
          </a:p>
        </p:txBody>
      </p:sp>
      <p:sp>
        <p:nvSpPr>
          <p:cNvPr id="7" name="Content Placeholder 6"/>
          <p:cNvSpPr>
            <a:spLocks noGrp="1"/>
          </p:cNvSpPr>
          <p:nvPr>
            <p:ph idx="1"/>
          </p:nvPr>
        </p:nvSpPr>
        <p:spPr/>
        <p:txBody>
          <a:bodyPr/>
          <a:lstStyle/>
          <a:p>
            <a:r>
              <a:rPr lang="en-US" dirty="0" smtClean="0"/>
              <a:t>You need “meta” knowledge of the definition to distinguish lists / attributes</a:t>
            </a:r>
          </a:p>
          <a:p>
            <a:r>
              <a:rPr lang="en-US" dirty="0" smtClean="0"/>
              <a:t>The Java/C# API’s can easily interconvert</a:t>
            </a:r>
          </a:p>
          <a:p>
            <a:r>
              <a:rPr lang="en-US" dirty="0" smtClean="0"/>
              <a:t>Digital Signatures (in json?) are a problem when converting </a:t>
            </a:r>
            <a:r>
              <a:rPr lang="en-US" dirty="0" smtClean="0">
                <a:sym typeface="Wingdings"/>
              </a:rPr>
              <a:t></a:t>
            </a:r>
            <a:r>
              <a:rPr lang="en-US" dirty="0" smtClean="0"/>
              <a:t> store the original</a:t>
            </a:r>
          </a:p>
          <a:p>
            <a:r>
              <a:rPr lang="en-US" dirty="0" smtClean="0"/>
              <a:t>JAXB / </a:t>
            </a:r>
            <a:r>
              <a:rPr lang="en-US" dirty="0" err="1" smtClean="0"/>
              <a:t>XmlSerializer</a:t>
            </a:r>
            <a:r>
              <a:rPr lang="en-US" dirty="0" smtClean="0"/>
              <a:t> / </a:t>
            </a:r>
            <a:r>
              <a:rPr lang="en-US" dirty="0" err="1" smtClean="0"/>
              <a:t>DataContract</a:t>
            </a:r>
            <a:r>
              <a:rPr lang="en-US" dirty="0" smtClean="0"/>
              <a:t> would need extensive customization / additional @annotation / [attributes]. </a:t>
            </a:r>
            <a:r>
              <a:rPr lang="en-US" i="1" dirty="0" smtClean="0"/>
              <a:t>Contact us!</a:t>
            </a:r>
            <a:endParaRPr lang="en-US" i="1"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219</a:t>
            </a:fld>
            <a:endParaRPr lang="en-CA"/>
          </a:p>
        </p:txBody>
      </p:sp>
    </p:spTree>
    <p:extLst>
      <p:ext uri="{BB962C8B-B14F-4D97-AF65-F5344CB8AC3E}">
        <p14:creationId xmlns="" xmlns:p14="http://schemas.microsoft.com/office/powerpoint/2010/main" val="420028998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Paradigms</a:t>
            </a:r>
            <a:endParaRPr lang="en-US" dirty="0"/>
          </a:p>
        </p:txBody>
      </p:sp>
      <p:sp>
        <p:nvSpPr>
          <p:cNvPr id="3" name="Content Placeholder 2"/>
          <p:cNvSpPr>
            <a:spLocks noGrp="1"/>
          </p:cNvSpPr>
          <p:nvPr>
            <p:ph idx="1"/>
          </p:nvPr>
        </p:nvSpPr>
        <p:spPr/>
        <p:txBody>
          <a:bodyPr/>
          <a:lstStyle/>
          <a:p>
            <a:r>
              <a:rPr lang="en-US" dirty="0" smtClean="0"/>
              <a:t>FHIR supports 4 interoperability paradigms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graphicFrame>
        <p:nvGraphicFramePr>
          <p:cNvPr id="5" name="Diagram 4"/>
          <p:cNvGraphicFramePr/>
          <p:nvPr>
            <p:extLst>
              <p:ext uri="{D42A27DB-BD31-4B8C-83A1-F6EECF244321}">
                <p14:modId xmlns="" xmlns:p14="http://schemas.microsoft.com/office/powerpoint/2010/main" val="3455919609"/>
              </p:ext>
            </p:extLst>
          </p:nvPr>
        </p:nvGraphicFramePr>
        <p:xfrm>
          <a:off x="1331640" y="234888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3411419909"/>
      </p:ext>
    </p:extLst>
  </p:cSld>
  <p:clrMapOvr>
    <a:masterClrMapping/>
  </p:clrMapOvr>
  <p:transition spd="slow"/>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991672" cy="1152128"/>
          </a:xfrm>
        </p:spPr>
        <p:txBody>
          <a:bodyPr/>
          <a:lstStyle/>
          <a:p>
            <a:r>
              <a:rPr lang="en-US" dirty="0" smtClean="0"/>
              <a:t>Document-oriented store</a:t>
            </a:r>
            <a:endParaRPr lang="en-US" dirty="0"/>
          </a:p>
        </p:txBody>
      </p:sp>
      <p:sp>
        <p:nvSpPr>
          <p:cNvPr id="7" name="Content Placeholder 6"/>
          <p:cNvSpPr>
            <a:spLocks noGrp="1"/>
          </p:cNvSpPr>
          <p:nvPr>
            <p:ph idx="1"/>
          </p:nvPr>
        </p:nvSpPr>
        <p:spPr>
          <a:xfrm>
            <a:off x="381000" y="1828800"/>
            <a:ext cx="8382000" cy="1524000"/>
          </a:xfrm>
        </p:spPr>
        <p:txBody>
          <a:bodyPr/>
          <a:lstStyle/>
          <a:p>
            <a:r>
              <a:rPr lang="en-US" dirty="0" smtClean="0"/>
              <a:t>A document-oriented store can store Resources as a “whole” document.</a:t>
            </a:r>
          </a:p>
          <a:p>
            <a:r>
              <a:rPr lang="en-US" dirty="0" smtClean="0"/>
              <a:t>E.g. </a:t>
            </a:r>
            <a:r>
              <a:rPr lang="en-US" dirty="0" err="1" smtClean="0"/>
              <a:t>MongoDb</a:t>
            </a:r>
            <a:r>
              <a:rPr lang="en-US" dirty="0" smtClean="0"/>
              <a:t> stores documents in JSON:</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220</a:t>
            </a:fld>
            <a:endParaRPr lang="en-CA"/>
          </a:p>
        </p:txBody>
      </p:sp>
      <p:sp>
        <p:nvSpPr>
          <p:cNvPr id="4" name="Rectangle 3"/>
          <p:cNvSpPr/>
          <p:nvPr/>
        </p:nvSpPr>
        <p:spPr>
          <a:xfrm>
            <a:off x="1752600" y="3787676"/>
            <a:ext cx="5562600"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t>post = {   author: “mike”, </a:t>
            </a:r>
          </a:p>
          <a:p>
            <a:r>
              <a:rPr lang="en-US" dirty="0"/>
              <a:t>	</a:t>
            </a:r>
            <a:r>
              <a:rPr lang="en-US" dirty="0" smtClean="0"/>
              <a:t> text: “my blog post...”, </a:t>
            </a:r>
          </a:p>
          <a:p>
            <a:r>
              <a:rPr lang="en-US" dirty="0"/>
              <a:t>	</a:t>
            </a:r>
            <a:r>
              <a:rPr lang="en-US" dirty="0" smtClean="0"/>
              <a:t> tags: [“</a:t>
            </a:r>
            <a:r>
              <a:rPr lang="en-US" dirty="0" err="1"/>
              <a:t>mongodb</a:t>
            </a:r>
            <a:r>
              <a:rPr lang="en-US" dirty="0" smtClean="0"/>
              <a:t>”,“</a:t>
            </a:r>
            <a:r>
              <a:rPr lang="en-US" dirty="0"/>
              <a:t>intro</a:t>
            </a:r>
            <a:r>
              <a:rPr lang="en-US" dirty="0" smtClean="0"/>
              <a:t>”]    };</a:t>
            </a:r>
          </a:p>
          <a:p>
            <a:endParaRPr lang="en-US" dirty="0"/>
          </a:p>
          <a:p>
            <a:r>
              <a:rPr lang="en-US" dirty="0" err="1" smtClean="0"/>
              <a:t>db.posts.save</a:t>
            </a:r>
            <a:r>
              <a:rPr lang="en-US" dirty="0" smtClean="0"/>
              <a:t>( post );</a:t>
            </a:r>
          </a:p>
          <a:p>
            <a:endParaRPr lang="en-US" dirty="0"/>
          </a:p>
          <a:p>
            <a:r>
              <a:rPr lang="en-US" dirty="0" err="1" smtClean="0"/>
              <a:t>db.posts.find</a:t>
            </a:r>
            <a:r>
              <a:rPr lang="en-US" dirty="0" smtClean="0"/>
              <a:t>( { author: “mike” } );</a:t>
            </a:r>
          </a:p>
          <a:p>
            <a:r>
              <a:rPr lang="en-US" dirty="0" err="1" smtClean="0"/>
              <a:t>db.posts.find</a:t>
            </a:r>
            <a:r>
              <a:rPr lang="en-US" dirty="0" smtClean="0"/>
              <a:t>().</a:t>
            </a:r>
            <a:r>
              <a:rPr lang="en-US" dirty="0"/>
              <a:t>sort({</a:t>
            </a:r>
            <a:r>
              <a:rPr lang="en-US" dirty="0" smtClean="0"/>
              <a:t>date: -1}).</a:t>
            </a:r>
            <a:r>
              <a:rPr lang="en-US" dirty="0"/>
              <a:t>limit(10</a:t>
            </a:r>
            <a:r>
              <a:rPr lang="en-US" dirty="0" smtClean="0"/>
              <a:t>);</a:t>
            </a:r>
            <a:endParaRPr lang="en-US" dirty="0"/>
          </a:p>
        </p:txBody>
      </p:sp>
    </p:spTree>
    <p:extLst>
      <p:ext uri="{BB962C8B-B14F-4D97-AF65-F5344CB8AC3E}">
        <p14:creationId xmlns="" xmlns:p14="http://schemas.microsoft.com/office/powerpoint/2010/main" val="159841161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221</a:t>
            </a:fld>
            <a:endParaRPr lang="en-CA"/>
          </a:p>
        </p:txBody>
      </p:sp>
      <p:sp>
        <p:nvSpPr>
          <p:cNvPr id="6" name="Content Placeholder 5"/>
          <p:cNvSpPr>
            <a:spLocks noGrp="1"/>
          </p:cNvSpPr>
          <p:nvPr>
            <p:ph idx="1"/>
          </p:nvPr>
        </p:nvSpPr>
        <p:spPr/>
        <p:txBody>
          <a:bodyPr/>
          <a:lstStyle/>
          <a:p>
            <a:endParaRPr lang="nl-NL"/>
          </a:p>
        </p:txBody>
      </p:sp>
      <p:pic>
        <p:nvPicPr>
          <p:cNvPr id="1026" name="Picture 2" descr="http://ofirm.files.wordpress.com/2013/01/scalability-cap-theorem1.png?w=584&amp;h=45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50736" y="533400"/>
            <a:ext cx="7580888" cy="5867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85156543"/>
      </p:ext>
    </p:extLst>
  </p:cSld>
  <p:clrMapOvr>
    <a:masterClrMapping/>
  </p:clrMapOvr>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a:t>
            </a:r>
            <a:r>
              <a:rPr lang="en-US" dirty="0" err="1" smtClean="0"/>
              <a:t>sql</a:t>
            </a:r>
            <a:r>
              <a:rPr lang="en-US" dirty="0" smtClean="0"/>
              <a:t>) transactions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222</a:t>
            </a:fld>
            <a:endParaRPr lang="en-CA"/>
          </a:p>
        </p:txBody>
      </p:sp>
      <p:pic>
        <p:nvPicPr>
          <p:cNvPr id="5" name="Picture 3"/>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a:off x="666507" y="1772072"/>
            <a:ext cx="7791693" cy="2723728"/>
          </a:xfrm>
          <a:prstGeom prst="rect">
            <a:avLst/>
          </a:prstGeom>
          <a:ln/>
          <a:extLst/>
        </p:spPr>
        <p:style>
          <a:lnRef idx="3">
            <a:schemeClr val="lt1"/>
          </a:lnRef>
          <a:fillRef idx="1">
            <a:schemeClr val="accent3"/>
          </a:fillRef>
          <a:effectRef idx="1">
            <a:schemeClr val="accent3"/>
          </a:effectRef>
          <a:fontRef idx="minor">
            <a:schemeClr val="lt1"/>
          </a:fontRef>
        </p:style>
      </p:pic>
      <p:pic>
        <p:nvPicPr>
          <p:cNvPr id="6"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05488" y="4859288"/>
            <a:ext cx="8411843" cy="1008112"/>
          </a:xfrm>
          <a:prstGeom prst="rect">
            <a:avLst/>
          </a:prstGeom>
          <a:ln/>
          <a:extLst/>
        </p:spPr>
        <p:style>
          <a:lnRef idx="3">
            <a:schemeClr val="lt1"/>
          </a:lnRef>
          <a:fillRef idx="1">
            <a:schemeClr val="accent3"/>
          </a:fillRef>
          <a:effectRef idx="1">
            <a:schemeClr val="accent3"/>
          </a:effectRef>
          <a:fontRef idx="minor">
            <a:schemeClr val="lt1"/>
          </a:fontRef>
        </p:style>
      </p:pic>
    </p:spTree>
    <p:extLst>
      <p:ext uri="{BB962C8B-B14F-4D97-AF65-F5344CB8AC3E}">
        <p14:creationId xmlns="" xmlns:p14="http://schemas.microsoft.com/office/powerpoint/2010/main" val="46767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839272" cy="1152128"/>
          </a:xfrm>
        </p:spPr>
        <p:txBody>
          <a:bodyPr/>
          <a:lstStyle/>
          <a:p>
            <a:r>
              <a:rPr lang="en-US" dirty="0" smtClean="0"/>
              <a:t>Batch: needs transactions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223</a:t>
            </a:fld>
            <a:endParaRPr lang="en-CA"/>
          </a:p>
        </p:txBody>
      </p:sp>
      <p:sp>
        <p:nvSpPr>
          <p:cNvPr id="5" name="Rectangle 1"/>
          <p:cNvSpPr>
            <a:spLocks noChangeArrowheads="1"/>
          </p:cNvSpPr>
          <p:nvPr/>
        </p:nvSpPr>
        <p:spPr bwMode="auto">
          <a:xfrm>
            <a:off x="685800" y="1905000"/>
            <a:ext cx="7772400" cy="2250916"/>
          </a:xfrm>
          <a:prstGeom prst="rect">
            <a:avLst/>
          </a:prstGeom>
          <a:solidFill>
            <a:schemeClr val="accent3"/>
          </a:solidFill>
          <a:ln>
            <a:noFill/>
          </a:ln>
          <a:effectLst/>
        </p:spPr>
        <p:txBody>
          <a:bodyPr vert="horz" wrap="square" lIns="0" tIns="0" rIns="0" bIns="65067" numCol="1" anchor="ctr"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800" b="0" i="0" u="none" strike="noStrike" cap="none" normalizeH="0" baseline="0" dirty="0" smtClean="0">
                <a:ln>
                  <a:noFill/>
                </a:ln>
                <a:solidFill>
                  <a:srgbClr val="000000"/>
                </a:solidFill>
                <a:effectLst/>
                <a:latin typeface="Arial" pitchFamily="34" charset="0"/>
                <a:ea typeface="Helvetica Neue"/>
                <a:cs typeface="Arial" pitchFamily="34" charset="0"/>
              </a:rPr>
              <a:t>Transaction</a:t>
            </a:r>
          </a:p>
          <a:p>
            <a:pPr marL="0" marR="0" lvl="0" indent="0" algn="l" defTabSz="914400" rtl="0" eaLnBrk="1" fontAlgn="base" latinLnBrk="0" hangingPunct="1">
              <a:lnSpc>
                <a:spcPct val="100000"/>
              </a:lnSpc>
              <a:spcBef>
                <a:spcPct val="0"/>
              </a:spcBef>
              <a:spcAft>
                <a:spcPct val="0"/>
              </a:spcAft>
              <a:buClrTx/>
              <a:buSzTx/>
              <a:buFontTx/>
              <a:buNone/>
              <a:tabLst/>
            </a:pPr>
            <a:endParaRPr lang="nl-NL" altLang="nl-NL" sz="14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The transaction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err="1" smtClean="0">
                <a:ln>
                  <a:noFill/>
                </a:ln>
                <a:solidFill>
                  <a:srgbClr val="333333"/>
                </a:solidFill>
                <a:effectLst/>
                <a:latin typeface="Verdana" pitchFamily="34" charset="0"/>
                <a:cs typeface="Arial" pitchFamily="34" charset="0"/>
              </a:rPr>
              <a:t>submits</a:t>
            </a:r>
            <a:r>
              <a:rPr kumimoji="0" lang="nl-NL" altLang="nl-NL" sz="2000" b="1" i="0" u="none" strike="noStrike" cap="none" normalizeH="0" baseline="0" dirty="0" smtClean="0">
                <a:ln>
                  <a:noFill/>
                </a:ln>
                <a:solidFill>
                  <a:srgbClr val="333333"/>
                </a:solidFill>
                <a:effectLst/>
                <a:latin typeface="Verdana" pitchFamily="34" charset="0"/>
                <a:cs typeface="Arial" pitchFamily="34" charset="0"/>
              </a:rPr>
              <a:t> a set of resources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or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deleted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on the server.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This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allows</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multiple resources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to</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be</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updated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created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1" i="0" u="none" strike="noStrike" cap="none" normalizeH="0" baseline="0" dirty="0" smtClean="0">
                <a:ln>
                  <a:noFill/>
                </a:ln>
                <a:solidFill>
                  <a:srgbClr val="333333"/>
                </a:solidFill>
                <a:effectLst/>
                <a:latin typeface="Verdana" pitchFamily="34" charset="0"/>
                <a:cs typeface="Arial" pitchFamily="34" charset="0"/>
              </a:rPr>
              <a:t>in a single transaction.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The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interaction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is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performed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by</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an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HTTP POST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command</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 as </a:t>
            </a:r>
            <a:r>
              <a:rPr kumimoji="0" lang="nl-NL" altLang="nl-NL" sz="2000" b="0" i="0" u="none" strike="noStrike" cap="none" normalizeH="0" baseline="0" dirty="0" err="1" smtClean="0">
                <a:ln>
                  <a:noFill/>
                </a:ln>
                <a:solidFill>
                  <a:srgbClr val="333333"/>
                </a:solidFill>
                <a:effectLst/>
                <a:latin typeface="Verdana" pitchFamily="34" charset="0"/>
                <a:cs typeface="Arial" pitchFamily="34" charset="0"/>
              </a:rPr>
              <a:t>shown</a:t>
            </a:r>
            <a:r>
              <a:rPr kumimoji="0" lang="nl-NL" altLang="nl-NL" sz="2000" b="0" i="0" u="none" strike="noStrike" cap="none" normalizeH="0" baseline="0" dirty="0" smtClean="0">
                <a:ln>
                  <a:noFill/>
                </a:ln>
                <a:solidFill>
                  <a:srgbClr val="333333"/>
                </a:solidFill>
                <a:effectLst/>
                <a:latin typeface="Verdana" pitchFamily="34" charset="0"/>
                <a:cs typeface="Arial" pitchFamily="34" charset="0"/>
              </a:rPr>
              <a:t>:</a:t>
            </a:r>
            <a:endParaRPr kumimoji="0" lang="nl-NL" altLang="nl-NL" sz="2000" b="0" i="0" u="none" strike="noStrike" cap="none" normalizeH="0" baseline="0" dirty="0" smtClean="0">
              <a:ln>
                <a:noFill/>
              </a:ln>
              <a:solidFill>
                <a:srgbClr val="333333"/>
              </a:solidFill>
              <a:effectLst/>
              <a:latin typeface="Arial Unicode MS" pitchFamily="34" charset="-128"/>
              <a:ea typeface="Monaco"/>
              <a:cs typeface="Arial" pitchFamily="34" charset="0"/>
            </a:endParaRPr>
          </a:p>
        </p:txBody>
      </p:sp>
      <p:pic>
        <p:nvPicPr>
          <p:cNvPr id="5122" name="Picture 2" descr="http://www.hl7.org/implement/standards/fhir/target.png">
            <a:hlinkClick r:id="rId2" tooltip="link to here"/>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82700" y="-182563"/>
            <a:ext cx="152400" cy="15240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1282320" y="4343400"/>
            <a:ext cx="5423280" cy="923330"/>
          </a:xfrm>
          <a:prstGeom prst="rect">
            <a:avLst/>
          </a:prstGeom>
          <a:solidFill>
            <a:schemeClr val="bg1">
              <a:lumMod val="95000"/>
            </a:schemeClr>
          </a:solidFill>
          <a:ln>
            <a:solidFill>
              <a:schemeClr val="bg2"/>
            </a:solidFill>
          </a:ln>
        </p:spPr>
        <p:txBody>
          <a:bodyPr wrap="none" rtlCol="0">
            <a:spAutoFit/>
          </a:bodyPr>
          <a:lstStyle/>
          <a:p>
            <a:pPr lvl="0"/>
            <a:endParaRPr lang="nl-NL" altLang="nl-NL" dirty="0" smtClean="0">
              <a:solidFill>
                <a:srgbClr val="333333"/>
              </a:solidFill>
              <a:latin typeface="Courier New" panose="02070309020205020404" pitchFamily="49" charset="0"/>
              <a:ea typeface="Monaco"/>
              <a:cs typeface="Courier New" panose="02070309020205020404" pitchFamily="49" charset="0"/>
            </a:endParaRPr>
          </a:p>
          <a:p>
            <a:pPr lvl="0"/>
            <a:r>
              <a:rPr lang="nl-NL" altLang="nl-NL" dirty="0" smtClean="0">
                <a:solidFill>
                  <a:srgbClr val="333333"/>
                </a:solidFill>
                <a:latin typeface="Courier New" panose="02070309020205020404" pitchFamily="49" charset="0"/>
                <a:ea typeface="Monaco"/>
                <a:cs typeface="Courier New" panose="02070309020205020404" pitchFamily="49" charset="0"/>
              </a:rPr>
              <a:t>POST </a:t>
            </a:r>
            <a:r>
              <a:rPr lang="nl-NL" altLang="nl-NL" dirty="0">
                <a:solidFill>
                  <a:srgbClr val="333333"/>
                </a:solidFill>
                <a:latin typeface="Courier New" panose="02070309020205020404" pitchFamily="49" charset="0"/>
                <a:ea typeface="Monaco"/>
                <a:cs typeface="Courier New" panose="02070309020205020404" pitchFamily="49" charset="0"/>
              </a:rPr>
              <a:t>[service-</a:t>
            </a:r>
            <a:r>
              <a:rPr lang="nl-NL" altLang="nl-NL" dirty="0" err="1">
                <a:solidFill>
                  <a:srgbClr val="333333"/>
                </a:solidFill>
                <a:latin typeface="Courier New" panose="02070309020205020404" pitchFamily="49" charset="0"/>
                <a:ea typeface="Monaco"/>
                <a:cs typeface="Courier New" panose="02070309020205020404" pitchFamily="49" charset="0"/>
              </a:rPr>
              <a:t>url</a:t>
            </a:r>
            <a:r>
              <a:rPr lang="nl-NL" altLang="nl-NL" dirty="0">
                <a:solidFill>
                  <a:srgbClr val="333333"/>
                </a:solidFill>
                <a:latin typeface="Courier New" panose="02070309020205020404" pitchFamily="49" charset="0"/>
                <a:ea typeface="Monaco"/>
                <a:cs typeface="Courier New" panose="02070309020205020404" pitchFamily="49" charset="0"/>
              </a:rPr>
              <a:t>] (?_format=</a:t>
            </a:r>
            <a:r>
              <a:rPr lang="nl-NL" altLang="nl-NL" dirty="0" err="1">
                <a:solidFill>
                  <a:srgbClr val="333333"/>
                </a:solidFill>
                <a:latin typeface="Courier New" panose="02070309020205020404" pitchFamily="49" charset="0"/>
                <a:ea typeface="Monaco"/>
                <a:cs typeface="Courier New" panose="02070309020205020404" pitchFamily="49" charset="0"/>
              </a:rPr>
              <a:t>mimeType</a:t>
            </a:r>
            <a:r>
              <a:rPr lang="nl-NL" altLang="nl-NL" dirty="0" smtClean="0">
                <a:solidFill>
                  <a:srgbClr val="333333"/>
                </a:solidFill>
                <a:latin typeface="Courier New" panose="02070309020205020404" pitchFamily="49" charset="0"/>
                <a:ea typeface="Monaco"/>
                <a:cs typeface="Courier New" panose="02070309020205020404" pitchFamily="49" charset="0"/>
              </a:rPr>
              <a:t>)</a:t>
            </a:r>
          </a:p>
          <a:p>
            <a:pPr lvl="0"/>
            <a:r>
              <a:rPr lang="nl-NL" altLang="nl-NL" dirty="0" smtClean="0">
                <a:solidFill>
                  <a:srgbClr val="333333"/>
                </a:solidFill>
                <a:latin typeface="Courier New" panose="02070309020205020404" pitchFamily="49" charset="0"/>
                <a:ea typeface="Monaco"/>
                <a:cs typeface="Courier New" panose="02070309020205020404" pitchFamily="49" charset="0"/>
              </a:rPr>
              <a:t> </a:t>
            </a:r>
            <a:endParaRPr lang="nl-NL" altLang="nl-NL" dirty="0">
              <a:latin typeface="Courier New" panose="02070309020205020404" pitchFamily="49" charset="0"/>
              <a:cs typeface="Courier New" panose="02070309020205020404" pitchFamily="49" charset="0"/>
            </a:endParaRPr>
          </a:p>
        </p:txBody>
      </p:sp>
      <p:sp>
        <p:nvSpPr>
          <p:cNvPr id="7" name="TextBox 6"/>
          <p:cNvSpPr txBox="1"/>
          <p:nvPr/>
        </p:nvSpPr>
        <p:spPr>
          <a:xfrm>
            <a:off x="581237" y="5543490"/>
            <a:ext cx="7495963" cy="400110"/>
          </a:xfrm>
          <a:prstGeom prst="rect">
            <a:avLst/>
          </a:prstGeom>
          <a:noFill/>
        </p:spPr>
        <p:txBody>
          <a:bodyPr wrap="none" rtlCol="0">
            <a:spAutoFit/>
          </a:bodyPr>
          <a:lstStyle/>
          <a:p>
            <a:pPr lvl="0"/>
            <a:r>
              <a:rPr lang="nl-NL" altLang="nl-NL" sz="2000" dirty="0">
                <a:solidFill>
                  <a:srgbClr val="333333"/>
                </a:solidFill>
                <a:latin typeface="Verdana" pitchFamily="34" charset="0"/>
                <a:ea typeface="Helvetica Neue"/>
                <a:cs typeface="Arial" pitchFamily="34" charset="0"/>
              </a:rPr>
              <a:t>The content of the post </a:t>
            </a:r>
            <a:r>
              <a:rPr lang="nl-NL" altLang="nl-NL" sz="2000" dirty="0" err="1">
                <a:solidFill>
                  <a:srgbClr val="333333"/>
                </a:solidFill>
                <a:latin typeface="Verdana" pitchFamily="34" charset="0"/>
                <a:ea typeface="Helvetica Neue"/>
                <a:cs typeface="Arial" pitchFamily="34" charset="0"/>
              </a:rPr>
              <a:t>submission</a:t>
            </a:r>
            <a:r>
              <a:rPr lang="nl-NL" altLang="nl-NL" sz="2000" dirty="0">
                <a:solidFill>
                  <a:srgbClr val="333333"/>
                </a:solidFill>
                <a:latin typeface="Verdana" pitchFamily="34" charset="0"/>
                <a:ea typeface="Helvetica Neue"/>
                <a:cs typeface="Arial" pitchFamily="34" charset="0"/>
              </a:rPr>
              <a:t> is a resource </a:t>
            </a:r>
            <a:r>
              <a:rPr lang="nl-NL" altLang="nl-NL" sz="2000" dirty="0" err="1">
                <a:solidFill>
                  <a:srgbClr val="333333"/>
                </a:solidFill>
                <a:latin typeface="Verdana" pitchFamily="34" charset="0"/>
                <a:ea typeface="Helvetica Neue"/>
                <a:cs typeface="Arial" pitchFamily="34" charset="0"/>
              </a:rPr>
              <a:t>bundle</a:t>
            </a:r>
            <a:r>
              <a:rPr lang="nl-NL" altLang="nl-NL" sz="2000" dirty="0" smtClean="0">
                <a:solidFill>
                  <a:srgbClr val="333333"/>
                </a:solidFill>
                <a:latin typeface="Verdana" pitchFamily="34" charset="0"/>
                <a:ea typeface="Helvetica Neue"/>
                <a:cs typeface="Arial" pitchFamily="34" charset="0"/>
              </a:rPr>
              <a:t>.</a:t>
            </a:r>
            <a:endParaRPr lang="nl-NL" altLang="nl-NL" sz="2000" dirty="0">
              <a:solidFill>
                <a:srgbClr val="428BCA"/>
              </a:solidFill>
              <a:ea typeface="Helvetica Neue"/>
              <a:cs typeface="Arial" pitchFamily="34" charset="0"/>
            </a:endParaRPr>
          </a:p>
        </p:txBody>
      </p:sp>
    </p:spTree>
    <p:extLst>
      <p:ext uri="{BB962C8B-B14F-4D97-AF65-F5344CB8AC3E}">
        <p14:creationId xmlns="" xmlns:p14="http://schemas.microsoft.com/office/powerpoint/2010/main" val="3800436593"/>
      </p:ext>
    </p:extLst>
  </p:cSld>
  <p:clrMapOvr>
    <a:masterClrMapping/>
  </p:clrMapOvr>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1934936" y="4495800"/>
            <a:ext cx="2196080"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Amazon S3</a:t>
            </a:r>
            <a:endParaRPr kumimoji="0" lang="nl-NL" sz="1800" b="1"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Storing resources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224</a:t>
            </a:fld>
            <a:endParaRPr lang="en-CA"/>
          </a:p>
        </p:txBody>
      </p:sp>
      <p:sp>
        <p:nvSpPr>
          <p:cNvPr id="6" name="Rectangle 5"/>
          <p:cNvSpPr/>
          <p:nvPr/>
        </p:nvSpPr>
        <p:spPr bwMode="auto">
          <a:xfrm>
            <a:off x="1020536" y="1752600"/>
            <a:ext cx="3257821" cy="457200"/>
          </a:xfrm>
          <a:prstGeom prst="rect">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rPr>
              <a:t>FHIR POCO Model</a:t>
            </a:r>
            <a:endParaRPr kumimoji="0" lang="nl-NL" sz="1800" b="0" i="0" u="none" strike="noStrike" cap="none" normalizeH="0" baseline="0" dirty="0" smtClean="0">
              <a:ln>
                <a:noFill/>
              </a:ln>
              <a:solidFill>
                <a:schemeClr val="bg1"/>
              </a:solidFill>
              <a:effectLst/>
            </a:endParaRPr>
          </a:p>
        </p:txBody>
      </p:sp>
      <p:sp>
        <p:nvSpPr>
          <p:cNvPr id="7" name="Rectangle 6"/>
          <p:cNvSpPr/>
          <p:nvPr/>
        </p:nvSpPr>
        <p:spPr bwMode="auto">
          <a:xfrm>
            <a:off x="457200" y="2476499"/>
            <a:ext cx="4884965" cy="1600200"/>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Mongo</a:t>
            </a:r>
            <a:endParaRPr kumimoji="0" lang="nl-NL" sz="1800" b="1" i="0" u="none" strike="noStrike" cap="none" normalizeH="0" baseline="0" dirty="0" smtClean="0">
              <a:ln>
                <a:noFill/>
              </a:ln>
              <a:solidFill>
                <a:schemeClr val="tx1"/>
              </a:solidFill>
              <a:effectLst/>
              <a:latin typeface="Arial" charset="0"/>
            </a:endParaRPr>
          </a:p>
        </p:txBody>
      </p:sp>
      <p:sp>
        <p:nvSpPr>
          <p:cNvPr id="9" name="Can 8"/>
          <p:cNvSpPr/>
          <p:nvPr/>
        </p:nvSpPr>
        <p:spPr bwMode="auto">
          <a:xfrm>
            <a:off x="715736" y="2933699"/>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Patient</a:t>
            </a:r>
            <a:endParaRPr kumimoji="0" lang="nl-NL" sz="1800" b="0" i="0" u="none" strike="noStrike" cap="none" normalizeH="0" baseline="0" dirty="0" smtClean="0">
              <a:ln>
                <a:noFill/>
              </a:ln>
              <a:solidFill>
                <a:schemeClr val="bg1"/>
              </a:solidFill>
              <a:effectLst/>
              <a:latin typeface="Arial" charset="0"/>
            </a:endParaRPr>
          </a:p>
        </p:txBody>
      </p:sp>
      <p:sp>
        <p:nvSpPr>
          <p:cNvPr id="10" name="Can 9"/>
          <p:cNvSpPr/>
          <p:nvPr/>
        </p:nvSpPr>
        <p:spPr bwMode="auto">
          <a:xfrm>
            <a:off x="3992336"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Observation</a:t>
            </a:r>
            <a:endParaRPr kumimoji="0" lang="nl-NL" sz="1700" b="0" i="0" u="none" strike="noStrike" cap="none" normalizeH="0" baseline="0" dirty="0" smtClean="0">
              <a:ln>
                <a:noFill/>
              </a:ln>
              <a:solidFill>
                <a:schemeClr val="bg1"/>
              </a:solidFill>
              <a:effectLst/>
              <a:latin typeface="Arial" charset="0"/>
            </a:endParaRPr>
          </a:p>
        </p:txBody>
      </p:sp>
      <p:sp>
        <p:nvSpPr>
          <p:cNvPr id="11" name="Can 10"/>
          <p:cNvSpPr/>
          <p:nvPr/>
        </p:nvSpPr>
        <p:spPr bwMode="auto">
          <a:xfrm>
            <a:off x="2370364" y="2971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Binary</a:t>
            </a:r>
            <a:endParaRPr kumimoji="0" lang="nl-NL" sz="1800" b="0" i="0" u="none" strike="noStrike" cap="none" normalizeH="0" baseline="0" dirty="0" smtClean="0">
              <a:ln>
                <a:noFill/>
              </a:ln>
              <a:solidFill>
                <a:schemeClr val="bg1"/>
              </a:solidFill>
              <a:effectLst/>
              <a:latin typeface="Arial" charset="0"/>
            </a:endParaRPr>
          </a:p>
        </p:txBody>
      </p:sp>
      <p:sp>
        <p:nvSpPr>
          <p:cNvPr id="13" name="Right Arrow 12"/>
          <p:cNvSpPr/>
          <p:nvPr/>
        </p:nvSpPr>
        <p:spPr bwMode="auto">
          <a:xfrm rot="5400000">
            <a:off x="2649712" y="2400300"/>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4" name="Right Arrow 13"/>
          <p:cNvSpPr/>
          <p:nvPr/>
        </p:nvSpPr>
        <p:spPr bwMode="auto">
          <a:xfrm rot="3919003">
            <a:off x="3822958" y="2361879"/>
            <a:ext cx="914400"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6" name="Right Arrow 15"/>
          <p:cNvSpPr/>
          <p:nvPr/>
        </p:nvSpPr>
        <p:spPr bwMode="auto">
          <a:xfrm rot="5803415">
            <a:off x="1095483" y="2440049"/>
            <a:ext cx="949222" cy="381000"/>
          </a:xfrm>
          <a:prstGeom prst="rightArrow">
            <a:avLst>
              <a:gd name="adj1" fmla="val 59627"/>
              <a:gd name="adj2" fmla="val 50000"/>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7" name="Can 16"/>
          <p:cNvSpPr/>
          <p:nvPr/>
        </p:nvSpPr>
        <p:spPr bwMode="auto">
          <a:xfrm>
            <a:off x="5837243" y="1826446"/>
            <a:ext cx="2773357" cy="434575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bg1"/>
              </a:solidFill>
              <a:effectLst/>
              <a:latin typeface="Arial" charset="0"/>
            </a:endParaRPr>
          </a:p>
        </p:txBody>
      </p:sp>
      <p:cxnSp>
        <p:nvCxnSpPr>
          <p:cNvPr id="20" name="Straight Connector 19"/>
          <p:cNvCxnSpPr/>
          <p:nvPr/>
        </p:nvCxnSpPr>
        <p:spPr bwMode="auto">
          <a:xfrm>
            <a:off x="4223659" y="3608616"/>
            <a:ext cx="2825051" cy="81098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9" name="Right Arrow 28"/>
          <p:cNvSpPr/>
          <p:nvPr/>
        </p:nvSpPr>
        <p:spPr bwMode="auto">
          <a:xfrm rot="5400000">
            <a:off x="2858476" y="4122546"/>
            <a:ext cx="1310892" cy="381000"/>
          </a:xfrm>
          <a:prstGeom prst="rightArrow">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33" name="Can 32"/>
          <p:cNvSpPr/>
          <p:nvPr/>
        </p:nvSpPr>
        <p:spPr bwMode="auto">
          <a:xfrm>
            <a:off x="2239736" y="5257800"/>
            <a:ext cx="1393372" cy="6858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Binary</a:t>
            </a:r>
            <a:endParaRPr kumimoji="0" lang="nl-NL" sz="1800" b="0" i="0" u="none" strike="noStrike" cap="none" normalizeH="0" baseline="0" dirty="0" smtClean="0">
              <a:ln>
                <a:noFill/>
              </a:ln>
              <a:solidFill>
                <a:schemeClr val="bg1"/>
              </a:solidFill>
              <a:effectLst/>
              <a:latin typeface="Arial" charset="0"/>
            </a:endParaRPr>
          </a:p>
        </p:txBody>
      </p:sp>
      <p:grpSp>
        <p:nvGrpSpPr>
          <p:cNvPr id="3" name="Group 2"/>
          <p:cNvGrpSpPr/>
          <p:nvPr/>
        </p:nvGrpSpPr>
        <p:grpSpPr>
          <a:xfrm>
            <a:off x="6169965" y="2590800"/>
            <a:ext cx="2212035" cy="3352800"/>
            <a:chOff x="6093765" y="2514600"/>
            <a:chExt cx="2212035" cy="3352800"/>
          </a:xfrm>
        </p:grpSpPr>
        <p:sp>
          <p:nvSpPr>
            <p:cNvPr id="24" name="Rectangle 23"/>
            <p:cNvSpPr/>
            <p:nvPr/>
          </p:nvSpPr>
          <p:spPr bwMode="auto">
            <a:xfrm>
              <a:off x="6093765" y="2514600"/>
              <a:ext cx="2212035" cy="33528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25" name="Rectangle 24"/>
            <p:cNvSpPr/>
            <p:nvPr/>
          </p:nvSpPr>
          <p:spPr bwMode="auto">
            <a:xfrm>
              <a:off x="6296630" y="5083962"/>
              <a:ext cx="1856770" cy="707238"/>
            </a:xfrm>
            <a:prstGeom prst="rect">
              <a:avLst/>
            </a:prstGeom>
            <a:noFill/>
            <a:ln w="38100">
              <a:solidFill>
                <a:schemeClr val="bg1"/>
              </a:solidFill>
              <a:prstDash val="sysDot"/>
            </a:ln>
            <a:extLst/>
          </p:spPr>
          <p:txBody>
            <a:bodyPr wrap="square" rtlCol="0" anchor="ctr">
              <a:noAutofit/>
            </a:bodyPr>
            <a:lstStyle/>
            <a:p>
              <a:pPr algn="ctr"/>
              <a:r>
                <a:rPr lang="en-US" dirty="0">
                  <a:solidFill>
                    <a:schemeClr val="bg1"/>
                  </a:solidFill>
                  <a:latin typeface="Arial" charset="0"/>
                </a:rPr>
                <a:t>Original</a:t>
              </a:r>
            </a:p>
            <a:p>
              <a:pPr algn="ctr"/>
              <a:r>
                <a:rPr lang="en-US" dirty="0">
                  <a:solidFill>
                    <a:schemeClr val="bg1"/>
                  </a:solidFill>
                  <a:latin typeface="Arial" charset="0"/>
                </a:rPr>
                <a:t>(</a:t>
              </a:r>
              <a:r>
                <a:rPr lang="en-US" dirty="0" err="1">
                  <a:solidFill>
                    <a:schemeClr val="bg1"/>
                  </a:solidFill>
                  <a:latin typeface="Arial" charset="0"/>
                </a:rPr>
                <a:t>json</a:t>
              </a:r>
              <a:r>
                <a:rPr lang="en-US" dirty="0">
                  <a:solidFill>
                    <a:schemeClr val="bg1"/>
                  </a:solidFill>
                  <a:latin typeface="Arial" charset="0"/>
                </a:rPr>
                <a:t> or xml)</a:t>
              </a:r>
            </a:p>
          </p:txBody>
        </p:sp>
        <p:sp>
          <p:nvSpPr>
            <p:cNvPr id="27" name="TextBox 26"/>
            <p:cNvSpPr txBox="1"/>
            <p:nvPr/>
          </p:nvSpPr>
          <p:spPr>
            <a:xfrm>
              <a:off x="6274857" y="4397011"/>
              <a:ext cx="1878543" cy="555989"/>
            </a:xfrm>
            <a:prstGeom prst="rect">
              <a:avLst/>
            </a:prstGeom>
            <a:noFill/>
            <a:ln w="38100">
              <a:solidFill>
                <a:schemeClr val="bg1"/>
              </a:solidFill>
              <a:prstDash val="sysDot"/>
            </a:ln>
          </p:spPr>
          <p:txBody>
            <a:bodyPr wrap="square" rtlCol="0" anchor="ctr">
              <a:noAutofit/>
            </a:bodyPr>
            <a:lstStyle/>
            <a:p>
              <a:pPr algn="ctr"/>
              <a:r>
                <a:rPr lang="en-US" dirty="0" smtClean="0">
                  <a:solidFill>
                    <a:schemeClr val="bg1"/>
                  </a:solidFill>
                </a:rPr>
                <a:t>Metadata</a:t>
              </a:r>
              <a:endParaRPr lang="nl-NL" dirty="0">
                <a:solidFill>
                  <a:schemeClr val="bg1"/>
                </a:solidFill>
              </a:endParaRPr>
            </a:p>
          </p:txBody>
        </p:sp>
        <p:sp>
          <p:nvSpPr>
            <p:cNvPr id="26" name="Rectangle 25"/>
            <p:cNvSpPr/>
            <p:nvPr/>
          </p:nvSpPr>
          <p:spPr bwMode="auto">
            <a:xfrm>
              <a:off x="6272516" y="2743200"/>
              <a:ext cx="1880884" cy="1447800"/>
            </a:xfrm>
            <a:prstGeom prst="rect">
              <a:avLst/>
            </a:prstGeom>
            <a:noFill/>
            <a:ln w="38100">
              <a:solidFill>
                <a:schemeClr val="bg1"/>
              </a:solidFill>
              <a:prstDash val="solid"/>
            </a:ln>
            <a:extLst/>
          </p:spPr>
          <p:txBody>
            <a:bodyPr wrap="square" rtlCol="0" anchor="t">
              <a:noAutofit/>
            </a:bodyPr>
            <a:lstStyle/>
            <a:p>
              <a:pPr algn="ctr"/>
              <a:r>
                <a:rPr lang="en-US" sz="2000" b="1" dirty="0">
                  <a:solidFill>
                    <a:schemeClr val="bg1"/>
                  </a:solidFill>
                </a:rPr>
                <a:t>Atom Entry</a:t>
              </a:r>
            </a:p>
            <a:p>
              <a:pPr algn="ctr"/>
              <a:r>
                <a:rPr lang="en-US" dirty="0">
                  <a:solidFill>
                    <a:schemeClr val="bg1"/>
                  </a:solidFill>
                </a:rPr>
                <a:t>(stored </a:t>
              </a:r>
              <a:r>
                <a:rPr lang="en-US" dirty="0" err="1">
                  <a:solidFill>
                    <a:schemeClr val="bg1"/>
                  </a:solidFill>
                </a:rPr>
                <a:t>json</a:t>
              </a:r>
              <a:r>
                <a:rPr lang="en-US" dirty="0" smtClean="0">
                  <a:solidFill>
                    <a:schemeClr val="bg1"/>
                  </a:solidFill>
                </a:rPr>
                <a:t>)</a:t>
              </a:r>
            </a:p>
            <a:p>
              <a:pPr algn="ctr"/>
              <a:endParaRPr lang="en-US" dirty="0">
                <a:solidFill>
                  <a:schemeClr val="bg1"/>
                </a:solidFill>
              </a:endParaRPr>
            </a:p>
            <a:p>
              <a:pPr algn="ctr"/>
              <a:r>
                <a:rPr lang="en-US" dirty="0" smtClean="0">
                  <a:solidFill>
                    <a:schemeClr val="bg1"/>
                  </a:solidFill>
                </a:rPr>
                <a:t>Resource</a:t>
              </a:r>
              <a:endParaRPr lang="en-US" dirty="0">
                <a:solidFill>
                  <a:schemeClr val="bg1"/>
                </a:solidFill>
              </a:endParaRPr>
            </a:p>
          </p:txBody>
        </p:sp>
      </p:grpSp>
    </p:spTree>
    <p:extLst>
      <p:ext uri="{BB962C8B-B14F-4D97-AF65-F5344CB8AC3E}">
        <p14:creationId xmlns="" xmlns:p14="http://schemas.microsoft.com/office/powerpoint/2010/main" val="284490445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RDBMS: BLOB + Index</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225</a:t>
            </a:fld>
            <a:endParaRPr lang="en-CA"/>
          </a:p>
        </p:txBody>
      </p:sp>
      <p:graphicFrame>
        <p:nvGraphicFramePr>
          <p:cNvPr id="6" name="Table 5"/>
          <p:cNvGraphicFramePr>
            <a:graphicFrameLocks noGrp="1"/>
          </p:cNvGraphicFramePr>
          <p:nvPr>
            <p:extLst>
              <p:ext uri="{D42A27DB-BD31-4B8C-83A1-F6EECF244321}">
                <p14:modId xmlns="" xmlns:p14="http://schemas.microsoft.com/office/powerpoint/2010/main" val="435842501"/>
              </p:ext>
            </p:extLst>
          </p:nvPr>
        </p:nvGraphicFramePr>
        <p:xfrm>
          <a:off x="762000" y="1905000"/>
          <a:ext cx="6553200" cy="1143000"/>
        </p:xfrm>
        <a:graphic>
          <a:graphicData uri="http://schemas.openxmlformats.org/drawingml/2006/table">
            <a:tbl>
              <a:tblPr/>
              <a:tblGrid>
                <a:gridCol w="419651"/>
                <a:gridCol w="1347306"/>
                <a:gridCol w="1236870"/>
                <a:gridCol w="1415773"/>
                <a:gridCol w="2133600"/>
              </a:tblGrid>
              <a:tr h="285750">
                <a:tc>
                  <a:txBody>
                    <a:bodyPr/>
                    <a:lstStyle/>
                    <a:p>
                      <a:pPr algn="ctr" fontAlgn="b"/>
                      <a:r>
                        <a:rPr lang="nl-NL" sz="1600" b="0" i="0" u="none" strike="noStrike" dirty="0" err="1">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ResourceId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VersionId</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a:solidFill>
                            <a:srgbClr val="FFFFFF"/>
                          </a:solidFill>
                          <a:effectLst/>
                          <a:latin typeface="Arial"/>
                        </a:rPr>
                        <a:t>LastUpdate</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l" fontAlgn="b"/>
                      <a:r>
                        <a:rPr lang="nl-NL" sz="1600" b="0" i="0" u="none" strike="noStrike" dirty="0">
                          <a:solidFill>
                            <a:srgbClr val="FFFFFF"/>
                          </a:solidFill>
                          <a:effectLst/>
                          <a:latin typeface="Arial"/>
                        </a:rPr>
                        <a:t>Contents</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tr>
              <a:tr h="285750">
                <a:tc>
                  <a:txBody>
                    <a:bodyPr/>
                    <a:lstStyle/>
                    <a:p>
                      <a:pPr algn="ctr" fontAlgn="b"/>
                      <a:r>
                        <a:rPr lang="nl-NL" sz="1600" b="0" i="0" u="none" strike="noStrike" dirty="0">
                          <a:solidFill>
                            <a:srgbClr val="000000"/>
                          </a:solidFill>
                          <a:effectLst/>
                          <a:latin typeface="Arial"/>
                        </a:rPr>
                        <a:t>1</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2012-12-19</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Patient</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nl-NL" sz="1600" b="0" i="0" u="none" strike="noStrike" dirty="0">
                          <a:solidFill>
                            <a:srgbClr val="000000"/>
                          </a:solidFill>
                          <a:effectLst/>
                          <a:latin typeface="Arial"/>
                        </a:rPr>
                        <a:t>2</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2012-12-20</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solidFill>
                      <a:srgbClr val="DCE6F1"/>
                    </a:solidFill>
                  </a:tcPr>
                </a:tc>
                <a:tc>
                  <a:txBody>
                    <a:bodyPr/>
                    <a:lstStyle/>
                    <a:p>
                      <a:pPr algn="l" fontAlgn="b"/>
                      <a:r>
                        <a:rPr lang="nl-NL" sz="1600" b="0" i="0" u="none" strike="noStrike" dirty="0" smtClean="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Patient</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nl-NL" sz="1600" b="0" i="0" u="none" strike="noStrike" dirty="0">
                          <a:solidFill>
                            <a:srgbClr val="000000"/>
                          </a:solidFill>
                          <a:effectLst/>
                          <a:latin typeface="Arial"/>
                        </a:rPr>
                        <a:t>3</a:t>
                      </a: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2</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a:solidFill>
                            <a:srgbClr val="000000"/>
                          </a:solidFill>
                          <a:effectLst/>
                          <a:latin typeface="Arial"/>
                        </a:rPr>
                        <a:t>1</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nl-NL" sz="1600" b="0" i="0" u="none" strike="noStrike" dirty="0" smtClean="0">
                          <a:solidFill>
                            <a:srgbClr val="000000"/>
                          </a:solidFill>
                          <a:effectLst/>
                          <a:latin typeface="Arial"/>
                        </a:rPr>
                        <a:t>2012-12-20</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nl-NL" sz="1600" b="0" i="0" u="none" strike="noStrike" dirty="0" smtClean="0">
                          <a:solidFill>
                            <a:srgbClr val="000000"/>
                          </a:solidFill>
                          <a:effectLst/>
                          <a:latin typeface="Courier New" pitchFamily="49" charset="0"/>
                          <a:cs typeface="Courier New" pitchFamily="49" charset="0"/>
                        </a:rPr>
                        <a:t>&lt;</a:t>
                      </a:r>
                      <a:r>
                        <a:rPr lang="nl-NL" sz="1600" b="0" i="0" u="none" strike="noStrike" dirty="0" err="1" smtClean="0">
                          <a:solidFill>
                            <a:srgbClr val="000000"/>
                          </a:solidFill>
                          <a:effectLst/>
                          <a:latin typeface="Courier New" pitchFamily="49" charset="0"/>
                          <a:cs typeface="Courier New" pitchFamily="49" charset="0"/>
                        </a:rPr>
                        <a:t>Observation</a:t>
                      </a:r>
                      <a:r>
                        <a:rPr lang="nl-NL" sz="1600" b="0" i="0" u="none" strike="noStrike" dirty="0" smtClean="0">
                          <a:solidFill>
                            <a:srgbClr val="000000"/>
                          </a:solidFill>
                          <a:effectLst/>
                          <a:latin typeface="Courier New" pitchFamily="49" charset="0"/>
                          <a:cs typeface="Courier New" pitchFamily="49" charset="0"/>
                        </a:rPr>
                        <a:t> …&gt;</a:t>
                      </a:r>
                      <a:endParaRPr lang="nl-NL" sz="1600" b="0" i="0" u="none" strike="noStrike" dirty="0">
                        <a:solidFill>
                          <a:srgbClr val="000000"/>
                        </a:solidFill>
                        <a:effectLst/>
                        <a:latin typeface="Courier New" pitchFamily="49" charset="0"/>
                        <a:cs typeface="Courier New" pitchFamily="49" charset="0"/>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tr>
            </a:tbl>
          </a:graphicData>
        </a:graphic>
      </p:graphicFrame>
      <p:graphicFrame>
        <p:nvGraphicFramePr>
          <p:cNvPr id="7" name="Table 6"/>
          <p:cNvGraphicFramePr>
            <a:graphicFrameLocks noGrp="1"/>
          </p:cNvGraphicFramePr>
          <p:nvPr>
            <p:extLst>
              <p:ext uri="{D42A27DB-BD31-4B8C-83A1-F6EECF244321}">
                <p14:modId xmlns="" xmlns:p14="http://schemas.microsoft.com/office/powerpoint/2010/main" val="4061764834"/>
              </p:ext>
            </p:extLst>
          </p:nvPr>
        </p:nvGraphicFramePr>
        <p:xfrm>
          <a:off x="762000" y="3352800"/>
          <a:ext cx="5029200" cy="1143000"/>
        </p:xfrm>
        <a:graphic>
          <a:graphicData uri="http://schemas.openxmlformats.org/drawingml/2006/table">
            <a:tbl>
              <a:tblPr/>
              <a:tblGrid>
                <a:gridCol w="497680"/>
                <a:gridCol w="1597820"/>
                <a:gridCol w="1466850"/>
                <a:gridCol w="1466850"/>
              </a:tblGrid>
              <a:tr h="285750">
                <a:tc>
                  <a:txBody>
                    <a:bodyPr/>
                    <a:lstStyle/>
                    <a:p>
                      <a:pPr algn="ctr" fontAlgn="b"/>
                      <a:r>
                        <a:rPr lang="nl-NL" sz="1600" b="0" i="0" u="none" strike="noStrike" dirty="0" err="1" smtClean="0">
                          <a:solidFill>
                            <a:srgbClr val="FFFFFF"/>
                          </a:solidFill>
                          <a:effectLst/>
                          <a:latin typeface="Arial"/>
                        </a:rPr>
                        <a:t>Id</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err="1" smtClean="0">
                          <a:solidFill>
                            <a:srgbClr val="FFFFFF"/>
                          </a:solidFill>
                          <a:effectLst/>
                          <a:latin typeface="Arial"/>
                        </a:rPr>
                        <a:t>Param</a:t>
                      </a:r>
                      <a:endParaRPr lang="nl-NL" sz="1600" b="0" i="0" u="none" strike="noStrike" dirty="0">
                        <a:solidFill>
                          <a:srgbClr val="FFFFFF"/>
                        </a:solidFill>
                        <a:effectLst/>
                        <a:latin typeface="Arial"/>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Value</a:t>
                      </a:r>
                      <a:endParaRPr lang="nl-NL" sz="1600" b="0" i="0" u="none" strike="noStrike" dirty="0">
                        <a:solidFill>
                          <a:srgbClr val="FFFFFF"/>
                        </a:solidFill>
                        <a:effectLst/>
                        <a:latin typeface="Arial"/>
                      </a:endParaRPr>
                    </a:p>
                  </a:txBody>
                  <a:tcPr marL="7620" marR="7620" marT="7620" marB="0" anchor="b">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c>
                  <a:txBody>
                    <a:bodyPr/>
                    <a:lstStyle/>
                    <a:p>
                      <a:pPr algn="ctr" fontAlgn="b"/>
                      <a:r>
                        <a:rPr lang="en-US" sz="1600" b="0" i="0" u="none" strike="noStrike" dirty="0" smtClean="0">
                          <a:solidFill>
                            <a:srgbClr val="FFFFFF"/>
                          </a:solidFill>
                          <a:effectLst/>
                          <a:latin typeface="Arial"/>
                        </a:rPr>
                        <a:t>System</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538DD5"/>
                    </a:solidFill>
                  </a:tcPr>
                </a:tc>
              </a:tr>
              <a:tr h="285750">
                <a:tc>
                  <a:txBody>
                    <a:bodyPr/>
                    <a:lstStyle/>
                    <a:p>
                      <a:pPr algn="ctr" fontAlgn="b"/>
                      <a:r>
                        <a:rPr lang="nl-NL"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smtClean="0">
                          <a:solidFill>
                            <a:srgbClr val="000000"/>
                          </a:solidFill>
                          <a:effectLst/>
                          <a:latin typeface="Arial"/>
                        </a:rPr>
                        <a:t>Patient.Name</a:t>
                      </a:r>
                      <a:endParaRPr lang="nl-NL" sz="1600" b="0" i="0" u="none" strike="noStrike" dirty="0">
                        <a:solidFill>
                          <a:srgbClr val="000000"/>
                        </a:solidFill>
                        <a:effectLst/>
                        <a:latin typeface="Arial"/>
                      </a:endParaRPr>
                    </a:p>
                  </a:txBody>
                  <a:tcPr marL="7620" marR="7620" marT="7620" marB="0" anchor="b">
                    <a:lnL>
                      <a:noFill/>
                    </a:lnL>
                    <a:lnR>
                      <a:noFill/>
                    </a:lnR>
                    <a:lnT>
                      <a:noFill/>
                    </a:lnT>
                    <a:lnB>
                      <a:noFill/>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kern="1200" dirty="0" smtClean="0">
                          <a:solidFill>
                            <a:srgbClr val="000000"/>
                          </a:solidFill>
                          <a:effectLst/>
                          <a:latin typeface="Arial"/>
                          <a:ea typeface="+mn-ea"/>
                          <a:cs typeface="+mn-cs"/>
                        </a:rPr>
                        <a:t>“Ewout”</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E6F1"/>
                    </a:solidFill>
                  </a:tcPr>
                </a:tc>
              </a:tr>
              <a:tr h="285750">
                <a:tc>
                  <a:txBody>
                    <a:bodyPr/>
                    <a:lstStyle/>
                    <a:p>
                      <a:pPr algn="ctr" fontAlgn="b"/>
                      <a:r>
                        <a:rPr lang="en-US"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nl-NL" sz="1600" b="0" i="0" u="none" strike="noStrike" dirty="0" err="1" smtClean="0">
                          <a:solidFill>
                            <a:srgbClr val="000000"/>
                          </a:solidFill>
                          <a:effectLst/>
                          <a:latin typeface="Arial"/>
                        </a:rPr>
                        <a:t>Patient.DoB</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“1972-11-30”</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1"/>
                    </a:solidFill>
                  </a:tcPr>
                </a:tc>
              </a:tr>
              <a:tr h="285750">
                <a:tc>
                  <a:txBody>
                    <a:bodyPr/>
                    <a:lstStyle/>
                    <a:p>
                      <a:pPr algn="ctr" fontAlgn="b"/>
                      <a:r>
                        <a:rPr lang="en-US" sz="1600" b="0" i="0" u="none" strike="noStrike" dirty="0" smtClean="0">
                          <a:solidFill>
                            <a:srgbClr val="000000"/>
                          </a:solidFill>
                          <a:effectLst/>
                          <a:latin typeface="Arial"/>
                        </a:rPr>
                        <a:t>3</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dirty="0" err="1" smtClean="0">
                          <a:solidFill>
                            <a:srgbClr val="000000"/>
                          </a:solidFill>
                          <a:effectLst/>
                          <a:latin typeface="Arial"/>
                        </a:rPr>
                        <a:t>Obs.Code</a:t>
                      </a:r>
                      <a:endParaRPr lang="nl-NL" sz="1600" b="0" i="0" u="none" strike="noStrike" dirty="0">
                        <a:solidFill>
                          <a:srgbClr val="000000"/>
                        </a:solidFill>
                        <a:effectLst/>
                        <a:latin typeface="Arial"/>
                      </a:endParaRP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“234332”</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600" b="0" i="0" u="none" strike="noStrike" kern="1200" dirty="0" smtClean="0">
                          <a:solidFill>
                            <a:srgbClr val="000000"/>
                          </a:solidFill>
                          <a:effectLst/>
                          <a:latin typeface="Arial"/>
                          <a:ea typeface="+mn-ea"/>
                          <a:cs typeface="+mn-cs"/>
                        </a:rPr>
                        <a:t>SNOMED</a:t>
                      </a:r>
                      <a:endParaRPr lang="nl-NL" sz="1600" b="0" i="0" u="none" strike="noStrike" kern="1200" dirty="0">
                        <a:solidFill>
                          <a:srgbClr val="000000"/>
                        </a:solidFill>
                        <a:effectLst/>
                        <a:latin typeface="Arial"/>
                        <a:ea typeface="+mn-ea"/>
                        <a:cs typeface="+mn-cs"/>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140251715"/>
              </p:ext>
            </p:extLst>
          </p:nvPr>
        </p:nvGraphicFramePr>
        <p:xfrm>
          <a:off x="762000" y="4876800"/>
          <a:ext cx="2209800" cy="857250"/>
        </p:xfrm>
        <a:graphic>
          <a:graphicData uri="http://schemas.openxmlformats.org/drawingml/2006/table">
            <a:tbl>
              <a:tblPr/>
              <a:tblGrid>
                <a:gridCol w="838200"/>
                <a:gridCol w="1371600"/>
              </a:tblGrid>
              <a:tr h="285750">
                <a:tc>
                  <a:txBody>
                    <a:bodyPr/>
                    <a:lstStyle/>
                    <a:p>
                      <a:pPr algn="ctr" fontAlgn="b"/>
                      <a:r>
                        <a:rPr lang="en-US" sz="1600" b="0" i="0" u="none" strike="noStrike" dirty="0" smtClean="0">
                          <a:solidFill>
                            <a:srgbClr val="FFFFFF"/>
                          </a:solidFill>
                          <a:effectLst/>
                          <a:latin typeface="Arial"/>
                        </a:rPr>
                        <a:t>Type</a:t>
                      </a:r>
                      <a:endParaRPr lang="nl-NL" sz="1600" b="0" i="0" u="none" strike="noStrike" dirty="0">
                        <a:solidFill>
                          <a:srgbClr val="FFFFFF"/>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538DD5"/>
                    </a:solidFill>
                  </a:tcPr>
                </a:tc>
                <a:tc>
                  <a:txBody>
                    <a:bodyPr/>
                    <a:lstStyle/>
                    <a:p>
                      <a:pPr algn="ctr" fontAlgn="b"/>
                      <a:r>
                        <a:rPr lang="nl-NL" sz="1600" b="0" i="0" u="none" strike="noStrike" dirty="0" err="1" smtClean="0">
                          <a:solidFill>
                            <a:srgbClr val="FFFFFF"/>
                          </a:solidFill>
                          <a:effectLst/>
                          <a:latin typeface="Arial"/>
                        </a:rPr>
                        <a:t>VersionIdHigh</a:t>
                      </a:r>
                      <a:endParaRPr lang="nl-NL" sz="1600" b="0" i="0" u="none" strike="noStrike" dirty="0">
                        <a:solidFill>
                          <a:srgbClr val="FFFFFF"/>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538DD5"/>
                    </a:solidFill>
                  </a:tcPr>
                </a:tc>
              </a:tr>
              <a:tr h="285750">
                <a:tc>
                  <a:txBody>
                    <a:bodyPr/>
                    <a:lstStyle/>
                    <a:p>
                      <a:pPr algn="ctr" fontAlgn="b"/>
                      <a:r>
                        <a:rPr lang="en-US" sz="1600" b="0" i="0" u="none" strike="noStrike" dirty="0" smtClean="0">
                          <a:solidFill>
                            <a:srgbClr val="000000"/>
                          </a:solidFill>
                          <a:effectLst/>
                          <a:latin typeface="Arial"/>
                        </a:rPr>
                        <a:t>Patient</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solidFill>
                      <a:srgbClr val="DCE6F1"/>
                    </a:solidFill>
                  </a:tcPr>
                </a:tc>
                <a:tc>
                  <a:txBody>
                    <a:bodyPr/>
                    <a:lstStyle/>
                    <a:p>
                      <a:pPr algn="ctr" fontAlgn="b"/>
                      <a:r>
                        <a:rPr lang="nl-NL" sz="1600" b="0" i="0" u="none" strike="noStrike" dirty="0" smtClean="0">
                          <a:solidFill>
                            <a:srgbClr val="000000"/>
                          </a:solidFill>
                          <a:effectLst/>
                          <a:latin typeface="Arial"/>
                        </a:rPr>
                        <a:t>2</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solidFill>
                      <a:srgbClr val="DCE6F1"/>
                    </a:solidFill>
                  </a:tcPr>
                </a:tc>
              </a:tr>
              <a:tr h="285750">
                <a:tc>
                  <a:txBody>
                    <a:bodyPr/>
                    <a:lstStyle/>
                    <a:p>
                      <a:pPr algn="ctr" fontAlgn="b"/>
                      <a:r>
                        <a:rPr lang="en-US" sz="1600" b="0" i="0" u="none" strike="noStrike" dirty="0" smtClean="0">
                          <a:solidFill>
                            <a:srgbClr val="000000"/>
                          </a:solidFill>
                          <a:effectLst/>
                          <a:latin typeface="Arial"/>
                        </a:rPr>
                        <a:t>Lab</a:t>
                      </a:r>
                      <a:endParaRPr lang="nl-NL" sz="1600" b="0" i="0" u="none" strike="noStrike" dirty="0">
                        <a:solidFill>
                          <a:srgbClr val="000000"/>
                        </a:solidFill>
                        <a:effectLst/>
                        <a:latin typeface="Arial"/>
                      </a:endParaRP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600" b="0" i="0" u="none" strike="noStrike" dirty="0" smtClean="0">
                          <a:solidFill>
                            <a:schemeClr val="tx1"/>
                          </a:solidFill>
                          <a:effectLst/>
                          <a:latin typeface="+mn-lt"/>
                        </a:rPr>
                        <a:t>3</a:t>
                      </a:r>
                      <a:endParaRPr lang="nl-NL" sz="1600" b="0" i="0" u="none" strike="noStrike" dirty="0">
                        <a:solidFill>
                          <a:srgbClr val="000000"/>
                        </a:solidFill>
                        <a:effectLst/>
                        <a:latin typeface="Arial"/>
                      </a:endParaRP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CE6F1"/>
                    </a:solidFill>
                  </a:tcPr>
                </a:tc>
              </a:tr>
            </a:tbl>
          </a:graphicData>
        </a:graphic>
      </p:graphicFrame>
      <p:cxnSp>
        <p:nvCxnSpPr>
          <p:cNvPr id="10" name="Straight Arrow Connector 9"/>
          <p:cNvCxnSpPr/>
          <p:nvPr/>
        </p:nvCxnSpPr>
        <p:spPr bwMode="auto">
          <a:xfrm flipH="1" flipV="1">
            <a:off x="5638800" y="4343400"/>
            <a:ext cx="381000" cy="6858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2" name="Cloud 11"/>
          <p:cNvSpPr/>
          <p:nvPr/>
        </p:nvSpPr>
        <p:spPr bwMode="auto">
          <a:xfrm>
            <a:off x="5181600" y="4876800"/>
            <a:ext cx="2590800" cy="12192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Need to index only latest version!</a:t>
            </a:r>
          </a:p>
        </p:txBody>
      </p:sp>
      <p:cxnSp>
        <p:nvCxnSpPr>
          <p:cNvPr id="14" name="Straight Arrow Connector 13"/>
          <p:cNvCxnSpPr/>
          <p:nvPr/>
        </p:nvCxnSpPr>
        <p:spPr bwMode="auto">
          <a:xfrm flipH="1" flipV="1">
            <a:off x="7010400" y="2592512"/>
            <a:ext cx="266700" cy="9126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5" name="Cloud 14"/>
          <p:cNvSpPr/>
          <p:nvPr/>
        </p:nvSpPr>
        <p:spPr bwMode="auto">
          <a:xfrm>
            <a:off x="6172200" y="3274888"/>
            <a:ext cx="2781300" cy="1373312"/>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rPr>
              <a:t>Separate tables for current and history?</a:t>
            </a:r>
            <a:endParaRPr kumimoji="0" lang="en-US" sz="1800" b="0" i="0" u="none" strike="noStrike" cap="none" normalizeH="0" baseline="0" dirty="0" smtClean="0">
              <a:ln>
                <a:noFill/>
              </a:ln>
              <a:solidFill>
                <a:schemeClr val="bg1"/>
              </a:solidFill>
              <a:effectLst/>
              <a:latin typeface="Arial" charset="0"/>
            </a:endParaRPr>
          </a:p>
        </p:txBody>
      </p:sp>
    </p:spTree>
    <p:extLst>
      <p:ext uri="{BB962C8B-B14F-4D97-AF65-F5344CB8AC3E}">
        <p14:creationId xmlns="" xmlns:p14="http://schemas.microsoft.com/office/powerpoint/2010/main" val="296157538"/>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sz="4000" b="1" dirty="0" smtClean="0"/>
              <a:t>Both implementations use a separately maintained index for search?</a:t>
            </a:r>
          </a:p>
          <a:p>
            <a:pPr marL="0" indent="0">
              <a:buNone/>
            </a:pPr>
            <a:endParaRPr lang="en-US" sz="4000" dirty="0" smtClean="0"/>
          </a:p>
          <a:p>
            <a:pPr marL="0" indent="0">
              <a:buNone/>
            </a:pPr>
            <a:r>
              <a:rPr lang="en-US" sz="4000" dirty="0" smtClean="0"/>
              <a:t>Yes, here’s why…</a:t>
            </a:r>
            <a:endParaRPr lang="en-US" sz="40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226</a:t>
            </a:fld>
            <a:endParaRPr lang="en-CA"/>
          </a:p>
        </p:txBody>
      </p:sp>
    </p:spTree>
    <p:extLst>
      <p:ext uri="{BB962C8B-B14F-4D97-AF65-F5344CB8AC3E}">
        <p14:creationId xmlns="" xmlns:p14="http://schemas.microsoft.com/office/powerpoint/2010/main" val="4089289638"/>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a:stretch/>
        </p:blipFill>
        <p:spPr bwMode="auto">
          <a:xfrm>
            <a:off x="739389" y="2190750"/>
            <a:ext cx="7305070" cy="388250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Predictable search</a:t>
            </a:r>
            <a:endParaRPr lang="en-US" dirty="0"/>
          </a:p>
        </p:txBody>
      </p:sp>
      <p:sp>
        <p:nvSpPr>
          <p:cNvPr id="5" name="TextBox 4"/>
          <p:cNvSpPr txBox="1"/>
          <p:nvPr/>
        </p:nvSpPr>
        <p:spPr>
          <a:xfrm>
            <a:off x="620949" y="1671935"/>
            <a:ext cx="7848600" cy="461665"/>
          </a:xfrm>
          <a:prstGeom prst="rect">
            <a:avLst/>
          </a:prstGeom>
          <a:noFill/>
        </p:spPr>
        <p:txBody>
          <a:bodyPr wrap="square" rtlCol="0">
            <a:spAutoFit/>
          </a:bodyPr>
          <a:lstStyle/>
          <a:p>
            <a:r>
              <a:rPr lang="en-US" sz="2400" dirty="0">
                <a:latin typeface="+mn-lt"/>
              </a:rPr>
              <a:t>Each resource </a:t>
            </a:r>
            <a:r>
              <a:rPr lang="en-US" sz="2400" dirty="0" smtClean="0">
                <a:latin typeface="+mn-lt"/>
              </a:rPr>
              <a:t>has a </a:t>
            </a:r>
            <a:r>
              <a:rPr lang="en-US" sz="2400" u="sng" dirty="0" smtClean="0">
                <a:latin typeface="+mn-lt"/>
              </a:rPr>
              <a:t>fixed set</a:t>
            </a:r>
            <a:r>
              <a:rPr lang="en-US" sz="2400" dirty="0" smtClean="0">
                <a:latin typeface="+mn-lt"/>
              </a:rPr>
              <a:t> of search parameters:</a:t>
            </a:r>
            <a:endParaRPr lang="nl-NL" sz="2400" dirty="0">
              <a:latin typeface="+mn-lt"/>
            </a:endParaRPr>
          </a:p>
        </p:txBody>
      </p:sp>
      <p:cxnSp>
        <p:nvCxnSpPr>
          <p:cNvPr id="7" name="Straight Arrow Connector 6"/>
          <p:cNvCxnSpPr/>
          <p:nvPr/>
        </p:nvCxnSpPr>
        <p:spPr bwMode="auto">
          <a:xfrm flipH="1" flipV="1">
            <a:off x="1676400" y="5067300"/>
            <a:ext cx="609601" cy="4953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1774370"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Type</a:t>
            </a:r>
          </a:p>
        </p:txBody>
      </p:sp>
      <p:cxnSp>
        <p:nvCxnSpPr>
          <p:cNvPr id="12" name="Straight Arrow Connector 11"/>
          <p:cNvCxnSpPr/>
          <p:nvPr/>
        </p:nvCxnSpPr>
        <p:spPr bwMode="auto">
          <a:xfrm flipV="1">
            <a:off x="6019800" y="3959557"/>
            <a:ext cx="457200" cy="155243"/>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4114800" y="3959557"/>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Searched element</a:t>
            </a:r>
          </a:p>
        </p:txBody>
      </p:sp>
    </p:spTree>
    <p:extLst>
      <p:ext uri="{BB962C8B-B14F-4D97-AF65-F5344CB8AC3E}">
        <p14:creationId xmlns="" xmlns:p14="http://schemas.microsoft.com/office/powerpoint/2010/main" val="163334913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parameters</a:t>
            </a:r>
            <a:endParaRPr lang="en-US" dirty="0"/>
          </a:p>
        </p:txBody>
      </p:sp>
      <p:graphicFrame>
        <p:nvGraphicFramePr>
          <p:cNvPr id="5" name="Content Placeholder 4"/>
          <p:cNvGraphicFramePr>
            <a:graphicFrameLocks noGrp="1"/>
          </p:cNvGraphicFramePr>
          <p:nvPr>
            <p:ph idx="1"/>
            <p:extLst>
              <p:ext uri="{D42A27DB-BD31-4B8C-83A1-F6EECF244321}">
                <p14:modId xmlns="" xmlns:p14="http://schemas.microsoft.com/office/powerpoint/2010/main" val="3858670732"/>
              </p:ext>
            </p:extLst>
          </p:nvPr>
        </p:nvGraphicFramePr>
        <p:xfrm>
          <a:off x="838200" y="2075976"/>
          <a:ext cx="7620000" cy="3181824"/>
        </p:xfrm>
        <a:graphic>
          <a:graphicData uri="http://schemas.openxmlformats.org/drawingml/2006/table">
            <a:tbl>
              <a:tblPr bandRow="1">
                <a:tableStyleId>{7DF18680-E054-41AD-8BC1-D1AEF772440D}</a:tableStyleId>
              </a:tblPr>
              <a:tblGrid>
                <a:gridCol w="1465385"/>
                <a:gridCol w="6154615"/>
              </a:tblGrid>
              <a:tr h="187037">
                <a:tc>
                  <a:txBody>
                    <a:bodyPr/>
                    <a:lstStyle/>
                    <a:p>
                      <a:pPr fontAlgn="t"/>
                      <a:r>
                        <a:rPr lang="nl-NL" sz="1300" b="1" dirty="0">
                          <a:effectLst/>
                        </a:rPr>
                        <a:t>integer</a:t>
                      </a:r>
                      <a:endParaRPr lang="nl-NL" sz="1300" b="1" dirty="0">
                        <a:effectLst/>
                        <a:latin typeface="verdana"/>
                      </a:endParaRPr>
                    </a:p>
                  </a:txBody>
                  <a:tcPr marL="16232" marR="16232" marT="16232" marB="16232"/>
                </a:tc>
                <a:tc>
                  <a:txBody>
                    <a:bodyPr/>
                    <a:lstStyle/>
                    <a:p>
                      <a:pPr fontAlgn="t"/>
                      <a:r>
                        <a:rPr lang="en-US" sz="1400" dirty="0" smtClean="0"/>
                        <a:t>Search parameter must be a simple whole number.</a:t>
                      </a:r>
                      <a:endParaRPr lang="en-US" sz="1400" dirty="0"/>
                    </a:p>
                  </a:txBody>
                  <a:tcPr marL="16232" marR="16232" marT="16232" marB="16232"/>
                </a:tc>
              </a:tr>
              <a:tr h="302588">
                <a:tc>
                  <a:txBody>
                    <a:bodyPr/>
                    <a:lstStyle/>
                    <a:p>
                      <a:pPr fontAlgn="t"/>
                      <a:r>
                        <a:rPr lang="nl-NL" sz="1300" b="1" dirty="0">
                          <a:effectLst/>
                        </a:rPr>
                        <a:t>string</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is a simple string, like a name part. </a:t>
                      </a:r>
                      <a:r>
                        <a:rPr lang="en-US" sz="1400" b="1" i="0" kern="1200" dirty="0" smtClean="0">
                          <a:solidFill>
                            <a:schemeClr val="dk1"/>
                          </a:solidFill>
                          <a:effectLst/>
                          <a:latin typeface="+mn-lt"/>
                          <a:ea typeface="+mn-ea"/>
                          <a:cs typeface="+mn-cs"/>
                        </a:rPr>
                        <a:t>Search is case-insensitive and accent-insensitive</a:t>
                      </a:r>
                      <a:r>
                        <a:rPr lang="en-US" sz="1400" b="0" i="0" kern="1200" dirty="0" smtClean="0">
                          <a:solidFill>
                            <a:schemeClr val="dk1"/>
                          </a:solidFill>
                          <a:effectLst/>
                          <a:latin typeface="+mn-lt"/>
                          <a:ea typeface="+mn-ea"/>
                          <a:cs typeface="+mn-cs"/>
                        </a:rPr>
                        <a:t>. May match just the start of a string.</a:t>
                      </a:r>
                      <a:endParaRPr lang="en-US" sz="1400" b="0" dirty="0">
                        <a:effectLst/>
                        <a:latin typeface="verdana"/>
                      </a:endParaRPr>
                    </a:p>
                  </a:txBody>
                  <a:tcPr marL="16232" marR="16232" marT="16232" marB="16232"/>
                </a:tc>
              </a:tr>
              <a:tr h="583783">
                <a:tc>
                  <a:txBody>
                    <a:bodyPr/>
                    <a:lstStyle/>
                    <a:p>
                      <a:pPr fontAlgn="t"/>
                      <a:r>
                        <a:rPr lang="nl-NL" sz="1300" b="1" dirty="0" err="1">
                          <a:effectLst/>
                        </a:rPr>
                        <a:t>text</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is on a long string. Used for text filter type search: it functions on searches within a body of text and may contain spaces to separate words. </a:t>
                      </a:r>
                      <a:r>
                        <a:rPr lang="en-US" sz="1400" b="1" i="0" kern="1200" dirty="0" smtClean="0">
                          <a:solidFill>
                            <a:schemeClr val="dk1"/>
                          </a:solidFill>
                          <a:effectLst/>
                          <a:latin typeface="+mn-lt"/>
                          <a:ea typeface="+mn-ea"/>
                          <a:cs typeface="+mn-cs"/>
                        </a:rPr>
                        <a:t>May match even if the separate words are found out of order. </a:t>
                      </a:r>
                      <a:endParaRPr lang="en-US" sz="1400" b="1" dirty="0">
                        <a:effectLst/>
                        <a:latin typeface="verdana"/>
                      </a:endParaRPr>
                    </a:p>
                  </a:txBody>
                  <a:tcPr marL="16232" marR="16232" marT="16232" marB="16232"/>
                </a:tc>
              </a:tr>
              <a:tr h="302588">
                <a:tc>
                  <a:txBody>
                    <a:bodyPr/>
                    <a:lstStyle/>
                    <a:p>
                      <a:pPr fontAlgn="t"/>
                      <a:r>
                        <a:rPr lang="nl-NL" sz="1300" b="1" dirty="0">
                          <a:effectLst/>
                        </a:rPr>
                        <a:t>date</a:t>
                      </a:r>
                      <a:endParaRPr lang="nl-NL" sz="1300" b="1" dirty="0">
                        <a:effectLst/>
                        <a:latin typeface="verdana"/>
                      </a:endParaRPr>
                    </a:p>
                  </a:txBody>
                  <a:tcPr marL="16232" marR="16232" marT="16232" marB="16232"/>
                </a:tc>
                <a:tc>
                  <a:txBody>
                    <a:bodyPr/>
                    <a:lstStyle/>
                    <a:p>
                      <a:pPr fontAlgn="t"/>
                      <a:r>
                        <a:rPr lang="en-US" sz="1400" dirty="0" smtClean="0">
                          <a:effectLst/>
                        </a:rPr>
                        <a:t>Search for an exact match on a date</a:t>
                      </a:r>
                      <a:r>
                        <a:rPr lang="en-US" sz="1400" baseline="0" dirty="0" smtClean="0">
                          <a:effectLst/>
                        </a:rPr>
                        <a:t> (parameters look like 1956-05-27T12:34:12+04:00 or shorter)</a:t>
                      </a:r>
                    </a:p>
                  </a:txBody>
                  <a:tcPr marL="16232" marR="16232" marT="16232" marB="16232"/>
                </a:tc>
              </a:tr>
              <a:tr h="443185">
                <a:tc>
                  <a:txBody>
                    <a:bodyPr/>
                    <a:lstStyle/>
                    <a:p>
                      <a:pPr fontAlgn="t"/>
                      <a:r>
                        <a:rPr lang="nl-NL" sz="1300" b="1" dirty="0">
                          <a:effectLst/>
                        </a:rPr>
                        <a:t>token</a:t>
                      </a:r>
                      <a:endParaRPr lang="nl-NL" sz="1300" b="1" dirty="0">
                        <a:effectLst/>
                        <a:latin typeface="verdana"/>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Search parameter on a coded element or identifier. May be used to search </a:t>
                      </a:r>
                      <a:r>
                        <a:rPr lang="en-US" sz="1400" b="1" i="0" kern="1200" dirty="0" smtClean="0">
                          <a:solidFill>
                            <a:schemeClr val="dk1"/>
                          </a:solidFill>
                          <a:effectLst/>
                          <a:latin typeface="+mn-lt"/>
                          <a:ea typeface="+mn-ea"/>
                          <a:cs typeface="+mn-cs"/>
                        </a:rPr>
                        <a:t>through the text, </a:t>
                      </a:r>
                      <a:r>
                        <a:rPr lang="en-US" sz="1400" b="1" i="0" kern="1200" dirty="0" err="1" smtClean="0">
                          <a:solidFill>
                            <a:schemeClr val="dk1"/>
                          </a:solidFill>
                          <a:effectLst/>
                          <a:latin typeface="+mn-lt"/>
                          <a:ea typeface="+mn-ea"/>
                          <a:cs typeface="+mn-cs"/>
                        </a:rPr>
                        <a:t>displayname</a:t>
                      </a:r>
                      <a:r>
                        <a:rPr lang="en-US" sz="1400" b="1" i="0" kern="1200" dirty="0" smtClean="0">
                          <a:solidFill>
                            <a:schemeClr val="dk1"/>
                          </a:solidFill>
                          <a:effectLst/>
                          <a:latin typeface="+mn-lt"/>
                          <a:ea typeface="+mn-ea"/>
                          <a:cs typeface="+mn-cs"/>
                        </a:rPr>
                        <a:t>, code and code/</a:t>
                      </a:r>
                      <a:r>
                        <a:rPr lang="en-US" sz="1400" b="1" i="0" kern="1200" dirty="0" err="1" smtClean="0">
                          <a:solidFill>
                            <a:schemeClr val="dk1"/>
                          </a:solidFill>
                          <a:effectLst/>
                          <a:latin typeface="+mn-lt"/>
                          <a:ea typeface="+mn-ea"/>
                          <a:cs typeface="+mn-cs"/>
                        </a:rPr>
                        <a:t>codesystem</a:t>
                      </a:r>
                      <a:r>
                        <a:rPr lang="en-US" sz="1400" b="0" i="0" kern="1200" dirty="0" smtClean="0">
                          <a:solidFill>
                            <a:schemeClr val="dk1"/>
                          </a:solidFill>
                          <a:effectLst/>
                          <a:latin typeface="+mn-lt"/>
                          <a:ea typeface="+mn-ea"/>
                          <a:cs typeface="+mn-cs"/>
                        </a:rPr>
                        <a:t> (for codes) and label, system and key (for identifier).</a:t>
                      </a:r>
                      <a:endParaRPr lang="en-US" sz="1400" b="0" dirty="0">
                        <a:effectLst/>
                        <a:latin typeface="verdana"/>
                      </a:endParaRPr>
                    </a:p>
                  </a:txBody>
                  <a:tcPr marL="16232" marR="16232" marT="16232" marB="16232"/>
                </a:tc>
              </a:tr>
              <a:tr h="249159">
                <a:tc>
                  <a:txBody>
                    <a:bodyPr/>
                    <a:lstStyle/>
                    <a:p>
                      <a:pPr fontAlgn="t"/>
                      <a:r>
                        <a:rPr lang="en-US" sz="1300" b="1" kern="1200" dirty="0" smtClean="0">
                          <a:solidFill>
                            <a:schemeClr val="dk1"/>
                          </a:solidFill>
                          <a:effectLst/>
                          <a:latin typeface="+mn-lt"/>
                          <a:ea typeface="+mn-ea"/>
                          <a:cs typeface="+mn-cs"/>
                        </a:rPr>
                        <a:t>reference</a:t>
                      </a:r>
                      <a:endParaRPr lang="nl-NL" sz="1300" b="1" kern="1200" dirty="0">
                        <a:solidFill>
                          <a:schemeClr val="dk1"/>
                        </a:solidFill>
                        <a:effectLst/>
                        <a:latin typeface="+mn-lt"/>
                        <a:ea typeface="+mn-ea"/>
                        <a:cs typeface="+mn-cs"/>
                      </a:endParaRPr>
                    </a:p>
                  </a:txBody>
                  <a:tcPr marL="16232" marR="16232" marT="16232" marB="16232"/>
                </a:tc>
                <a:tc>
                  <a:txBody>
                    <a:bodyPr/>
                    <a:lstStyle/>
                    <a:p>
                      <a:pPr fontAlgn="t"/>
                      <a:r>
                        <a:rPr lang="en-US" sz="1400" b="0" i="0" kern="1200" dirty="0" smtClean="0">
                          <a:solidFill>
                            <a:schemeClr val="dk1"/>
                          </a:solidFill>
                          <a:effectLst/>
                          <a:latin typeface="+mn-lt"/>
                          <a:ea typeface="+mn-ea"/>
                          <a:cs typeface="+mn-cs"/>
                        </a:rPr>
                        <a:t>A pair of resource type and resource id, separated by "/". Matches when the resource reference resolves to a resource of the given type and id.</a:t>
                      </a:r>
                      <a:endParaRPr lang="en-US" sz="1400" b="0" dirty="0">
                        <a:effectLst/>
                        <a:latin typeface="verdana"/>
                      </a:endParaRPr>
                    </a:p>
                  </a:txBody>
                  <a:tcPr marL="16232" marR="16232" marT="16232" marB="16232"/>
                </a:tc>
              </a:tr>
            </a:tbl>
          </a:graphicData>
        </a:graphic>
      </p:graphicFrame>
      <p:sp>
        <p:nvSpPr>
          <p:cNvPr id="4" name="Slide Number Placeholder 3"/>
          <p:cNvSpPr>
            <a:spLocks noGrp="1"/>
          </p:cNvSpPr>
          <p:nvPr>
            <p:ph type="sldNum" sz="quarter" idx="4"/>
          </p:nvPr>
        </p:nvSpPr>
        <p:spPr/>
        <p:txBody>
          <a:bodyPr/>
          <a:lstStyle/>
          <a:p>
            <a:fld id="{5CC3E5C4-3E2B-40F1-9F2B-C46CEB0C88DF}" type="slidenum">
              <a:rPr lang="en-CA" smtClean="0"/>
              <a:pPr/>
              <a:t>228</a:t>
            </a:fld>
            <a:endParaRPr lang="en-CA"/>
          </a:p>
        </p:txBody>
      </p:sp>
      <p:sp>
        <p:nvSpPr>
          <p:cNvPr id="3" name="TextBox 2"/>
          <p:cNvSpPr txBox="1"/>
          <p:nvPr/>
        </p:nvSpPr>
        <p:spPr>
          <a:xfrm>
            <a:off x="914400" y="5879068"/>
            <a:ext cx="4955203" cy="369332"/>
          </a:xfrm>
          <a:prstGeom prst="rect">
            <a:avLst/>
          </a:prstGeom>
          <a:noFill/>
        </p:spPr>
        <p:txBody>
          <a:bodyPr wrap="none" rtlCol="0">
            <a:spAutoFit/>
          </a:bodyPr>
          <a:lstStyle/>
          <a:p>
            <a:r>
              <a:rPr lang="en-US" b="1" i="1" dirty="0" smtClean="0"/>
              <a:t>Note: you need to escape the query-string!!</a:t>
            </a:r>
            <a:endParaRPr lang="nl-NL" b="1" i="1" dirty="0"/>
          </a:p>
        </p:txBody>
      </p:sp>
    </p:spTree>
    <p:extLst>
      <p:ext uri="{BB962C8B-B14F-4D97-AF65-F5344CB8AC3E}">
        <p14:creationId xmlns="" xmlns:p14="http://schemas.microsoft.com/office/powerpoint/2010/main" val="391967438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Partial/combined match</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229</a:t>
            </a:fld>
            <a:endParaRPr lang="en-CA"/>
          </a:p>
        </p:txBody>
      </p:sp>
      <p:graphicFrame>
        <p:nvGraphicFramePr>
          <p:cNvPr id="5" name="Table 4"/>
          <p:cNvGraphicFramePr>
            <a:graphicFrameLocks noGrp="1"/>
          </p:cNvGraphicFramePr>
          <p:nvPr>
            <p:extLst>
              <p:ext uri="{D42A27DB-BD31-4B8C-83A1-F6EECF244321}">
                <p14:modId xmlns="" xmlns:p14="http://schemas.microsoft.com/office/powerpoint/2010/main" val="4161293843"/>
              </p:ext>
            </p:extLst>
          </p:nvPr>
        </p:nvGraphicFramePr>
        <p:xfrm>
          <a:off x="685800" y="3221457"/>
          <a:ext cx="7543800" cy="1883943"/>
        </p:xfrm>
        <a:graphic>
          <a:graphicData uri="http://schemas.openxmlformats.org/drawingml/2006/table">
            <a:tbl>
              <a:tblPr bandRow="1">
                <a:tableStyleId>{22838BEF-8BB2-4498-84A7-C5851F593DF1}</a:tableStyleId>
              </a:tblPr>
              <a:tblGrid>
                <a:gridCol w="2209800"/>
                <a:gridCol w="5334000"/>
              </a:tblGrid>
              <a:tr h="258283">
                <a:tc>
                  <a:txBody>
                    <a:bodyPr/>
                    <a:lstStyle/>
                    <a:p>
                      <a:pPr fontAlgn="t"/>
                      <a:r>
                        <a:rPr lang="nl-NL" sz="1400" b="1" dirty="0">
                          <a:effectLst/>
                        </a:rPr>
                        <a:t>Name / Type</a:t>
                      </a:r>
                      <a:endParaRPr lang="nl-NL" sz="1400" b="1" dirty="0">
                        <a:effectLst/>
                        <a:latin typeface="verdana"/>
                      </a:endParaRPr>
                    </a:p>
                  </a:txBody>
                  <a:tcPr marL="10769" marR="10769" marT="10769" marB="10769"/>
                </a:tc>
                <a:tc>
                  <a:txBody>
                    <a:bodyPr/>
                    <a:lstStyle/>
                    <a:p>
                      <a:pPr fontAlgn="t"/>
                      <a:r>
                        <a:rPr lang="nl-NL" sz="1400" b="1" dirty="0" err="1">
                          <a:effectLst/>
                        </a:rPr>
                        <a:t>Description</a:t>
                      </a:r>
                      <a:endParaRPr lang="nl-NL" sz="1400" b="1" dirty="0">
                        <a:effectLst/>
                        <a:latin typeface="verdana"/>
                      </a:endParaRPr>
                    </a:p>
                  </a:txBody>
                  <a:tcPr marL="10769" marR="10769" marT="10769" marB="10769"/>
                </a:tc>
              </a:tr>
              <a:tr h="222861">
                <a:tc>
                  <a:txBody>
                    <a:bodyPr/>
                    <a:lstStyle/>
                    <a:p>
                      <a:pPr fontAlgn="t"/>
                      <a:r>
                        <a:rPr lang="nl-NL" sz="1400" dirty="0" err="1">
                          <a:effectLst/>
                        </a:rPr>
                        <a:t>address</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an address in </a:t>
                      </a:r>
                      <a:r>
                        <a:rPr lang="en-US" sz="1400" b="1" dirty="0">
                          <a:effectLst/>
                        </a:rPr>
                        <a:t>any kind of address/part</a:t>
                      </a:r>
                      <a:r>
                        <a:rPr lang="en-US" sz="1400" dirty="0">
                          <a:effectLst/>
                        </a:rPr>
                        <a:t> of the patient</a:t>
                      </a:r>
                      <a:endParaRPr lang="en-US" sz="1400" b="0" dirty="0">
                        <a:effectLst/>
                        <a:latin typeface="verdana"/>
                      </a:endParaRPr>
                    </a:p>
                  </a:txBody>
                  <a:tcPr marL="10769" marR="10769" marT="10769" marB="10769"/>
                </a:tc>
              </a:tr>
              <a:tr h="0">
                <a:tc>
                  <a:txBody>
                    <a:bodyPr/>
                    <a:lstStyle/>
                    <a:p>
                      <a:pPr fontAlgn="t"/>
                      <a:r>
                        <a:rPr lang="nl-NL" sz="1400" dirty="0">
                          <a:effectLst/>
                        </a:rPr>
                        <a:t>family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family name</a:t>
                      </a:r>
                      <a:r>
                        <a:rPr lang="en-US" sz="1400" dirty="0">
                          <a:effectLst/>
                        </a:rPr>
                        <a:t> of the patient</a:t>
                      </a:r>
                      <a:endParaRPr lang="en-US" sz="1400" b="0" dirty="0">
                        <a:effectLst/>
                        <a:latin typeface="verdana"/>
                      </a:endParaRPr>
                    </a:p>
                  </a:txBody>
                  <a:tcPr marL="10769" marR="10769" marT="10769" marB="10769"/>
                </a:tc>
              </a:tr>
              <a:tr h="237810">
                <a:tc>
                  <a:txBody>
                    <a:bodyPr/>
                    <a:lstStyle/>
                    <a:p>
                      <a:pPr fontAlgn="t"/>
                      <a:r>
                        <a:rPr lang="nl-NL" sz="1400" dirty="0" err="1">
                          <a:effectLst/>
                        </a:rPr>
                        <a:t>given</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the given name</a:t>
                      </a:r>
                      <a:r>
                        <a:rPr lang="en-US" sz="1400" dirty="0">
                          <a:effectLst/>
                        </a:rPr>
                        <a:t> of the patient</a:t>
                      </a:r>
                      <a:endParaRPr lang="en-US" sz="1400" b="0" dirty="0">
                        <a:effectLst/>
                        <a:latin typeface="verdana"/>
                      </a:endParaRPr>
                    </a:p>
                  </a:txBody>
                  <a:tcPr marL="10769" marR="10769" marT="10769" marB="10769"/>
                </a:tc>
              </a:tr>
              <a:tr h="158912">
                <a:tc>
                  <a:txBody>
                    <a:bodyPr/>
                    <a:lstStyle/>
                    <a:p>
                      <a:pPr fontAlgn="t"/>
                      <a:r>
                        <a:rPr lang="nl-NL" sz="1400" dirty="0">
                          <a:effectLst/>
                        </a:rPr>
                        <a:t>name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of the patient</a:t>
                      </a:r>
                      <a:endParaRPr lang="en-US" sz="1400" b="0" dirty="0">
                        <a:effectLst/>
                        <a:latin typeface="verdana"/>
                      </a:endParaRPr>
                    </a:p>
                  </a:txBody>
                  <a:tcPr marL="10769" marR="10769" marT="10769" marB="10769"/>
                </a:tc>
              </a:tr>
              <a:tr h="328959">
                <a:tc>
                  <a:txBody>
                    <a:bodyPr/>
                    <a:lstStyle/>
                    <a:p>
                      <a:pPr fontAlgn="t"/>
                      <a:r>
                        <a:rPr lang="nl-NL" sz="1400" dirty="0" err="1">
                          <a:effectLst/>
                        </a:rPr>
                        <a:t>phonetic</a:t>
                      </a:r>
                      <a:r>
                        <a:rPr lang="nl-NL" sz="1400" dirty="0">
                          <a:effectLst/>
                        </a:rPr>
                        <a:t> : string</a:t>
                      </a:r>
                      <a:endParaRPr lang="nl-NL" sz="1400" b="0" dirty="0">
                        <a:effectLst/>
                        <a:latin typeface="verdana"/>
                      </a:endParaRPr>
                    </a:p>
                  </a:txBody>
                  <a:tcPr marL="10769" marR="10769" marT="10769" marB="10769"/>
                </a:tc>
                <a:tc>
                  <a:txBody>
                    <a:bodyPr/>
                    <a:lstStyle/>
                    <a:p>
                      <a:pPr fontAlgn="t"/>
                      <a:r>
                        <a:rPr lang="en-US" sz="1400" dirty="0">
                          <a:effectLst/>
                        </a:rPr>
                        <a:t>a </a:t>
                      </a:r>
                      <a:r>
                        <a:rPr lang="en-US" sz="1400" b="1" dirty="0">
                          <a:effectLst/>
                        </a:rPr>
                        <a:t>portion of either family or given name</a:t>
                      </a:r>
                      <a:r>
                        <a:rPr lang="en-US" sz="1400" dirty="0">
                          <a:effectLst/>
                        </a:rPr>
                        <a:t> using some kind of </a:t>
                      </a:r>
                      <a:r>
                        <a:rPr lang="en-US" sz="1400" b="1" dirty="0">
                          <a:effectLst/>
                        </a:rPr>
                        <a:t>phonetic matching algorithm</a:t>
                      </a:r>
                      <a:endParaRPr lang="en-US" sz="1400" b="1" dirty="0">
                        <a:effectLst/>
                        <a:latin typeface="verdana"/>
                      </a:endParaRPr>
                    </a:p>
                  </a:txBody>
                  <a:tcPr marL="10769" marR="10769" marT="10769" marB="10769"/>
                </a:tc>
              </a:tr>
              <a:tr h="58553">
                <a:tc>
                  <a:txBody>
                    <a:bodyPr/>
                    <a:lstStyle/>
                    <a:p>
                      <a:pPr fontAlgn="t"/>
                      <a:r>
                        <a:rPr lang="nl-NL" sz="1400" dirty="0">
                          <a:effectLst/>
                        </a:rPr>
                        <a:t>telecom : string</a:t>
                      </a:r>
                      <a:endParaRPr lang="nl-NL" sz="1400" b="0" dirty="0">
                        <a:effectLst/>
                        <a:latin typeface="verdana"/>
                      </a:endParaRPr>
                    </a:p>
                  </a:txBody>
                  <a:tcPr marL="10769" marR="10769" marT="10769" marB="10769"/>
                </a:tc>
                <a:tc>
                  <a:txBody>
                    <a:bodyPr/>
                    <a:lstStyle/>
                    <a:p>
                      <a:pPr fontAlgn="t"/>
                      <a:r>
                        <a:rPr lang="en-US" sz="1400" dirty="0">
                          <a:effectLst/>
                        </a:rPr>
                        <a:t>the value </a:t>
                      </a:r>
                      <a:r>
                        <a:rPr lang="en-US" sz="1400" b="1" dirty="0">
                          <a:effectLst/>
                        </a:rPr>
                        <a:t>in any kind of telecom details</a:t>
                      </a:r>
                      <a:r>
                        <a:rPr lang="en-US" sz="1400" dirty="0">
                          <a:effectLst/>
                        </a:rPr>
                        <a:t> of the patient</a:t>
                      </a:r>
                      <a:endParaRPr lang="en-US" sz="1400" b="0" dirty="0">
                        <a:effectLst/>
                        <a:latin typeface="verdana"/>
                      </a:endParaRPr>
                    </a:p>
                  </a:txBody>
                  <a:tcPr marL="10769" marR="10769" marT="10769" marB="10769"/>
                </a:tc>
              </a:tr>
            </a:tbl>
          </a:graphicData>
        </a:graphic>
      </p:graphicFrame>
      <p:sp>
        <p:nvSpPr>
          <p:cNvPr id="6" name="TextBox 5"/>
          <p:cNvSpPr txBox="1"/>
          <p:nvPr/>
        </p:nvSpPr>
        <p:spPr>
          <a:xfrm>
            <a:off x="685800" y="2057400"/>
            <a:ext cx="7924800" cy="646331"/>
          </a:xfrm>
          <a:prstGeom prst="rect">
            <a:avLst/>
          </a:prstGeom>
          <a:noFill/>
        </p:spPr>
        <p:txBody>
          <a:bodyPr wrap="square" rtlCol="0">
            <a:spAutoFit/>
          </a:bodyPr>
          <a:lstStyle/>
          <a:p>
            <a:r>
              <a:rPr lang="en-US" dirty="0" smtClean="0"/>
              <a:t>The search parameter description shows that the match certainly isn’t always exact, and can even combine the contents of several elements:</a:t>
            </a:r>
          </a:p>
        </p:txBody>
      </p:sp>
    </p:spTree>
    <p:extLst>
      <p:ext uri="{BB962C8B-B14F-4D97-AF65-F5344CB8AC3E}">
        <p14:creationId xmlns="" xmlns:p14="http://schemas.microsoft.com/office/powerpoint/2010/main" val="11472481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V2 and FHIR</a:t>
            </a:r>
            <a:endParaRPr lang="en-US" dirty="0"/>
          </a:p>
        </p:txBody>
      </p:sp>
      <p:sp>
        <p:nvSpPr>
          <p:cNvPr id="5" name="Text Placeholder 4"/>
          <p:cNvSpPr>
            <a:spLocks noGrp="1"/>
          </p:cNvSpPr>
          <p:nvPr>
            <p:ph type="body" idx="1"/>
          </p:nvPr>
        </p:nvSpPr>
        <p:spPr/>
        <p:txBody>
          <a:bodyPr/>
          <a:lstStyle/>
          <a:p>
            <a:r>
              <a:rPr lang="en-US" dirty="0" smtClean="0"/>
              <a:t>Similarities</a:t>
            </a:r>
            <a:endParaRPr lang="en-US" dirty="0"/>
          </a:p>
        </p:txBody>
      </p:sp>
      <p:sp>
        <p:nvSpPr>
          <p:cNvPr id="6" name="Content Placeholder 5"/>
          <p:cNvSpPr>
            <a:spLocks noGrp="1"/>
          </p:cNvSpPr>
          <p:nvPr>
            <p:ph sz="half" idx="2"/>
          </p:nvPr>
        </p:nvSpPr>
        <p:spPr/>
        <p:txBody>
          <a:bodyPr/>
          <a:lstStyle/>
          <a:p>
            <a:r>
              <a:rPr lang="en-US" dirty="0" smtClean="0"/>
              <a:t>Built around re-usable “chunks” of data</a:t>
            </a:r>
          </a:p>
          <a:p>
            <a:r>
              <a:rPr lang="en-US" dirty="0" smtClean="0"/>
              <a:t>Strong forward/backward compatibility rules</a:t>
            </a:r>
          </a:p>
          <a:p>
            <a:r>
              <a:rPr lang="en-US" dirty="0" smtClean="0"/>
              <a:t>Extensibility mechanism</a:t>
            </a:r>
            <a:endParaRPr lang="en-US" dirty="0"/>
          </a:p>
        </p:txBody>
      </p:sp>
      <p:sp>
        <p:nvSpPr>
          <p:cNvPr id="7" name="Text Placeholder 6"/>
          <p:cNvSpPr>
            <a:spLocks noGrp="1"/>
          </p:cNvSpPr>
          <p:nvPr>
            <p:ph type="body" sz="quarter" idx="3"/>
          </p:nvPr>
        </p:nvSpPr>
        <p:spPr/>
        <p:txBody>
          <a:bodyPr/>
          <a:lstStyle/>
          <a:p>
            <a:r>
              <a:rPr lang="en-US" dirty="0" smtClean="0"/>
              <a:t>FHIR Differences</a:t>
            </a:r>
            <a:endParaRPr lang="en-US" dirty="0"/>
          </a:p>
        </p:txBody>
      </p:sp>
      <p:sp>
        <p:nvSpPr>
          <p:cNvPr id="8" name="Content Placeholder 7"/>
          <p:cNvSpPr>
            <a:spLocks noGrp="1"/>
          </p:cNvSpPr>
          <p:nvPr>
            <p:ph sz="quarter" idx="4"/>
          </p:nvPr>
        </p:nvSpPr>
        <p:spPr/>
        <p:txBody>
          <a:bodyPr/>
          <a:lstStyle/>
          <a:p>
            <a:r>
              <a:rPr lang="en-US" dirty="0" smtClean="0"/>
              <a:t>Each chunk (resource) is independently addressable</a:t>
            </a:r>
          </a:p>
          <a:p>
            <a:r>
              <a:rPr lang="en-US" dirty="0" smtClean="0"/>
              <a:t>More than messages</a:t>
            </a:r>
          </a:p>
          <a:p>
            <a:r>
              <a:rPr lang="en-US" dirty="0" smtClean="0"/>
              <a:t>Human readable required</a:t>
            </a:r>
          </a:p>
          <a:p>
            <a:r>
              <a:rPr lang="en-US" dirty="0" smtClean="0"/>
              <a:t>Extensions don’t collide, are discoverable</a:t>
            </a:r>
          </a:p>
          <a:p>
            <a:r>
              <a:rPr lang="en-US" dirty="0" smtClean="0"/>
              <a:t>Modern tools/skills</a:t>
            </a:r>
          </a:p>
          <a:p>
            <a:r>
              <a:rPr lang="en-US" dirty="0" smtClean="0"/>
              <a:t>Instances easy to read</a:t>
            </a:r>
          </a:p>
          <a:p>
            <a:r>
              <a:rPr lang="en-US" dirty="0" smtClean="0"/>
              <a:t>Lighter spec</a:t>
            </a:r>
            <a:endParaRPr lang="en-US" dirty="0"/>
          </a:p>
        </p:txBody>
      </p:sp>
    </p:spTree>
    <p:extLst>
      <p:ext uri="{BB962C8B-B14F-4D97-AF65-F5344CB8AC3E}">
        <p14:creationId xmlns="" xmlns:p14="http://schemas.microsoft.com/office/powerpoint/2010/main" val="393544838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your data!</a:t>
            </a:r>
            <a:endParaRPr lang="en-US" dirty="0"/>
          </a:p>
        </p:txBody>
      </p:sp>
      <p:sp>
        <p:nvSpPr>
          <p:cNvPr id="3" name="Content Placeholder 2"/>
          <p:cNvSpPr>
            <a:spLocks noGrp="1"/>
          </p:cNvSpPr>
          <p:nvPr>
            <p:ph idx="1"/>
          </p:nvPr>
        </p:nvSpPr>
        <p:spPr>
          <a:xfrm>
            <a:off x="4495800" y="1814015"/>
            <a:ext cx="4038600" cy="4480520"/>
          </a:xfrm>
        </p:spPr>
        <p:txBody>
          <a:bodyPr/>
          <a:lstStyle/>
          <a:p>
            <a:pPr marL="0" indent="0">
              <a:buNone/>
            </a:pPr>
            <a:r>
              <a:rPr lang="en-US" dirty="0"/>
              <a:t>P</a:t>
            </a:r>
            <a:r>
              <a:rPr lang="en-US" dirty="0" smtClean="0"/>
              <a:t>atient/_search?</a:t>
            </a:r>
            <a:br>
              <a:rPr lang="en-US" dirty="0" smtClean="0"/>
            </a:br>
            <a:r>
              <a:rPr lang="en-US" dirty="0" smtClean="0"/>
              <a:t>  name=</a:t>
            </a:r>
            <a:r>
              <a:rPr lang="en-US" dirty="0" err="1" smtClean="0"/>
              <a:t>johan</a:t>
            </a:r>
            <a:r>
              <a:rPr lang="en-US" dirty="0" smtClean="0"/>
              <a:t>&amp;</a:t>
            </a:r>
            <a:br>
              <a:rPr lang="en-US" dirty="0" smtClean="0"/>
            </a:br>
            <a:r>
              <a:rPr lang="en-US" dirty="0" smtClean="0"/>
              <a:t>  name=</a:t>
            </a:r>
            <a:r>
              <a:rPr lang="en-US" dirty="0" err="1" smtClean="0"/>
              <a:t>grafin</a:t>
            </a:r>
            <a:r>
              <a:rPr lang="en-US" dirty="0" smtClean="0"/>
              <a:t>&amp;</a:t>
            </a:r>
            <a:br>
              <a:rPr lang="en-US" dirty="0" smtClean="0"/>
            </a:br>
            <a:r>
              <a:rPr lang="en-US" dirty="0" smtClean="0"/>
              <a:t>  telecom=5552004</a:t>
            </a:r>
          </a:p>
          <a:p>
            <a:pPr marL="0" indent="0">
              <a:buNone/>
            </a:pPr>
            <a:endParaRPr lang="en-US" dirty="0" smtClean="0"/>
          </a:p>
          <a:p>
            <a:pPr marL="0" indent="0">
              <a:buNone/>
            </a:pPr>
            <a:r>
              <a:rPr lang="en-US" dirty="0" smtClean="0"/>
              <a:t>“Groom” – prepare for searching</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230</a:t>
            </a:fld>
            <a:endParaRPr lang="en-CA"/>
          </a:p>
        </p:txBody>
      </p:sp>
      <p:pic>
        <p:nvPicPr>
          <p:cNvPr id="1027"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9600" y="1828800"/>
            <a:ext cx="3572447" cy="43434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86727669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231</a:t>
            </a:fld>
            <a:endParaRPr lang="en-CA"/>
          </a:p>
        </p:txBody>
      </p:sp>
      <p:pic>
        <p:nvPicPr>
          <p:cNvPr id="1024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90600" y="1981200"/>
            <a:ext cx="7021975" cy="29718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21967180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r>
              <a:rPr lang="en-US" dirty="0" smtClean="0"/>
              <a:t>When receiving an XML resource</a:t>
            </a:r>
          </a:p>
          <a:p>
            <a:pPr lvl="1"/>
            <a:r>
              <a:rPr lang="en-US" dirty="0" smtClean="0"/>
              <a:t>1. Validate using schema</a:t>
            </a:r>
          </a:p>
          <a:p>
            <a:pPr lvl="1"/>
            <a:r>
              <a:rPr lang="en-US" dirty="0" smtClean="0"/>
              <a:t>2. Run </a:t>
            </a:r>
            <a:r>
              <a:rPr lang="en-US" dirty="0" err="1" smtClean="0"/>
              <a:t>schematrons</a:t>
            </a:r>
            <a:endParaRPr lang="en-US" dirty="0" smtClean="0"/>
          </a:p>
          <a:p>
            <a:r>
              <a:rPr lang="en-US" dirty="0" smtClean="0"/>
              <a:t>When receiving JSON </a:t>
            </a:r>
          </a:p>
          <a:p>
            <a:pPr lvl="1"/>
            <a:r>
              <a:rPr lang="en-US" dirty="0" smtClean="0"/>
              <a:t>1. Parse the JSON</a:t>
            </a:r>
          </a:p>
          <a:p>
            <a:pPr lvl="1"/>
            <a:r>
              <a:rPr lang="en-US" dirty="0" smtClean="0"/>
              <a:t>2. Serialize to XML</a:t>
            </a:r>
          </a:p>
          <a:p>
            <a:pPr lvl="1"/>
            <a:r>
              <a:rPr lang="en-US" dirty="0" smtClean="0"/>
              <a:t>3. Validate using schema</a:t>
            </a:r>
          </a:p>
          <a:p>
            <a:pPr lvl="1"/>
            <a:r>
              <a:rPr lang="en-US" dirty="0" smtClean="0"/>
              <a:t>4. Run </a:t>
            </a:r>
            <a:r>
              <a:rPr lang="en-US" dirty="0" err="1" smtClean="0"/>
              <a:t>schematrons</a:t>
            </a: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232</a:t>
            </a:fld>
            <a:endParaRPr lang="en-CA"/>
          </a:p>
        </p:txBody>
      </p:sp>
    </p:spTree>
    <p:extLst>
      <p:ext uri="{BB962C8B-B14F-4D97-AF65-F5344CB8AC3E}">
        <p14:creationId xmlns="" xmlns:p14="http://schemas.microsoft.com/office/powerpoint/2010/main" val="3532680808"/>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validation</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233</a:t>
            </a:fld>
            <a:endParaRPr lang="en-CA" dirty="0"/>
          </a:p>
        </p:txBody>
      </p:sp>
      <p:pic>
        <p:nvPicPr>
          <p:cNvPr id="5" name="Picture 8"/>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99592" y="1844824"/>
            <a:ext cx="1357190" cy="226198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0" name="Picture 2" descr="http://icons.iconarchive.com/icons/icons-land/vista-hardware-devices/256/Home-Server-icon.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552016" y="2214736"/>
            <a:ext cx="1790328" cy="179032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3635896" y="1979548"/>
            <a:ext cx="1462901" cy="369332"/>
          </a:xfrm>
          <a:prstGeom prst="rect">
            <a:avLst/>
          </a:prstGeom>
          <a:noFill/>
        </p:spPr>
        <p:txBody>
          <a:bodyPr wrap="none" rtlCol="0">
            <a:spAutoFit/>
          </a:bodyPr>
          <a:lstStyle/>
          <a:p>
            <a:r>
              <a:rPr lang="en-US" dirty="0" smtClean="0"/>
              <a:t>App’s server</a:t>
            </a:r>
            <a:endParaRPr lang="nl-NL" dirty="0"/>
          </a:p>
        </p:txBody>
      </p:sp>
      <p:sp>
        <p:nvSpPr>
          <p:cNvPr id="7" name="Right Arrow 6"/>
          <p:cNvSpPr/>
          <p:nvPr/>
        </p:nvSpPr>
        <p:spPr bwMode="auto">
          <a:xfrm>
            <a:off x="2411760" y="2708920"/>
            <a:ext cx="1224136" cy="93610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Store &amp;</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Validate</a:t>
            </a:r>
            <a:endParaRPr kumimoji="0" lang="nl-NL" sz="1400" b="0" i="0" u="none" strike="noStrike" cap="none" normalizeH="0" baseline="0" dirty="0" smtClean="0">
              <a:ln>
                <a:noFill/>
              </a:ln>
              <a:solidFill>
                <a:schemeClr val="tx1"/>
              </a:solidFill>
              <a:effectLst/>
              <a:latin typeface="Arial" charset="0"/>
            </a:endParaRPr>
          </a:p>
        </p:txBody>
      </p:sp>
      <p:pic>
        <p:nvPicPr>
          <p:cNvPr id="9" name="Picture 2" descr="http://icons.iconarchive.com/icons/icons-land/vista-hardware-devices/256/Home-Server-icon.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382072" y="3294856"/>
            <a:ext cx="1790328" cy="1790328"/>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extBox 9"/>
          <p:cNvSpPr txBox="1"/>
          <p:nvPr/>
        </p:nvSpPr>
        <p:spPr>
          <a:xfrm>
            <a:off x="5908912" y="2936366"/>
            <a:ext cx="2736647" cy="369332"/>
          </a:xfrm>
          <a:prstGeom prst="rect">
            <a:avLst/>
          </a:prstGeom>
          <a:noFill/>
        </p:spPr>
        <p:txBody>
          <a:bodyPr wrap="none" rtlCol="0">
            <a:spAutoFit/>
          </a:bodyPr>
          <a:lstStyle/>
          <a:p>
            <a:r>
              <a:rPr lang="en-US" dirty="0" smtClean="0"/>
              <a:t>Country validation server</a:t>
            </a:r>
            <a:endParaRPr lang="nl-NL" dirty="0"/>
          </a:p>
        </p:txBody>
      </p:sp>
      <p:sp>
        <p:nvSpPr>
          <p:cNvPr id="11" name="Right Arrow 10"/>
          <p:cNvSpPr/>
          <p:nvPr/>
        </p:nvSpPr>
        <p:spPr bwMode="auto">
          <a:xfrm rot="1780419">
            <a:off x="5161122" y="3488086"/>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Validate</a:t>
            </a:r>
            <a:endParaRPr kumimoji="0" lang="nl-NL" sz="14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707904" y="3998797"/>
            <a:ext cx="1368152" cy="50405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X</a:t>
            </a:r>
            <a:endParaRPr lang="en-US" b="1" dirty="0" smtClean="0">
              <a:latin typeface="Arial" charset="0"/>
            </a:endParaRPr>
          </a:p>
        </p:txBody>
      </p:sp>
      <p:sp>
        <p:nvSpPr>
          <p:cNvPr id="13" name="Rectangle 12"/>
          <p:cNvSpPr/>
          <p:nvPr/>
        </p:nvSpPr>
        <p:spPr bwMode="auto">
          <a:xfrm>
            <a:off x="3923928" y="4365104"/>
            <a:ext cx="1368152" cy="504056"/>
          </a:xfrm>
          <a:prstGeom prst="rect">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Y</a:t>
            </a:r>
            <a:endParaRPr lang="en-US" b="1" dirty="0" smtClean="0">
              <a:latin typeface="Arial" charset="0"/>
            </a:endParaRPr>
          </a:p>
        </p:txBody>
      </p:sp>
      <p:sp>
        <p:nvSpPr>
          <p:cNvPr id="14" name="Rectangle 13"/>
          <p:cNvSpPr/>
          <p:nvPr/>
        </p:nvSpPr>
        <p:spPr bwMode="auto">
          <a:xfrm>
            <a:off x="6516216" y="5157192"/>
            <a:ext cx="1368152" cy="50405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Y</a:t>
            </a:r>
            <a:endParaRPr lang="en-US" b="1" dirty="0" smtClean="0">
              <a:latin typeface="Arial" charset="0"/>
            </a:endParaRPr>
          </a:p>
        </p:txBody>
      </p:sp>
      <p:sp>
        <p:nvSpPr>
          <p:cNvPr id="8" name="Bent-Up Arrow 7"/>
          <p:cNvSpPr/>
          <p:nvPr/>
        </p:nvSpPr>
        <p:spPr bwMode="auto">
          <a:xfrm rot="5400000">
            <a:off x="3100772" y="2523964"/>
            <a:ext cx="1512168" cy="5050432"/>
          </a:xfrm>
          <a:prstGeom prst="bentUpArrow">
            <a:avLst>
              <a:gd name="adj1" fmla="val 17490"/>
              <a:gd name="adj2" fmla="val 18824"/>
              <a:gd name="adj3" fmla="val 26073"/>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tx1"/>
              </a:solidFill>
              <a:effectLst/>
              <a:latin typeface="Arial" charset="0"/>
            </a:endParaRPr>
          </a:p>
        </p:txBody>
      </p:sp>
      <p:sp>
        <p:nvSpPr>
          <p:cNvPr id="16" name="TextBox 15"/>
          <p:cNvSpPr txBox="1"/>
          <p:nvPr/>
        </p:nvSpPr>
        <p:spPr>
          <a:xfrm>
            <a:off x="3249002" y="5373216"/>
            <a:ext cx="818942" cy="307777"/>
          </a:xfrm>
          <a:prstGeom prst="rect">
            <a:avLst/>
          </a:prstGeom>
          <a:noFill/>
        </p:spPr>
        <p:txBody>
          <a:bodyPr wrap="none" rtlCol="0">
            <a:spAutoFit/>
          </a:bodyPr>
          <a:lstStyle/>
          <a:p>
            <a:r>
              <a:rPr lang="en-US" sz="1400" dirty="0">
                <a:latin typeface="Arial" charset="0"/>
              </a:rPr>
              <a:t>Validate</a:t>
            </a:r>
            <a:endParaRPr lang="nl-NL" sz="1400" dirty="0">
              <a:latin typeface="Arial" charset="0"/>
            </a:endParaRPr>
          </a:p>
        </p:txBody>
      </p:sp>
    </p:spTree>
    <p:extLst>
      <p:ext uri="{BB962C8B-B14F-4D97-AF65-F5344CB8AC3E}">
        <p14:creationId xmlns="" xmlns:p14="http://schemas.microsoft.com/office/powerpoint/2010/main" val="230179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p:bldP spid="11" grpId="0" animBg="1"/>
      <p:bldP spid="12" grpId="0" animBg="1"/>
      <p:bldP spid="13" grpId="0" animBg="1"/>
      <p:bldP spid="14" grpId="0" animBg="1"/>
      <p:bldP spid="8" grpId="0" animBg="1"/>
      <p:bldP spid="16"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Tagging a Resource</a:t>
            </a:r>
            <a:endParaRPr lang="en-US" dirty="0"/>
          </a:p>
        </p:txBody>
      </p:sp>
      <p:sp>
        <p:nvSpPr>
          <p:cNvPr id="5" name="Rectangle 4"/>
          <p:cNvSpPr/>
          <p:nvPr/>
        </p:nvSpPr>
        <p:spPr bwMode="auto">
          <a:xfrm>
            <a:off x="1043608" y="1844824"/>
            <a:ext cx="2448272" cy="367240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Patient</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MRN </a:t>
            </a:r>
            <a:r>
              <a:rPr lang="en-US" sz="1400" dirty="0">
                <a:latin typeface="Arial" charset="0"/>
              </a:rPr>
              <a:t>22234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t>
            </a:r>
            <a:r>
              <a:rPr kumimoji="0" lang="en-US" sz="1400" i="0" u="none" strike="noStrike" cap="none" normalizeH="0" baseline="0" dirty="0" err="1" smtClean="0">
                <a:ln>
                  <a:noFill/>
                </a:ln>
                <a:solidFill>
                  <a:schemeClr val="tx1"/>
                </a:solidFill>
                <a:effectLst/>
                <a:latin typeface="Arial" charset="0"/>
              </a:rPr>
              <a:t>Ewout</a:t>
            </a:r>
            <a:r>
              <a:rPr kumimoji="0" lang="en-US" sz="1400" i="0" u="none" strike="noStrike" cap="none" normalizeH="0" baseline="0" dirty="0" smtClean="0">
                <a:ln>
                  <a:noFill/>
                </a:ln>
                <a:solidFill>
                  <a:schemeClr val="tx1"/>
                </a:solidFill>
                <a:effectLst/>
                <a:latin typeface="Arial" charset="0"/>
              </a:rPr>
              <a:t> Kramer”</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30-11-1972</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Amsterdam</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chemeClr val="tx1"/>
              </a:solidFill>
              <a:effectLst/>
              <a:latin typeface="Arial" charset="0"/>
            </a:endParaRPr>
          </a:p>
        </p:txBody>
      </p:sp>
      <p:sp>
        <p:nvSpPr>
          <p:cNvPr id="6" name="Flowchart: Card 5"/>
          <p:cNvSpPr/>
          <p:nvPr/>
        </p:nvSpPr>
        <p:spPr bwMode="auto">
          <a:xfrm>
            <a:off x="2843808" y="1853054"/>
            <a:ext cx="3600400" cy="1071889"/>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hl7.org/fhir/tag/security</a:t>
            </a:r>
          </a:p>
          <a:p>
            <a:pPr eaLnBrk="0" fontAlgn="base" hangingPunct="0">
              <a:spcBef>
                <a:spcPct val="0"/>
              </a:spcBef>
              <a:spcAft>
                <a:spcPct val="0"/>
              </a:spcAft>
            </a:pPr>
            <a:r>
              <a:rPr lang="nl-NL" sz="1600" dirty="0" smtClean="0"/>
              <a:t>http</a:t>
            </a:r>
            <a:r>
              <a:rPr lang="nl-NL" sz="1600" dirty="0"/>
              <a:t>://hl7.org/fhir/v3/ActCode#TABOO</a:t>
            </a:r>
            <a:endParaRPr lang="nl-NL" sz="1600" dirty="0" smtClean="0"/>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8" name="Flowchart: Card 7"/>
          <p:cNvSpPr/>
          <p:nvPr/>
        </p:nvSpPr>
        <p:spPr bwMode="auto">
          <a:xfrm>
            <a:off x="2195736" y="3356992"/>
            <a:ext cx="3600400" cy="100811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a:t>
            </a:r>
            <a:br>
              <a:rPr lang="nl-NL" sz="1600" i="1" dirty="0" smtClean="0"/>
            </a:br>
            <a:r>
              <a:rPr lang="nl-NL" sz="1600" dirty="0" smtClean="0"/>
              <a:t>http://example.org/fhir/Status#Test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9" name="Flowchart: Card 8"/>
          <p:cNvSpPr/>
          <p:nvPr/>
        </p:nvSpPr>
        <p:spPr bwMode="auto">
          <a:xfrm>
            <a:off x="1187624" y="4653136"/>
            <a:ext cx="3600400" cy="98715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http://</a:t>
            </a:r>
            <a:r>
              <a:rPr lang="nl-NL" sz="1600" i="1" dirty="0" smtClean="0"/>
              <a:t>hl7.org/fhir/tag/profile</a:t>
            </a:r>
            <a:br>
              <a:rPr lang="nl-NL" sz="1600" i="1" dirty="0" smtClean="0"/>
            </a:br>
            <a:r>
              <a:rPr lang="nl-NL" sz="1600" dirty="0" smtClean="0"/>
              <a:t>http://hl7.org/fhir/Profile/us-core</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11" name="Oval Callout 10"/>
          <p:cNvSpPr/>
          <p:nvPr/>
        </p:nvSpPr>
        <p:spPr bwMode="auto">
          <a:xfrm>
            <a:off x="4860032" y="4753488"/>
            <a:ext cx="4032448" cy="1527488"/>
          </a:xfrm>
          <a:prstGeom prst="wedgeEllipseCallout">
            <a:avLst>
              <a:gd name="adj1" fmla="val -61065"/>
              <a:gd name="adj2" fmla="val -3156"/>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dirty="0"/>
              <a:t>“a claim that the Resource conforms to the profile identified in the term”</a:t>
            </a:r>
            <a:endParaRPr lang="nl-NL" dirty="0"/>
          </a:p>
        </p:txBody>
      </p:sp>
    </p:spTree>
    <p:extLst>
      <p:ext uri="{BB962C8B-B14F-4D97-AF65-F5344CB8AC3E}">
        <p14:creationId xmlns="" xmlns:p14="http://schemas.microsoft.com/office/powerpoint/2010/main" val="2943260872"/>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tags?</a:t>
            </a:r>
            <a:endParaRPr lang="en-US" dirty="0"/>
          </a:p>
        </p:txBody>
      </p:sp>
      <p:sp>
        <p:nvSpPr>
          <p:cNvPr id="3" name="Content Placeholder 2"/>
          <p:cNvSpPr>
            <a:spLocks noGrp="1"/>
          </p:cNvSpPr>
          <p:nvPr>
            <p:ph idx="1"/>
          </p:nvPr>
        </p:nvSpPr>
        <p:spPr/>
        <p:txBody>
          <a:bodyPr/>
          <a:lstStyle/>
          <a:p>
            <a:r>
              <a:rPr lang="en-US" dirty="0" smtClean="0"/>
              <a:t>Tags allow assertions of information about a resource that don’t change the resource itself</a:t>
            </a:r>
          </a:p>
          <a:p>
            <a:pPr lvl="1"/>
            <a:r>
              <a:rPr lang="en-US" dirty="0" smtClean="0"/>
              <a:t>I.e. they can’t break signatures</a:t>
            </a:r>
          </a:p>
          <a:p>
            <a:pPr lvl="0"/>
            <a:r>
              <a:rPr lang="en-US" dirty="0" smtClean="0"/>
              <a:t>Appropriate for things like access controls, declaring profiles, managing workflows</a:t>
            </a:r>
          </a:p>
          <a:p>
            <a:pPr lvl="1"/>
            <a:r>
              <a:rPr lang="en-US" dirty="0" smtClean="0"/>
              <a:t>E.g. “Has this result been reviewed?”</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235</a:t>
            </a:fld>
            <a:endParaRPr lang="en-CA"/>
          </a:p>
        </p:txBody>
      </p:sp>
    </p:spTree>
    <p:extLst>
      <p:ext uri="{BB962C8B-B14F-4D97-AF65-F5344CB8AC3E}">
        <p14:creationId xmlns="" xmlns:p14="http://schemas.microsoft.com/office/powerpoint/2010/main" val="389473428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 Outcome</a:t>
            </a:r>
            <a:endParaRPr lang="en-US" dirty="0"/>
          </a:p>
        </p:txBody>
      </p:sp>
      <p:sp>
        <p:nvSpPr>
          <p:cNvPr id="3" name="Content Placeholder 2"/>
          <p:cNvSpPr>
            <a:spLocks noGrp="1"/>
          </p:cNvSpPr>
          <p:nvPr>
            <p:ph idx="1"/>
          </p:nvPr>
        </p:nvSpPr>
        <p:spPr/>
        <p:txBody>
          <a:bodyPr/>
          <a:lstStyle/>
          <a:p>
            <a:r>
              <a:rPr lang="en-US" dirty="0" smtClean="0"/>
              <a:t>When something goes wrong….return the </a:t>
            </a:r>
            <a:r>
              <a:rPr lang="en-US" dirty="0" err="1" smtClean="0"/>
              <a:t>OperationOutcome</a:t>
            </a:r>
            <a:r>
              <a:rPr lang="en-US" dirty="0" smtClean="0"/>
              <a:t>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236</a:t>
            </a:fld>
            <a:endParaRPr lang="en-CA"/>
          </a:p>
        </p:txBody>
      </p:sp>
      <p:pic>
        <p:nvPicPr>
          <p:cNvPr id="1126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76400" y="2971800"/>
            <a:ext cx="5450961" cy="33528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50418849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t>“Basic” </a:t>
            </a:r>
            <a:r>
              <a:rPr lang="en-US" dirty="0" smtClean="0"/>
              <a:t>resource</a:t>
            </a:r>
            <a:endParaRPr lang="en-US" dirty="0"/>
          </a:p>
        </p:txBody>
      </p:sp>
      <p:sp>
        <p:nvSpPr>
          <p:cNvPr id="3" name="Content Placeholder 2"/>
          <p:cNvSpPr>
            <a:spLocks noGrp="1"/>
          </p:cNvSpPr>
          <p:nvPr>
            <p:ph idx="1"/>
          </p:nvPr>
        </p:nvSpPr>
        <p:spPr/>
        <p:txBody>
          <a:bodyPr/>
          <a:lstStyle/>
          <a:p>
            <a:r>
              <a:rPr lang="en-US" dirty="0" smtClean="0"/>
              <a:t>Now, what if you have the need for a completely “new” resource?</a:t>
            </a:r>
          </a:p>
          <a:p>
            <a:endParaRPr lang="en-US" dirty="0"/>
          </a:p>
          <a:p>
            <a:endParaRPr lang="en-US" dirty="0" smtClean="0"/>
          </a:p>
          <a:p>
            <a:endParaRPr lang="en-US" dirty="0"/>
          </a:p>
          <a:p>
            <a:endParaRPr lang="en-US" dirty="0" smtClean="0"/>
          </a:p>
          <a:p>
            <a:endParaRPr lang="en-US" dirty="0"/>
          </a:p>
          <a:p>
            <a:r>
              <a:rPr lang="en-US" dirty="0" smtClean="0"/>
              <a:t>…then add extensions for each element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237</a:t>
            </a:fld>
            <a:endParaRPr lang="en-CA" dirty="0"/>
          </a:p>
        </p:txBody>
      </p:sp>
      <p:pic>
        <p:nvPicPr>
          <p:cNvPr id="1027" name="Picture 3"/>
          <p:cNvPicPr>
            <a:picLocks noChangeAspect="1" noChangeArrowheads="1"/>
          </p:cNvPicPr>
          <p:nvPr/>
        </p:nvPicPr>
        <p:blipFill>
          <a:blip r:embed="rId2" cstate="print"/>
          <a:srcRect/>
          <a:stretch>
            <a:fillRect/>
          </a:stretch>
        </p:blipFill>
        <p:spPr bwMode="auto">
          <a:xfrm>
            <a:off x="2431856" y="2996952"/>
            <a:ext cx="4267200" cy="2286000"/>
          </a:xfrm>
          <a:prstGeom prst="rect">
            <a:avLst/>
          </a:prstGeom>
          <a:noFill/>
          <a:ln w="9525">
            <a:noFill/>
            <a:miter lim="800000"/>
            <a:headEnd/>
            <a:tailEnd/>
          </a:ln>
        </p:spPr>
      </p:pic>
    </p:spTree>
    <p:extLst>
      <p:ext uri="{BB962C8B-B14F-4D97-AF65-F5344CB8AC3E}">
        <p14:creationId xmlns="" xmlns:p14="http://schemas.microsoft.com/office/powerpoint/2010/main" val="2302417779"/>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a:t>
            </a:r>
            <a:endParaRPr lang="en-US" dirty="0"/>
          </a:p>
        </p:txBody>
      </p:sp>
      <p:sp>
        <p:nvSpPr>
          <p:cNvPr id="5" name="Content Placeholder 4"/>
          <p:cNvSpPr>
            <a:spLocks noGrp="1"/>
          </p:cNvSpPr>
          <p:nvPr>
            <p:ph idx="1"/>
          </p:nvPr>
        </p:nvSpPr>
        <p:spPr/>
        <p:txBody>
          <a:bodyPr/>
          <a:lstStyle/>
          <a:p>
            <a:pPr marL="0" indent="0" algn="ctr">
              <a:buNone/>
            </a:pPr>
            <a:endParaRPr lang="en-US" sz="3200" b="1" dirty="0" smtClean="0"/>
          </a:p>
          <a:p>
            <a:pPr marL="0" indent="0" algn="ctr">
              <a:buNone/>
            </a:pPr>
            <a:r>
              <a:rPr lang="en-US" sz="4400" b="1" dirty="0" smtClean="0"/>
              <a:t>Implementation &amp; Architecture questions?</a:t>
            </a:r>
            <a:endParaRPr lang="en-US" sz="4400" b="1" dirty="0"/>
          </a:p>
        </p:txBody>
      </p:sp>
      <p:pic>
        <p:nvPicPr>
          <p:cNvPr id="6148"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05200" y="3962400"/>
            <a:ext cx="2362200" cy="25863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884762124"/>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Implementation Considerations</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239</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0747472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V3 and FHIR</a:t>
            </a:r>
            <a:endParaRPr lang="en-US" dirty="0"/>
          </a:p>
        </p:txBody>
      </p:sp>
      <p:sp>
        <p:nvSpPr>
          <p:cNvPr id="3" name="Text Placeholder 2"/>
          <p:cNvSpPr>
            <a:spLocks noGrp="1"/>
          </p:cNvSpPr>
          <p:nvPr>
            <p:ph type="body" idx="1"/>
          </p:nvPr>
        </p:nvSpPr>
        <p:spPr/>
        <p:txBody>
          <a:bodyPr/>
          <a:lstStyle/>
          <a:p>
            <a:r>
              <a:rPr lang="en-US" dirty="0" smtClean="0"/>
              <a:t>Similarities</a:t>
            </a:r>
            <a:endParaRPr lang="en-US" dirty="0"/>
          </a:p>
        </p:txBody>
      </p:sp>
      <p:sp>
        <p:nvSpPr>
          <p:cNvPr id="4" name="Content Placeholder 3"/>
          <p:cNvSpPr>
            <a:spLocks noGrp="1"/>
          </p:cNvSpPr>
          <p:nvPr>
            <p:ph sz="half" idx="2"/>
          </p:nvPr>
        </p:nvSpPr>
        <p:spPr/>
        <p:txBody>
          <a:bodyPr/>
          <a:lstStyle/>
          <a:p>
            <a:r>
              <a:rPr lang="en-US" dirty="0" smtClean="0"/>
              <a:t>Based on RIM, vocab &amp; ISO Data types foundations</a:t>
            </a:r>
          </a:p>
          <a:p>
            <a:r>
              <a:rPr lang="en-US" dirty="0" smtClean="0"/>
              <a:t>Support XML syntax</a:t>
            </a:r>
            <a:endParaRPr lang="en-US" dirty="0"/>
          </a:p>
        </p:txBody>
      </p:sp>
      <p:sp>
        <p:nvSpPr>
          <p:cNvPr id="5" name="Text Placeholder 4"/>
          <p:cNvSpPr>
            <a:spLocks noGrp="1"/>
          </p:cNvSpPr>
          <p:nvPr>
            <p:ph type="body" sz="quarter" idx="3"/>
          </p:nvPr>
        </p:nvSpPr>
        <p:spPr/>
        <p:txBody>
          <a:bodyPr/>
          <a:lstStyle/>
          <a:p>
            <a:r>
              <a:rPr lang="en-US" dirty="0" smtClean="0"/>
              <a:t>FHIR Differences</a:t>
            </a:r>
            <a:endParaRPr lang="en-US" dirty="0"/>
          </a:p>
        </p:txBody>
      </p:sp>
      <p:sp>
        <p:nvSpPr>
          <p:cNvPr id="6" name="Content Placeholder 5"/>
          <p:cNvSpPr>
            <a:spLocks noGrp="1"/>
          </p:cNvSpPr>
          <p:nvPr>
            <p:ph sz="quarter" idx="4"/>
          </p:nvPr>
        </p:nvSpPr>
        <p:spPr/>
        <p:txBody>
          <a:bodyPr/>
          <a:lstStyle/>
          <a:p>
            <a:r>
              <a:rPr lang="en-US" dirty="0" smtClean="0"/>
              <a:t>Simpler models &amp; syntax (reference model hidden)</a:t>
            </a:r>
          </a:p>
          <a:p>
            <a:r>
              <a:rPr lang="en-US" dirty="0"/>
              <a:t>Friendly names</a:t>
            </a:r>
          </a:p>
          <a:p>
            <a:r>
              <a:rPr lang="en-US" dirty="0" smtClean="0"/>
              <a:t>Extensibility with discovery</a:t>
            </a:r>
          </a:p>
          <a:p>
            <a:r>
              <a:rPr lang="en-US" dirty="0" smtClean="0"/>
              <a:t>Easy inter-version wire compatibility</a:t>
            </a:r>
          </a:p>
          <a:p>
            <a:r>
              <a:rPr lang="en-US" dirty="0" smtClean="0"/>
              <a:t>Messages, documents, etc. use same syntax</a:t>
            </a:r>
          </a:p>
          <a:p>
            <a:r>
              <a:rPr lang="en-US" dirty="0" smtClean="0"/>
              <a:t>JSON syntax too</a:t>
            </a:r>
          </a:p>
        </p:txBody>
      </p:sp>
    </p:spTree>
    <p:extLst>
      <p:ext uri="{BB962C8B-B14F-4D97-AF65-F5344CB8AC3E}">
        <p14:creationId xmlns="" xmlns:p14="http://schemas.microsoft.com/office/powerpoint/2010/main" val="297765956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FHIR</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 xmlns:p14="http://schemas.microsoft.com/office/powerpoint/2010/main" val="3149791119"/>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implementations</a:t>
            </a:r>
            <a:endParaRPr lang="en-US" dirty="0"/>
          </a:p>
        </p:txBody>
      </p:sp>
      <p:sp>
        <p:nvSpPr>
          <p:cNvPr id="3" name="Content Placeholder 2"/>
          <p:cNvSpPr>
            <a:spLocks noGrp="1"/>
          </p:cNvSpPr>
          <p:nvPr>
            <p:ph idx="1"/>
          </p:nvPr>
        </p:nvSpPr>
        <p:spPr/>
        <p:txBody>
          <a:bodyPr/>
          <a:lstStyle/>
          <a:p>
            <a:pPr marL="171450" indent="-171450">
              <a:buFontTx/>
              <a:buChar char="-"/>
            </a:pPr>
            <a:r>
              <a:rPr lang="en-US" sz="2800" dirty="0" smtClean="0"/>
              <a:t>Contents</a:t>
            </a:r>
          </a:p>
          <a:p>
            <a:pPr marL="571500" lvl="1" indent="-171450">
              <a:buFontTx/>
              <a:buChar char="-"/>
            </a:pPr>
            <a:r>
              <a:rPr lang="en-US" sz="2300" dirty="0" smtClean="0"/>
              <a:t>Model </a:t>
            </a:r>
            <a:r>
              <a:rPr lang="en-US" sz="2300" dirty="0"/>
              <a:t>– classes generated from the spec</a:t>
            </a:r>
          </a:p>
          <a:p>
            <a:pPr marL="571500" lvl="1" indent="-171450">
              <a:buFontTx/>
              <a:buChar char="-"/>
            </a:pPr>
            <a:r>
              <a:rPr lang="en-US" sz="2300" dirty="0"/>
              <a:t>Parsers – Parsers generated from the spec</a:t>
            </a:r>
          </a:p>
          <a:p>
            <a:pPr marL="571500" lvl="1" indent="-171450">
              <a:buFontTx/>
              <a:buChar char="-"/>
            </a:pPr>
            <a:r>
              <a:rPr lang="en-US" sz="2300" dirty="0" err="1"/>
              <a:t>Serializers</a:t>
            </a:r>
            <a:r>
              <a:rPr lang="en-US" sz="2300" dirty="0"/>
              <a:t> – </a:t>
            </a:r>
            <a:r>
              <a:rPr lang="en-US" sz="2300" dirty="0" err="1"/>
              <a:t>Serializers</a:t>
            </a:r>
            <a:r>
              <a:rPr lang="en-US" sz="2300" dirty="0"/>
              <a:t> generated from the spec</a:t>
            </a:r>
          </a:p>
          <a:p>
            <a:pPr marL="571500" lvl="1" indent="-171450">
              <a:buFontTx/>
              <a:buChar char="-"/>
            </a:pPr>
            <a:r>
              <a:rPr lang="en-US" sz="2300" dirty="0" err="1"/>
              <a:t>FhirClient</a:t>
            </a:r>
            <a:endParaRPr lang="en-US" sz="2300" dirty="0"/>
          </a:p>
          <a:p>
            <a:pPr marL="571500" lvl="1" indent="-171450">
              <a:buFontTx/>
              <a:buChar char="-"/>
            </a:pPr>
            <a:r>
              <a:rPr lang="en-US" sz="2300" dirty="0"/>
              <a:t>Validation (currently Java only</a:t>
            </a:r>
            <a:r>
              <a:rPr lang="en-US" sz="2300" dirty="0" smtClean="0"/>
              <a:t>)</a:t>
            </a:r>
          </a:p>
          <a:p>
            <a:pPr marL="571500" lvl="1" indent="-171450">
              <a:buFontTx/>
              <a:buChar char="-"/>
            </a:pPr>
            <a:endParaRPr lang="en-US" sz="2300" dirty="0"/>
          </a:p>
          <a:p>
            <a:pPr marL="171450" indent="-171450">
              <a:buFontTx/>
              <a:buChar char="-"/>
            </a:pPr>
            <a:r>
              <a:rPr lang="en-US" sz="2800" dirty="0" smtClean="0"/>
              <a:t>Java – Everything on the downloads page</a:t>
            </a:r>
          </a:p>
          <a:p>
            <a:pPr marL="171450" indent="-171450">
              <a:buFontTx/>
              <a:buChar char="-"/>
            </a:pPr>
            <a:r>
              <a:rPr lang="en-US" sz="2800" dirty="0" smtClean="0"/>
              <a:t>.NET – </a:t>
            </a:r>
            <a:r>
              <a:rPr lang="en-US" sz="2800" dirty="0" err="1" smtClean="0"/>
              <a:t>NuGet</a:t>
            </a:r>
            <a:r>
              <a:rPr lang="en-US" sz="2800" dirty="0" smtClean="0"/>
              <a:t> “FHIR”, or </a:t>
            </a:r>
            <a:r>
              <a:rPr lang="en-US" sz="2800" dirty="0" err="1" smtClean="0"/>
              <a:t>GitHub</a:t>
            </a:r>
            <a:r>
              <a:rPr lang="en-US" sz="2800" dirty="0" smtClean="0"/>
              <a:t> “fhir-net-</a:t>
            </a:r>
            <a:r>
              <a:rPr lang="en-US" sz="2800" dirty="0" err="1" smtClean="0"/>
              <a:t>api</a:t>
            </a:r>
            <a:r>
              <a:rPr lang="en-US" sz="2800" dirty="0" smtClean="0"/>
              <a:t>”</a:t>
            </a:r>
          </a:p>
          <a:p>
            <a:endParaRPr lang="en-US" sz="2800"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241</a:t>
            </a:fld>
            <a:endParaRPr lang="en-US"/>
          </a:p>
        </p:txBody>
      </p:sp>
    </p:spTree>
    <p:extLst>
      <p:ext uri="{BB962C8B-B14F-4D97-AF65-F5344CB8AC3E}">
        <p14:creationId xmlns="" xmlns:p14="http://schemas.microsoft.com/office/powerpoint/2010/main" val="65412413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reference implementation</a:t>
            </a:r>
            <a:endParaRPr lang="en-US" dirty="0"/>
          </a:p>
        </p:txBody>
      </p:sp>
      <p:sp>
        <p:nvSpPr>
          <p:cNvPr id="3" name="Content Placeholder 2"/>
          <p:cNvSpPr>
            <a:spLocks noGrp="1"/>
          </p:cNvSpPr>
          <p:nvPr>
            <p:ph idx="1"/>
          </p:nvPr>
        </p:nvSpPr>
        <p:spPr/>
        <p:txBody>
          <a:bodyPr/>
          <a:lstStyle/>
          <a:p>
            <a:r>
              <a:rPr lang="en-US" sz="2800" dirty="0" smtClean="0"/>
              <a:t>Download Csharp.zip from the Implementation page (source code + </a:t>
            </a:r>
            <a:r>
              <a:rPr lang="en-US" sz="2800" dirty="0" err="1" smtClean="0"/>
              <a:t>dll</a:t>
            </a:r>
            <a:r>
              <a:rPr lang="en-US" sz="2800" dirty="0" smtClean="0"/>
              <a:t> distribution):</a:t>
            </a:r>
            <a:endParaRPr lang="en-US" sz="2800"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242</a:t>
            </a:fld>
            <a:endParaRPr lang="en-US" dirty="0"/>
          </a:p>
        </p:txBody>
      </p:sp>
      <p:sp>
        <p:nvSpPr>
          <p:cNvPr id="6" name="TextBox 5"/>
          <p:cNvSpPr txBox="1"/>
          <p:nvPr/>
        </p:nvSpPr>
        <p:spPr>
          <a:xfrm>
            <a:off x="3261815" y="3047159"/>
            <a:ext cx="5867400" cy="2031325"/>
          </a:xfrm>
          <a:prstGeom prst="rect">
            <a:avLst/>
          </a:prstGeom>
          <a:noFill/>
        </p:spPr>
        <p:txBody>
          <a:bodyPr wrap="square" rtlCol="0">
            <a:spAutoFit/>
          </a:bodyPr>
          <a:lstStyle/>
          <a:p>
            <a:r>
              <a:rPr lang="en-US" u="sng" dirty="0" smtClean="0"/>
              <a:t>Namespaces</a:t>
            </a:r>
          </a:p>
          <a:p>
            <a:pPr marL="171450" indent="-171450">
              <a:buFontTx/>
              <a:buChar char="-"/>
            </a:pPr>
            <a:r>
              <a:rPr lang="en-US" dirty="0" smtClean="0"/>
              <a:t>Model </a:t>
            </a:r>
            <a:r>
              <a:rPr lang="en-US" dirty="0"/>
              <a:t>– C# classes generated from the spec</a:t>
            </a:r>
          </a:p>
          <a:p>
            <a:pPr marL="171450" indent="-171450">
              <a:buFontTx/>
              <a:buChar char="-"/>
            </a:pPr>
            <a:r>
              <a:rPr lang="en-US" dirty="0"/>
              <a:t>Parsers – C# Parsers generated from the spec</a:t>
            </a:r>
          </a:p>
          <a:p>
            <a:pPr marL="171450" indent="-171450">
              <a:buFontTx/>
              <a:buChar char="-"/>
            </a:pPr>
            <a:r>
              <a:rPr lang="en-US" dirty="0" err="1"/>
              <a:t>Serializers</a:t>
            </a:r>
            <a:r>
              <a:rPr lang="en-US" dirty="0"/>
              <a:t> – C# </a:t>
            </a:r>
            <a:r>
              <a:rPr lang="en-US" dirty="0" err="1"/>
              <a:t>Serializers</a:t>
            </a:r>
            <a:r>
              <a:rPr lang="en-US" dirty="0"/>
              <a:t> generated from the </a:t>
            </a:r>
            <a:r>
              <a:rPr lang="en-US" dirty="0" smtClean="0"/>
              <a:t>spec</a:t>
            </a:r>
          </a:p>
          <a:p>
            <a:pPr marL="171450" indent="-171450">
              <a:buFontTx/>
              <a:buChar char="-"/>
            </a:pPr>
            <a:r>
              <a:rPr lang="en-US" dirty="0" smtClean="0"/>
              <a:t>Support</a:t>
            </a:r>
          </a:p>
          <a:p>
            <a:pPr marL="171450" indent="-171450">
              <a:buFontTx/>
              <a:buChar char="-"/>
            </a:pPr>
            <a:endParaRPr lang="en-US" dirty="0"/>
          </a:p>
          <a:p>
            <a:pPr marL="171450" indent="-171450">
              <a:buFontTx/>
              <a:buChar char="-"/>
            </a:pPr>
            <a:r>
              <a:rPr lang="en-US" dirty="0" smtClean="0"/>
              <a:t>Client</a:t>
            </a:r>
          </a:p>
        </p:txBody>
      </p:sp>
      <p:pic>
        <p:nvPicPr>
          <p:cNvPr id="409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33400" y="3048000"/>
            <a:ext cx="2525705" cy="25908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786474786"/>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FHIR Resource in C#</a:t>
            </a:r>
            <a:endParaRPr lang="en-US" dirty="0"/>
          </a:p>
        </p:txBody>
      </p:sp>
      <p:sp>
        <p:nvSpPr>
          <p:cNvPr id="3" name="Content Placeholder 2"/>
          <p:cNvSpPr>
            <a:spLocks noGrp="1"/>
          </p:cNvSpPr>
          <p:nvPr>
            <p:ph idx="1"/>
          </p:nvPr>
        </p:nvSpPr>
        <p:spPr/>
        <p:txBody>
          <a:bodyPr/>
          <a:lstStyle/>
          <a:p>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partial</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class</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 : </a:t>
            </a:r>
            <a:r>
              <a:rPr lang="en-US" noProof="1" smtClean="0">
                <a:solidFill>
                  <a:srgbClr val="2B91AF"/>
                </a:solidFill>
                <a:highlight>
                  <a:srgbClr val="FFFFFF"/>
                </a:highlight>
                <a:latin typeface="Consolas"/>
              </a:rPr>
              <a:t>Resource</a:t>
            </a:r>
            <a:endParaRPr lang="en-US" noProof="1" smtClean="0">
              <a:solidFill>
                <a:srgbClr val="000000"/>
              </a:solidFill>
              <a:highlight>
                <a:srgbClr val="FFFFFF"/>
              </a:highlight>
              <a:latin typeface="Consolas"/>
            </a:endParaRPr>
          </a:p>
          <a:p>
            <a:r>
              <a:rPr lang="en-US" noProof="1" smtClean="0">
                <a:solidFill>
                  <a:srgbClr val="000000"/>
                </a:solidFill>
                <a:highlight>
                  <a:srgbClr val="FFFFFF"/>
                </a:highlight>
                <a:latin typeface="Consolas"/>
              </a:rPr>
              <a:t>{</a:t>
            </a:r>
          </a:p>
          <a:p>
            <a:r>
              <a:rPr lang="en-US" noProof="1" smtClean="0">
                <a:solidFill>
                  <a:srgbClr val="000000"/>
                </a:solidFill>
                <a:highlight>
                  <a:srgbClr val="FFFFFF"/>
                </a:highlight>
                <a:latin typeface="Consolas"/>
              </a:rPr>
              <a:t>   </a:t>
            </a:r>
            <a:r>
              <a:rPr lang="en-US" noProof="1" smtClean="0">
                <a:solidFill>
                  <a:srgbClr val="008000"/>
                </a:solidFill>
                <a:highlight>
                  <a:srgbClr val="FFFFFF"/>
                </a:highlight>
                <a:latin typeface="Consolas"/>
              </a:rPr>
              <a:t>// Codes that provide reliability information about an observation</a:t>
            </a:r>
            <a:endParaRPr lang="en-US" noProof="1" smtClean="0">
              <a:solidFill>
                <a:srgbClr val="000000"/>
              </a:solidFill>
              <a:highlight>
                <a:srgbClr val="FFFFFF"/>
              </a:highlight>
              <a:latin typeface="Consolas"/>
            </a:endParaRP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enum</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ObservationReliability </a:t>
            </a:r>
            <a:r>
              <a:rPr lang="en-US" noProof="1" smtClean="0">
                <a:solidFill>
                  <a:srgbClr val="000000"/>
                </a:solidFill>
                <a:highlight>
                  <a:srgbClr val="FFFFFF"/>
                </a:highlight>
                <a:latin typeface="Consolas"/>
              </a:rPr>
              <a:t>{Ok, Ongoing, …}</a:t>
            </a:r>
          </a:p>
          <a:p>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008000"/>
                </a:solidFill>
                <a:highlight>
                  <a:srgbClr val="FFFFFF"/>
                </a:highlight>
                <a:latin typeface="Consolas"/>
              </a:rPr>
              <a:t>// Codes identifying interpretations of observations</a:t>
            </a:r>
            <a:endParaRPr lang="en-US" noProof="1" smtClean="0">
              <a:solidFill>
                <a:srgbClr val="000000"/>
              </a:solidFill>
              <a:highlight>
                <a:srgbClr val="FFFFFF"/>
              </a:highlight>
              <a:latin typeface="Consolas"/>
            </a:endParaRP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enum</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ObservationInterpretation</a:t>
            </a:r>
            <a:r>
              <a:rPr lang="en-US" noProof="1" smtClean="0">
                <a:solidFill>
                  <a:srgbClr val="000000"/>
                </a:solidFill>
                <a:highlight>
                  <a:srgbClr val="FFFFFF"/>
                </a:highlight>
                <a:latin typeface="Consolas"/>
              </a:rPr>
              <a:t> {N, A, L, H }</a:t>
            </a:r>
          </a:p>
          <a:p>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CodeableConcept</a:t>
            </a:r>
            <a:r>
              <a:rPr lang="en-US" noProof="1" smtClean="0">
                <a:solidFill>
                  <a:srgbClr val="000000"/>
                </a:solidFill>
                <a:highlight>
                  <a:srgbClr val="FFFFFF"/>
                </a:highlight>
                <a:latin typeface="Consolas"/>
              </a:rPr>
              <a:t> Name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 }        </a:t>
            </a:r>
          </a:p>
          <a:p>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List</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ObservationReferenceRangeComponent</a:t>
            </a:r>
            <a:r>
              <a:rPr lang="en-US" noProof="1" smtClean="0">
                <a:solidFill>
                  <a:srgbClr val="000000"/>
                </a:solidFill>
                <a:highlight>
                  <a:srgbClr val="FFFFFF"/>
                </a:highlight>
                <a:latin typeface="Consolas"/>
              </a:rPr>
              <a:t>&gt; ReferenceRange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a:t>
            </a:r>
          </a:p>
          <a:p>
            <a:endParaRPr lang="en-US" noProof="1" smtClean="0">
              <a:solidFill>
                <a:srgbClr val="000000"/>
              </a:solidFill>
              <a:highlight>
                <a:srgbClr val="FFFFFF"/>
              </a:highlight>
              <a:latin typeface="Consolas"/>
            </a:endParaRPr>
          </a:p>
          <a:p>
            <a:r>
              <a:rPr lang="en-US" dirty="0"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a:t>
            </a:r>
            <a:r>
              <a:rPr lang="en-US" noProof="1" smtClean="0">
                <a:solidFill>
                  <a:srgbClr val="2B91AF"/>
                </a:solidFill>
                <a:highlight>
                  <a:srgbClr val="FFFFFF"/>
                </a:highlight>
                <a:latin typeface="Consolas"/>
              </a:rPr>
              <a:t>ObservationReliability</a:t>
            </a:r>
            <a:r>
              <a:rPr lang="en-US" noProof="1" smtClean="0">
                <a:solidFill>
                  <a:srgbClr val="000000"/>
                </a:solidFill>
                <a:highlight>
                  <a:srgbClr val="FFFFFF"/>
                </a:highlight>
                <a:latin typeface="Consolas"/>
              </a:rPr>
              <a:t>&gt; Reliability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 }</a:t>
            </a:r>
          </a:p>
          <a:p>
            <a:endParaRPr lang="en-US" noProof="1" smtClean="0">
              <a:solidFill>
                <a:srgbClr val="000000"/>
              </a:solidFill>
              <a:highlight>
                <a:srgbClr val="FFFFFF"/>
              </a:highlight>
              <a:latin typeface="Consolas"/>
            </a:endParaRP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Performer { </a:t>
            </a:r>
            <a:r>
              <a:rPr lang="en-US" noProof="1" smtClean="0">
                <a:solidFill>
                  <a:srgbClr val="0000FF"/>
                </a:solidFill>
                <a:highlight>
                  <a:srgbClr val="FFFFFF"/>
                </a:highlight>
                <a:latin typeface="Consolas"/>
              </a:rPr>
              <a:t>get</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set</a:t>
            </a:r>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a:t>
            </a:r>
          </a:p>
        </p:txBody>
      </p:sp>
    </p:spTree>
    <p:extLst>
      <p:ext uri="{BB962C8B-B14F-4D97-AF65-F5344CB8AC3E}">
        <p14:creationId xmlns="" xmlns:p14="http://schemas.microsoft.com/office/powerpoint/2010/main" val="3298497358"/>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Model</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244</a:t>
            </a:fld>
            <a:endParaRPr lang="en-CA" dirty="0"/>
          </a:p>
        </p:txBody>
      </p:sp>
      <p:pic>
        <p:nvPicPr>
          <p:cNvPr id="5" name="Picture 2" descr="UML Image"/>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a:stretch/>
        </p:blipFill>
        <p:spPr bwMode="auto">
          <a:xfrm>
            <a:off x="251520" y="1639739"/>
            <a:ext cx="5832648" cy="4837098"/>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2555776" y="1075958"/>
            <a:ext cx="6264696" cy="4801314"/>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nl-NL" noProof="1" smtClean="0">
                <a:solidFill>
                  <a:srgbClr val="000000"/>
                </a:solidFill>
                <a:highlight>
                  <a:srgbClr val="FFFFFF"/>
                </a:highlight>
                <a:latin typeface="Consolas"/>
              </a:rPr>
              <a:t>[</a:t>
            </a:r>
            <a:r>
              <a:rPr lang="nl-NL" noProof="1" smtClean="0">
                <a:solidFill>
                  <a:srgbClr val="2B91AF"/>
                </a:solidFill>
                <a:highlight>
                  <a:srgbClr val="FFFFFF"/>
                </a:highlight>
                <a:latin typeface="Consolas"/>
              </a:rPr>
              <a:t>FhirResource</a:t>
            </a:r>
            <a:r>
              <a:rPr lang="nl-NL" noProof="1" smtClean="0">
                <a:solidFill>
                  <a:srgbClr val="000000"/>
                </a:solidFill>
                <a:highlight>
                  <a:srgbClr val="FFFFFF"/>
                </a:highlight>
                <a:latin typeface="Consolas"/>
              </a:rPr>
              <a:t>(</a:t>
            </a:r>
            <a:r>
              <a:rPr lang="nl-NL" noProof="1" smtClean="0">
                <a:solidFill>
                  <a:srgbClr val="A31515"/>
                </a:solidFill>
                <a:highlight>
                  <a:srgbClr val="FFFFFF"/>
                </a:highlight>
                <a:latin typeface="Consolas"/>
              </a:rPr>
              <a:t>"DiagnosticReport"</a:t>
            </a:r>
            <a:r>
              <a:rPr lang="nl-NL" noProof="1" smtClean="0">
                <a:solidFill>
                  <a:srgbClr val="000000"/>
                </a:solidFill>
                <a:highlight>
                  <a:srgbClr val="FFFFFF"/>
                </a:highlight>
                <a:latin typeface="Consolas"/>
              </a:rPr>
              <a:t>)]</a:t>
            </a:r>
          </a:p>
          <a:p>
            <a:r>
              <a:rPr lang="en-US" noProof="1" smtClean="0">
                <a:solidFill>
                  <a:srgbClr val="0000FF"/>
                </a:solidFill>
                <a:highlight>
                  <a:srgbClr val="FFFFFF"/>
                </a:highlight>
                <a:latin typeface="Consolas"/>
              </a:rPr>
              <a:t>public</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partial</a:t>
            </a:r>
            <a:r>
              <a:rPr lang="en-US" noProof="1" smtClean="0">
                <a:solidFill>
                  <a:srgbClr val="000000"/>
                </a:solidFill>
                <a:highlight>
                  <a:srgbClr val="FFFFFF"/>
                </a:highlight>
                <a:latin typeface="Consolas"/>
              </a:rPr>
              <a:t> </a:t>
            </a:r>
            <a:r>
              <a:rPr lang="en-US" noProof="1" smtClean="0">
                <a:solidFill>
                  <a:srgbClr val="0000FF"/>
                </a:solidFill>
                <a:highlight>
                  <a:srgbClr val="FFFFFF"/>
                </a:highlight>
                <a:latin typeface="Consolas"/>
              </a:rPr>
              <a:t>class</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DiagnosticReport</a:t>
            </a:r>
            <a:r>
              <a:rPr lang="en-US" noProof="1" smtClean="0">
                <a:solidFill>
                  <a:srgbClr val="000000"/>
                </a:solidFill>
                <a:highlight>
                  <a:srgbClr val="FFFFFF"/>
                </a:highlight>
                <a:latin typeface="Consolas"/>
              </a:rPr>
              <a:t> : </a:t>
            </a:r>
            <a:r>
              <a:rPr lang="en-US" noProof="1" smtClean="0">
                <a:solidFill>
                  <a:srgbClr val="2B91AF"/>
                </a:solidFill>
                <a:highlight>
                  <a:srgbClr val="FFFFFF"/>
                </a:highlight>
                <a:latin typeface="Consolas"/>
              </a:rPr>
              <a:t>Resource</a:t>
            </a:r>
            <a:endParaRPr lang="en-US"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Code</a:t>
            </a:r>
            <a:r>
              <a:rPr lang="en-US" noProof="1" smtClean="0">
                <a:solidFill>
                  <a:srgbClr val="000000"/>
                </a:solidFill>
                <a:highlight>
                  <a:srgbClr val="FFFFFF"/>
                </a:highlight>
                <a:latin typeface="Consolas"/>
              </a:rPr>
              <a:t>&lt;</a:t>
            </a:r>
            <a:r>
              <a:rPr lang="en-US" noProof="1" smtClean="0">
                <a:solidFill>
                  <a:srgbClr val="2B91AF"/>
                </a:solidFill>
                <a:highlight>
                  <a:srgbClr val="FFFFFF"/>
                </a:highlight>
                <a:latin typeface="Consolas"/>
              </a:rPr>
              <a:t>ObservationStatus</a:t>
            </a:r>
            <a:r>
              <a:rPr lang="en-US" noProof="1" smtClean="0">
                <a:solidFill>
                  <a:srgbClr val="000000"/>
                </a:solidFill>
                <a:highlight>
                  <a:srgbClr val="FFFFFF"/>
                </a:highlight>
                <a:latin typeface="Consolas"/>
              </a:rPr>
              <a:t>&gt; Status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Instant</a:t>
            </a:r>
            <a:r>
              <a:rPr lang="en-US" noProof="1" smtClean="0">
                <a:solidFill>
                  <a:srgbClr val="000000"/>
                </a:solidFill>
                <a:highlight>
                  <a:srgbClr val="FFFFFF"/>
                </a:highlight>
                <a:latin typeface="Consolas"/>
              </a:rPr>
              <a:t> Issued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Subject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ResourceReference</a:t>
            </a:r>
            <a:r>
              <a:rPr lang="en-US" noProof="1" smtClean="0">
                <a:solidFill>
                  <a:srgbClr val="000000"/>
                </a:solidFill>
                <a:highlight>
                  <a:srgbClr val="FFFFFF"/>
                </a:highlight>
                <a:latin typeface="Consolas"/>
              </a:rPr>
              <a:t> Performer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Identifier</a:t>
            </a:r>
            <a:r>
              <a:rPr lang="en-US" noProof="1" smtClean="0">
                <a:solidFill>
                  <a:srgbClr val="000000"/>
                </a:solidFill>
                <a:highlight>
                  <a:srgbClr val="FFFFFF"/>
                </a:highlight>
                <a:latin typeface="Consolas"/>
              </a:rPr>
              <a:t> ReportId {… }</a:t>
            </a:r>
          </a:p>
          <a:p>
            <a:r>
              <a:rPr lang="nl-NL" noProof="1" smtClean="0">
                <a:solidFill>
                  <a:srgbClr val="000000"/>
                </a:solidFill>
                <a:highlight>
                  <a:srgbClr val="FFFFFF"/>
                </a:highlight>
                <a:latin typeface="Consolas"/>
              </a:rPr>
              <a:t>        </a:t>
            </a:r>
          </a:p>
          <a:p>
            <a:r>
              <a:rPr lang="en-US" noProof="1" smtClean="0">
                <a:solidFill>
                  <a:srgbClr val="0000FF"/>
                </a:solidFill>
                <a:highlight>
                  <a:srgbClr val="FFFFFF"/>
                </a:highlight>
                <a:latin typeface="Consolas"/>
              </a:rPr>
              <a:t>  public</a:t>
            </a:r>
            <a:r>
              <a:rPr lang="en-US" noProof="1" smtClean="0">
                <a:solidFill>
                  <a:srgbClr val="000000"/>
                </a:solidFill>
                <a:highlight>
                  <a:srgbClr val="FFFFFF"/>
                </a:highlight>
                <a:latin typeface="Consolas"/>
              </a:rPr>
              <a:t> </a:t>
            </a:r>
          </a:p>
          <a:p>
            <a:r>
              <a:rPr lang="en-US" noProof="1" smtClean="0">
                <a:solidFill>
                  <a:srgbClr val="000000"/>
                </a:solidFill>
                <a:highlight>
                  <a:srgbClr val="FFFFFF"/>
                </a:highlight>
                <a:latin typeface="Consolas"/>
              </a:rPr>
              <a:t>   </a:t>
            </a:r>
            <a:r>
              <a:rPr lang="en-US" noProof="1" smtClean="0">
                <a:solidFill>
                  <a:srgbClr val="2B91AF"/>
                </a:solidFill>
                <a:highlight>
                  <a:srgbClr val="FFFFFF"/>
                </a:highlight>
                <a:latin typeface="Consolas"/>
              </a:rPr>
              <a:t>List</a:t>
            </a:r>
            <a:r>
              <a:rPr lang="en-US" noProof="1" smtClean="0">
                <a:solidFill>
                  <a:srgbClr val="000000"/>
                </a:solidFill>
                <a:highlight>
                  <a:srgbClr val="FFFFFF"/>
                </a:highlight>
                <a:latin typeface="Consolas"/>
              </a:rPr>
              <a:t>&lt;DiagnosticReportRequestDetailComponent&gt; 	RequestDetail { …}</a:t>
            </a:r>
          </a:p>
          <a:p>
            <a:r>
              <a:rPr lang="nl-NL" noProof="1" smtClean="0">
                <a:solidFill>
                  <a:srgbClr val="000000"/>
                </a:solidFill>
                <a:highlight>
                  <a:srgbClr val="FFFFFF"/>
                </a:highlight>
                <a:latin typeface="Consolas"/>
              </a:rPr>
              <a:t> </a:t>
            </a:r>
            <a:endParaRPr lang="nl-NL" noProof="1"/>
          </a:p>
        </p:txBody>
      </p:sp>
    </p:spTree>
    <p:extLst>
      <p:ext uri="{BB962C8B-B14F-4D97-AF65-F5344CB8AC3E}">
        <p14:creationId xmlns="" xmlns:p14="http://schemas.microsoft.com/office/powerpoint/2010/main" val="1079433059"/>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14375" y="1752600"/>
            <a:ext cx="7311838" cy="16668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Primitives are not really primitive…</a:t>
            </a:r>
            <a:endParaRPr lang="en-US" dirty="0"/>
          </a:p>
        </p:txBody>
      </p:sp>
      <p:sp>
        <p:nvSpPr>
          <p:cNvPr id="4" name="Rectangle 3"/>
          <p:cNvSpPr/>
          <p:nvPr/>
        </p:nvSpPr>
        <p:spPr bwMode="auto">
          <a:xfrm>
            <a:off x="2321256" y="2971800"/>
            <a:ext cx="762000" cy="38100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pic>
        <p:nvPicPr>
          <p:cNvPr id="307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00400" y="3581400"/>
            <a:ext cx="4411948" cy="28194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Rectangle 6"/>
          <p:cNvSpPr/>
          <p:nvPr/>
        </p:nvSpPr>
        <p:spPr bwMode="auto">
          <a:xfrm>
            <a:off x="4661848" y="2487304"/>
            <a:ext cx="1572904" cy="38100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 xmlns:p14="http://schemas.microsoft.com/office/powerpoint/2010/main" val="1981381357"/>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Parsing/Serializing using C#</a:t>
            </a:r>
            <a:endParaRPr lang="en-US" dirty="0"/>
          </a:p>
        </p:txBody>
      </p:sp>
      <p:sp>
        <p:nvSpPr>
          <p:cNvPr id="3" name="Content Placeholder 2"/>
          <p:cNvSpPr>
            <a:spLocks noGrp="1"/>
          </p:cNvSpPr>
          <p:nvPr>
            <p:ph idx="1"/>
          </p:nvPr>
        </p:nvSpPr>
        <p:spPr>
          <a:xfrm>
            <a:off x="381000" y="1828800"/>
            <a:ext cx="8382000" cy="4480520"/>
          </a:xfrm>
        </p:spPr>
        <p:txBody>
          <a:bodyPr/>
          <a:lstStyle/>
          <a:p>
            <a:pPr marL="0" indent="0">
              <a:buNone/>
            </a:pPr>
            <a:r>
              <a:rPr lang="en-US" sz="1600" noProof="1" smtClean="0">
                <a:solidFill>
                  <a:srgbClr val="2B91AF"/>
                </a:solidFill>
                <a:latin typeface="Consolas"/>
              </a:rPr>
              <a:t>ErrorList</a:t>
            </a:r>
            <a:r>
              <a:rPr lang="en-US" sz="1600" noProof="1" smtClean="0">
                <a:solidFill>
                  <a:prstClr val="black"/>
                </a:solidFill>
                <a:latin typeface="Consolas"/>
              </a:rPr>
              <a:t> errors = </a:t>
            </a:r>
            <a:r>
              <a:rPr lang="en-US" sz="1600" noProof="1" smtClean="0">
                <a:solidFill>
                  <a:srgbClr val="0000FF"/>
                </a:solidFill>
                <a:latin typeface="Consolas"/>
              </a:rPr>
              <a:t>new</a:t>
            </a:r>
            <a:r>
              <a:rPr lang="en-US" sz="1600" noProof="1" smtClean="0">
                <a:solidFill>
                  <a:prstClr val="black"/>
                </a:solidFill>
                <a:latin typeface="Consolas"/>
              </a:rPr>
              <a:t> </a:t>
            </a:r>
            <a:r>
              <a:rPr lang="en-US" sz="1600" noProof="1" smtClean="0">
                <a:solidFill>
                  <a:srgbClr val="2B91AF"/>
                </a:solidFill>
                <a:latin typeface="Consolas"/>
              </a:rPr>
              <a:t>ErrorList</a:t>
            </a:r>
            <a:r>
              <a:rPr lang="en-US" sz="1600" noProof="1" smtClean="0">
                <a:solidFill>
                  <a:prstClr val="black"/>
                </a:solidFill>
                <a:latin typeface="Consolas"/>
              </a:rPr>
              <a:t>();</a:t>
            </a:r>
          </a:p>
          <a:p>
            <a:pPr marL="0" indent="0">
              <a:buNone/>
            </a:pPr>
            <a:endParaRPr lang="en-US" sz="1600" dirty="0" smtClean="0">
              <a:solidFill>
                <a:srgbClr val="008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Create a file-based reader for Xml</a:t>
            </a:r>
            <a:endParaRPr lang="en-US" sz="1600" noProof="1" smtClean="0">
              <a:solidFill>
                <a:srgbClr val="2B91AF"/>
              </a:solidFill>
              <a:latin typeface="Consolas"/>
            </a:endParaRPr>
          </a:p>
          <a:p>
            <a:pPr marL="0" indent="0">
              <a:buNone/>
            </a:pPr>
            <a:r>
              <a:rPr lang="en-US" sz="1600" noProof="1" smtClean="0">
                <a:solidFill>
                  <a:srgbClr val="2B91AF"/>
                </a:solidFill>
                <a:latin typeface="Consolas"/>
              </a:rPr>
              <a:t>XmlReader</a:t>
            </a:r>
            <a:r>
              <a:rPr lang="en-US" sz="1600" noProof="1" smtClean="0">
                <a:solidFill>
                  <a:prstClr val="black"/>
                </a:solidFill>
                <a:latin typeface="Consolas"/>
              </a:rPr>
              <a:t> xr = </a:t>
            </a:r>
            <a:r>
              <a:rPr lang="en-US" sz="1600" noProof="1" smtClean="0">
                <a:solidFill>
                  <a:srgbClr val="2B91AF"/>
                </a:solidFill>
                <a:latin typeface="Consolas"/>
              </a:rPr>
              <a:t>XmlReader</a:t>
            </a:r>
            <a:r>
              <a:rPr lang="en-US" sz="1600" noProof="1" smtClean="0">
                <a:solidFill>
                  <a:prstClr val="black"/>
                </a:solidFill>
                <a:latin typeface="Consolas"/>
              </a:rPr>
              <a:t>.Create(</a:t>
            </a:r>
          </a:p>
          <a:p>
            <a:pPr marL="0" indent="0">
              <a:buNone/>
            </a:pPr>
            <a:r>
              <a:rPr lang="en-US" sz="1600" noProof="1" smtClean="0">
                <a:solidFill>
                  <a:prstClr val="black"/>
                </a:solidFill>
                <a:latin typeface="Consolas"/>
              </a:rPr>
              <a:t>	</a:t>
            </a:r>
            <a:r>
              <a:rPr lang="en-US" sz="1600" noProof="1" smtClean="0">
                <a:solidFill>
                  <a:srgbClr val="0000FF"/>
                </a:solidFill>
                <a:latin typeface="Consolas"/>
              </a:rPr>
              <a:t>new </a:t>
            </a:r>
            <a:r>
              <a:rPr lang="en-US" sz="1600" noProof="1" smtClean="0">
                <a:solidFill>
                  <a:srgbClr val="2B91AF"/>
                </a:solidFill>
                <a:latin typeface="Consolas"/>
              </a:rPr>
              <a:t>StreamReader</a:t>
            </a:r>
            <a:r>
              <a:rPr lang="en-US" sz="1600" noProof="1" smtClean="0">
                <a:solidFill>
                  <a:prstClr val="black"/>
                </a:solidFill>
                <a:latin typeface="Consolas"/>
              </a:rPr>
              <a:t>(</a:t>
            </a:r>
            <a:r>
              <a:rPr lang="en-US" sz="1600" noProof="1" smtClean="0">
                <a:solidFill>
                  <a:srgbClr val="A31515"/>
                </a:solidFill>
                <a:latin typeface="Consolas"/>
              </a:rPr>
              <a:t>@"publish\observation-example.xml"</a:t>
            </a:r>
            <a:r>
              <a:rPr lang="en-US" sz="1600" noProof="1" smtClean="0">
                <a:solidFill>
                  <a:prstClr val="black"/>
                </a:solidFill>
                <a:latin typeface="Consolas"/>
              </a:rPr>
              <a:t>));</a:t>
            </a:r>
          </a:p>
          <a:p>
            <a:pPr marL="0" indent="0">
              <a:buNone/>
            </a:pPr>
            <a:endParaRPr lang="en-US" sz="1600" dirty="0" smtClean="0">
              <a:solidFill>
                <a:srgbClr val="008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Parse the Observation from the stream</a:t>
            </a:r>
            <a:endParaRPr lang="en-US" sz="1600" noProof="1" smtClean="0">
              <a:solidFill>
                <a:srgbClr val="2B91AF"/>
              </a:solidFill>
              <a:latin typeface="Consolas"/>
            </a:endParaRPr>
          </a:p>
          <a:p>
            <a:pPr marL="0" indent="0">
              <a:buNone/>
            </a:pPr>
            <a:r>
              <a:rPr lang="en-US" sz="1600" noProof="1" smtClean="0">
                <a:solidFill>
                  <a:srgbClr val="0000FF"/>
                </a:solidFill>
                <a:highlight>
                  <a:srgbClr val="FFFFFF"/>
                </a:highlight>
                <a:latin typeface="Consolas"/>
              </a:rPr>
              <a:t>var</a:t>
            </a:r>
            <a:r>
              <a:rPr lang="en-US" sz="1600" noProof="1" smtClean="0">
                <a:solidFill>
                  <a:srgbClr val="000000"/>
                </a:solidFill>
                <a:highlight>
                  <a:srgbClr val="FFFFFF"/>
                </a:highlight>
                <a:latin typeface="Consolas"/>
              </a:rPr>
              <a:t> obs = (</a:t>
            </a:r>
            <a:r>
              <a:rPr lang="en-US" sz="1600" noProof="1" smtClean="0">
                <a:solidFill>
                  <a:srgbClr val="2B91AF"/>
                </a:solidFill>
                <a:highlight>
                  <a:srgbClr val="FFFFFF"/>
                </a:highlight>
                <a:latin typeface="Consolas"/>
              </a:rPr>
              <a:t>Observation</a:t>
            </a:r>
            <a:r>
              <a:rPr lang="en-US" sz="1600" noProof="1" smtClean="0">
                <a:solidFill>
                  <a:srgbClr val="000000"/>
                </a:solidFill>
                <a:highlight>
                  <a:srgbClr val="FFFFFF"/>
                </a:highlight>
                <a:latin typeface="Consolas"/>
              </a:rPr>
              <a:t>)</a:t>
            </a:r>
            <a:r>
              <a:rPr lang="en-US" sz="1600" noProof="1" smtClean="0">
                <a:solidFill>
                  <a:srgbClr val="2B91AF"/>
                </a:solidFill>
                <a:highlight>
                  <a:srgbClr val="FFFFFF"/>
                </a:highlight>
                <a:latin typeface="Consolas"/>
              </a:rPr>
              <a:t>FhirParser</a:t>
            </a:r>
            <a:r>
              <a:rPr lang="en-US" sz="1600" noProof="1" smtClean="0">
                <a:solidFill>
                  <a:srgbClr val="000000"/>
                </a:solidFill>
                <a:highlight>
                  <a:srgbClr val="FFFFFF"/>
                </a:highlight>
                <a:latin typeface="Consolas"/>
              </a:rPr>
              <a:t>.ParseResource(xr, errors);</a:t>
            </a:r>
          </a:p>
          <a:p>
            <a:pPr marL="0" indent="0">
              <a:buNone/>
            </a:pPr>
            <a:endParaRPr lang="en-US" sz="1600" noProof="1" smtClean="0">
              <a:solidFill>
                <a:srgbClr val="000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Modify some fields of the observation</a:t>
            </a:r>
            <a:endParaRPr lang="en-US" sz="1600" b="1" noProof="1" smtClean="0">
              <a:solidFill>
                <a:srgbClr val="000000"/>
              </a:solidFill>
              <a:highlight>
                <a:srgbClr val="FFFFFF"/>
              </a:highlight>
              <a:latin typeface="Consolas"/>
            </a:endParaRPr>
          </a:p>
          <a:p>
            <a:pPr marL="0" indent="0">
              <a:buNone/>
            </a:pPr>
            <a:r>
              <a:rPr lang="en-US" sz="1600" noProof="1" smtClean="0">
                <a:solidFill>
                  <a:srgbClr val="000000"/>
                </a:solidFill>
                <a:highlight>
                  <a:srgbClr val="FFFFFF"/>
                </a:highlight>
                <a:latin typeface="Consolas"/>
              </a:rPr>
              <a:t>obs.Status = </a:t>
            </a:r>
            <a:r>
              <a:rPr lang="en-US" sz="1600" noProof="1" smtClean="0">
                <a:solidFill>
                  <a:srgbClr val="2B91AF"/>
                </a:solidFill>
                <a:highlight>
                  <a:srgbClr val="FFFFFF"/>
                </a:highlight>
                <a:latin typeface="Consolas"/>
              </a:rPr>
              <a:t>ObservationStatus</a:t>
            </a:r>
            <a:r>
              <a:rPr lang="en-US" sz="1600" noProof="1" smtClean="0">
                <a:solidFill>
                  <a:srgbClr val="000000"/>
                </a:solidFill>
                <a:highlight>
                  <a:srgbClr val="FFFFFF"/>
                </a:highlight>
                <a:latin typeface="Consolas"/>
              </a:rPr>
              <a:t>.Amended;</a:t>
            </a:r>
          </a:p>
          <a:p>
            <a:pPr marL="0" indent="0">
              <a:buNone/>
            </a:pPr>
            <a:r>
              <a:rPr lang="en-US" sz="1600" noProof="1" smtClean="0">
                <a:solidFill>
                  <a:srgbClr val="000000"/>
                </a:solidFill>
                <a:highlight>
                  <a:srgbClr val="FFFFFF"/>
                </a:highlight>
                <a:latin typeface="Consolas"/>
              </a:rPr>
              <a:t>obs.Value = </a:t>
            </a:r>
            <a:r>
              <a:rPr lang="en-US" sz="1600" noProof="1" smtClean="0">
                <a:solidFill>
                  <a:srgbClr val="0000FF"/>
                </a:solidFill>
                <a:highlight>
                  <a:srgbClr val="FFFFFF"/>
                </a:highlight>
                <a:latin typeface="Consolas"/>
              </a:rPr>
              <a:t>new</a:t>
            </a:r>
            <a:r>
              <a:rPr lang="en-US" sz="1600" noProof="1" smtClean="0">
                <a:solidFill>
                  <a:srgbClr val="000000"/>
                </a:solidFill>
                <a:highlight>
                  <a:srgbClr val="FFFFFF"/>
                </a:highlight>
                <a:latin typeface="Consolas"/>
              </a:rPr>
              <a:t> </a:t>
            </a:r>
            <a:r>
              <a:rPr lang="en-US" sz="1600" noProof="1" smtClean="0">
                <a:solidFill>
                  <a:srgbClr val="2B91AF"/>
                </a:solidFill>
                <a:highlight>
                  <a:srgbClr val="FFFFFF"/>
                </a:highlight>
                <a:latin typeface="Consolas"/>
              </a:rPr>
              <a:t>Quantity</a:t>
            </a:r>
            <a:r>
              <a:rPr lang="en-US" sz="1600" noProof="1" smtClean="0">
                <a:solidFill>
                  <a:srgbClr val="000000"/>
                </a:solidFill>
                <a:highlight>
                  <a:srgbClr val="FFFFFF"/>
                </a:highlight>
                <a:latin typeface="Consolas"/>
              </a:rPr>
              <a:t>() { Value = 40, Units = </a:t>
            </a:r>
            <a:r>
              <a:rPr lang="en-US" sz="1600" noProof="1" smtClean="0">
                <a:solidFill>
                  <a:srgbClr val="A31515"/>
                </a:solidFill>
                <a:highlight>
                  <a:srgbClr val="FFFFFF"/>
                </a:highlight>
                <a:latin typeface="Consolas"/>
              </a:rPr>
              <a:t>"g"</a:t>
            </a:r>
            <a:r>
              <a:rPr lang="en-US" sz="1600" noProof="1" smtClean="0">
                <a:solidFill>
                  <a:srgbClr val="000000"/>
                </a:solidFill>
                <a:highlight>
                  <a:srgbClr val="FFFFFF"/>
                </a:highlight>
                <a:latin typeface="Consolas"/>
              </a:rPr>
              <a:t> };</a:t>
            </a:r>
          </a:p>
          <a:p>
            <a:pPr marL="0" indent="0">
              <a:buNone/>
            </a:pPr>
            <a:endParaRPr lang="en-US" sz="1600" noProof="1" smtClean="0">
              <a:solidFill>
                <a:srgbClr val="000000"/>
              </a:solidFill>
              <a:highlight>
                <a:srgbClr val="FFFFFF"/>
              </a:highlight>
              <a:latin typeface="Consolas"/>
            </a:endParaRPr>
          </a:p>
          <a:p>
            <a:pPr marL="0" indent="0">
              <a:buNone/>
            </a:pPr>
            <a:r>
              <a:rPr lang="en-US" sz="1600" dirty="0" smtClean="0">
                <a:solidFill>
                  <a:srgbClr val="008000"/>
                </a:solidFill>
                <a:highlight>
                  <a:srgbClr val="FFFFFF"/>
                </a:highlight>
                <a:latin typeface="Consolas"/>
              </a:rPr>
              <a:t>// Serialize the in-memory observation to Json</a:t>
            </a:r>
            <a:endParaRPr lang="en-US" sz="1600" b="1" noProof="1" smtClean="0">
              <a:solidFill>
                <a:srgbClr val="000000"/>
              </a:solidFill>
              <a:highlight>
                <a:srgbClr val="FFFFFF"/>
              </a:highlight>
              <a:latin typeface="Consolas"/>
            </a:endParaRPr>
          </a:p>
          <a:p>
            <a:pPr marL="0" indent="0">
              <a:buNone/>
            </a:pPr>
            <a:r>
              <a:rPr lang="en-US" sz="1600" noProof="1" smtClean="0">
                <a:solidFill>
                  <a:srgbClr val="0000FF"/>
                </a:solidFill>
                <a:highlight>
                  <a:srgbClr val="FFFFFF"/>
                </a:highlight>
                <a:latin typeface="Consolas"/>
              </a:rPr>
              <a:t>var</a:t>
            </a:r>
            <a:r>
              <a:rPr lang="en-US" sz="1600" noProof="1" smtClean="0">
                <a:solidFill>
                  <a:srgbClr val="000000"/>
                </a:solidFill>
                <a:highlight>
                  <a:srgbClr val="FFFFFF"/>
                </a:highlight>
                <a:latin typeface="Consolas"/>
              </a:rPr>
              <a:t> jsonText = </a:t>
            </a:r>
            <a:r>
              <a:rPr lang="en-US" sz="1600" noProof="1" smtClean="0">
                <a:solidFill>
                  <a:srgbClr val="2B91AF"/>
                </a:solidFill>
                <a:highlight>
                  <a:srgbClr val="FFFFFF"/>
                </a:highlight>
                <a:latin typeface="Consolas"/>
              </a:rPr>
              <a:t>FhirSerializer</a:t>
            </a:r>
            <a:r>
              <a:rPr lang="en-US" sz="1600" noProof="1" smtClean="0">
                <a:solidFill>
                  <a:srgbClr val="000000"/>
                </a:solidFill>
                <a:highlight>
                  <a:srgbClr val="FFFFFF"/>
                </a:highlight>
                <a:latin typeface="Consolas"/>
              </a:rPr>
              <a:t>.SerializeResourceToJson(obs);</a:t>
            </a:r>
          </a:p>
        </p:txBody>
      </p:sp>
      <p:sp>
        <p:nvSpPr>
          <p:cNvPr id="5" name="Slide Number Placeholder 4"/>
          <p:cNvSpPr>
            <a:spLocks noGrp="1"/>
          </p:cNvSpPr>
          <p:nvPr>
            <p:ph type="sldNum" sz="quarter" idx="4"/>
          </p:nvPr>
        </p:nvSpPr>
        <p:spPr/>
        <p:txBody>
          <a:bodyPr/>
          <a:lstStyle/>
          <a:p>
            <a:fld id="{2CD36790-EF9F-4521-A783-189BE19EEE4B}" type="slidenum">
              <a:rPr lang="en-US" smtClean="0"/>
              <a:pPr/>
              <a:t>246</a:t>
            </a:fld>
            <a:endParaRPr lang="en-US"/>
          </a:p>
        </p:txBody>
      </p:sp>
    </p:spTree>
    <p:extLst>
      <p:ext uri="{BB962C8B-B14F-4D97-AF65-F5344CB8AC3E}">
        <p14:creationId xmlns="" xmlns:p14="http://schemas.microsoft.com/office/powerpoint/2010/main" val="147070103"/>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Parsing/Serializing using Java</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247</a:t>
            </a:fld>
            <a:endParaRPr lang="en-US"/>
          </a:p>
        </p:txBody>
      </p:sp>
      <p:sp>
        <p:nvSpPr>
          <p:cNvPr id="6" name="Rectangle 5"/>
          <p:cNvSpPr/>
          <p:nvPr/>
        </p:nvSpPr>
        <p:spPr>
          <a:xfrm>
            <a:off x="457200" y="1800285"/>
            <a:ext cx="8229600" cy="4524315"/>
          </a:xfrm>
          <a:prstGeom prst="rect">
            <a:avLst/>
          </a:prstGeom>
        </p:spPr>
        <p:txBody>
          <a:bodyPr wrap="square">
            <a:spAutoFit/>
          </a:bodyPr>
          <a:lstStyle/>
          <a:p>
            <a:r>
              <a:rPr lang="nl-NL" noProof="1" smtClean="0">
                <a:solidFill>
                  <a:srgbClr val="000000"/>
                </a:solidFill>
                <a:highlight>
                  <a:srgbClr val="FFFFFF"/>
                </a:highlight>
                <a:latin typeface="Consolas"/>
              </a:rPr>
              <a:t>XmlParser xml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XmlParser();</a:t>
            </a:r>
          </a:p>
          <a:p>
            <a:endParaRPr lang="nl-NL" noProof="1" smtClean="0">
              <a:solidFill>
                <a:srgbClr val="000000"/>
              </a:solidFill>
              <a:highlight>
                <a:srgbClr val="FFFFFF"/>
              </a:highlight>
              <a:latin typeface="Consolas"/>
            </a:endParaRPr>
          </a:p>
          <a:p>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 obs = (</a:t>
            </a:r>
            <a:r>
              <a:rPr lang="en-US" noProof="1" smtClean="0">
                <a:solidFill>
                  <a:srgbClr val="2B91AF"/>
                </a:solidFill>
                <a:highlight>
                  <a:srgbClr val="FFFFFF"/>
                </a:highlight>
                <a:latin typeface="Consolas"/>
              </a:rPr>
              <a:t>Observation</a:t>
            </a:r>
            <a:r>
              <a:rPr lang="en-US" noProof="1" smtClean="0">
                <a:solidFill>
                  <a:srgbClr val="000000"/>
                </a:solidFill>
                <a:highlight>
                  <a:srgbClr val="FFFFFF"/>
                </a:highlight>
                <a:latin typeface="Consolas"/>
              </a:rPr>
              <a:t>)xml.parse(</a:t>
            </a:r>
            <a:r>
              <a:rPr lang="en-US" noProof="1" smtClean="0">
                <a:solidFill>
                  <a:srgbClr val="0000FF"/>
                </a:solidFill>
                <a:highlight>
                  <a:srgbClr val="FFFFFF"/>
                </a:highlight>
                <a:latin typeface="Consolas"/>
              </a:rPr>
              <a:t>new</a:t>
            </a:r>
            <a:r>
              <a:rPr lang="en-US" noProof="1" smtClean="0">
                <a:solidFill>
                  <a:srgbClr val="000000"/>
                </a:solidFill>
                <a:highlight>
                  <a:srgbClr val="FFFFFF"/>
                </a:highlight>
                <a:latin typeface="Consolas"/>
              </a:rPr>
              <a:t> 			FileInputStream(“observation.xm</a:t>
            </a:r>
            <a:r>
              <a:rPr lang="en-US" noProof="1">
                <a:solidFill>
                  <a:srgbClr val="000000"/>
                </a:solidFill>
                <a:highlight>
                  <a:srgbClr val="FFFFFF"/>
                </a:highlight>
                <a:latin typeface="Consolas"/>
              </a:rPr>
              <a:t>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obs.setStatusSimple(</a:t>
            </a:r>
            <a:r>
              <a:rPr lang="nl-NL" noProof="1" smtClean="0">
                <a:solidFill>
                  <a:srgbClr val="2B91AF"/>
                </a:solidFill>
                <a:highlight>
                  <a:srgbClr val="FFFFFF"/>
                </a:highlight>
                <a:latin typeface="Consolas"/>
              </a:rPr>
              <a:t>ObservationStatus</a:t>
            </a:r>
            <a:r>
              <a:rPr lang="nl-NL" noProof="1" smtClean="0">
                <a:solidFill>
                  <a:srgbClr val="000000"/>
                </a:solidFill>
                <a:highlight>
                  <a:srgbClr val="FFFFFF"/>
                </a:highlight>
                <a:latin typeface="Consolas"/>
              </a:rPr>
              <a:t>.amended);</a:t>
            </a:r>
          </a:p>
          <a:p>
            <a:endParaRPr lang="nl-NL" noProof="1" smtClean="0">
              <a:solidFill>
                <a:srgbClr val="000000"/>
              </a:solidFill>
              <a:highlight>
                <a:srgbClr val="FFFFFF"/>
              </a:highlight>
              <a:latin typeface="Consolas"/>
            </a:endParaRPr>
          </a:p>
          <a:p>
            <a:r>
              <a:rPr lang="nl-NL" noProof="1" smtClean="0">
                <a:solidFill>
                  <a:srgbClr val="2B91AF"/>
                </a:solidFill>
                <a:highlight>
                  <a:srgbClr val="FFFFFF"/>
                </a:highlight>
                <a:latin typeface="Consolas"/>
              </a:rPr>
              <a:t>Quantity</a:t>
            </a:r>
            <a:r>
              <a:rPr lang="nl-NL" noProof="1" smtClean="0">
                <a:solidFill>
                  <a:srgbClr val="000000"/>
                </a:solidFill>
                <a:highlight>
                  <a:srgbClr val="FFFFFF"/>
                </a:highlight>
                <a:latin typeface="Consolas"/>
              </a:rPr>
              <a:t> newValue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Quantity</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newValue.setValueSimple(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BigDecimal(40));   newValue.setUnitsSimple(</a:t>
            </a:r>
            <a:r>
              <a:rPr lang="nl-NL" noProof="1" smtClean="0">
                <a:solidFill>
                  <a:srgbClr val="A31515"/>
                </a:solidFill>
                <a:highlight>
                  <a:srgbClr val="FFFFFF"/>
                </a:highlight>
                <a:latin typeface="Consolas"/>
              </a:rPr>
              <a:t>"g"</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obs.setValue( newValue );</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JsonComposer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JsonComposer();</a:t>
            </a:r>
          </a:p>
          <a:p>
            <a:r>
              <a:rPr lang="nl-NL" noProof="1" smtClean="0">
                <a:solidFill>
                  <a:srgbClr val="000000"/>
                </a:solidFill>
                <a:highlight>
                  <a:srgbClr val="FFFFFF"/>
                </a:highlight>
                <a:latin typeface="Consolas"/>
              </a:rPr>
              <a:t>comp.compose(bos, obs,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json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endParaRPr lang="nl-NL" noProof="1"/>
          </a:p>
        </p:txBody>
      </p:sp>
    </p:spTree>
    <p:extLst>
      <p:ext uri="{BB962C8B-B14F-4D97-AF65-F5344CB8AC3E}">
        <p14:creationId xmlns="" xmlns:p14="http://schemas.microsoft.com/office/powerpoint/2010/main" val="8267984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3" name="Content Placeholder 2"/>
          <p:cNvSpPr>
            <a:spLocks noGrp="1"/>
          </p:cNvSpPr>
          <p:nvPr>
            <p:ph idx="1"/>
          </p:nvPr>
        </p:nvSpPr>
        <p:spPr/>
        <p:txBody>
          <a:bodyPr/>
          <a:lstStyle/>
          <a:p>
            <a:r>
              <a:rPr lang="en-US" dirty="0" smtClean="0"/>
              <a:t>For both Java</a:t>
            </a:r>
            <a:r>
              <a:rPr lang="en-US" dirty="0"/>
              <a:t> </a:t>
            </a:r>
            <a:r>
              <a:rPr lang="en-US" dirty="0" smtClean="0"/>
              <a:t>and C#, reference has custom-built Atom parser</a:t>
            </a:r>
          </a:p>
          <a:p>
            <a:r>
              <a:rPr lang="en-US" dirty="0" smtClean="0"/>
              <a:t>For .NET, you </a:t>
            </a:r>
            <a:r>
              <a:rPr lang="en-US" i="1" dirty="0" smtClean="0"/>
              <a:t>could</a:t>
            </a:r>
            <a:r>
              <a:rPr lang="en-US" dirty="0" smtClean="0"/>
              <a:t> use the framework’s </a:t>
            </a:r>
            <a:r>
              <a:rPr lang="en-US" dirty="0" err="1" smtClean="0"/>
              <a:t>SyndicationFeed</a:t>
            </a:r>
            <a:endParaRPr lang="en-US" dirty="0" smtClean="0"/>
          </a:p>
          <a:p>
            <a:pPr lvl="1"/>
            <a:r>
              <a:rPr lang="en-US" dirty="0" smtClean="0"/>
              <a:t>A bit more low-level</a:t>
            </a:r>
          </a:p>
          <a:p>
            <a:pPr lvl="1"/>
            <a:r>
              <a:rPr lang="en-US" dirty="0" smtClean="0"/>
              <a:t>No support for deleted-entries (even parse problems)</a:t>
            </a:r>
          </a:p>
          <a:p>
            <a:pPr lvl="1"/>
            <a:r>
              <a:rPr lang="en-US" dirty="0" smtClean="0"/>
              <a:t>Incompatible with </a:t>
            </a:r>
            <a:r>
              <a:rPr lang="en-US" dirty="0" err="1" smtClean="0"/>
              <a:t>WinRT</a:t>
            </a:r>
            <a:r>
              <a:rPr lang="en-US" dirty="0" smtClean="0"/>
              <a:t> (Win8 mobile apps)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248</a:t>
            </a:fld>
            <a:endParaRPr lang="en-CA"/>
          </a:p>
        </p:txBody>
      </p:sp>
    </p:spTree>
    <p:extLst>
      <p:ext uri="{BB962C8B-B14F-4D97-AF65-F5344CB8AC3E}">
        <p14:creationId xmlns="" xmlns:p14="http://schemas.microsoft.com/office/powerpoint/2010/main" val="621461988"/>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C#</a:t>
            </a:r>
            <a:endParaRPr lang="en-US" dirty="0"/>
          </a:p>
        </p:txBody>
      </p:sp>
      <p:sp>
        <p:nvSpPr>
          <p:cNvPr id="3" name="Content Placeholder 2"/>
          <p:cNvSpPr>
            <a:spLocks noGrp="1"/>
          </p:cNvSpPr>
          <p:nvPr>
            <p:ph idx="1"/>
          </p:nvPr>
        </p:nvSpPr>
        <p:spPr/>
        <p:txBody>
          <a:bodyPr/>
          <a:lstStyle/>
          <a:p>
            <a:r>
              <a:rPr lang="en-US" dirty="0" smtClean="0"/>
              <a:t>Abstraction on top of Atom parser</a:t>
            </a:r>
          </a:p>
          <a:p>
            <a:r>
              <a:rPr lang="en-US" dirty="0" smtClean="0"/>
              <a:t>Bundle = feed, </a:t>
            </a:r>
            <a:r>
              <a:rPr lang="en-US" dirty="0" err="1" smtClean="0"/>
              <a:t>BundleEntry</a:t>
            </a:r>
            <a:r>
              <a:rPr lang="en-US" dirty="0" smtClean="0"/>
              <a:t> = entry.</a:t>
            </a:r>
          </a:p>
          <a:p>
            <a:pPr marL="0" indent="0">
              <a:buNone/>
            </a:pPr>
            <a:endParaRPr lang="en-US" sz="1400" dirty="0" smtClean="0">
              <a:solidFill>
                <a:srgbClr val="2B91AF"/>
              </a:solidFill>
              <a:latin typeface="Consolas"/>
            </a:endParaRPr>
          </a:p>
          <a:p>
            <a:pPr marL="0" indent="0">
              <a:buNone/>
            </a:pP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result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Bundle</a:t>
            </a:r>
            <a:r>
              <a:rPr lang="en-US" sz="1800" noProof="1" smtClean="0">
                <a:solidFill>
                  <a:srgbClr val="000000"/>
                </a:solidFill>
                <a:highlight>
                  <a:srgbClr val="FFFFFF"/>
                </a:highlight>
                <a:latin typeface="Consolas"/>
              </a:rPr>
              <a:t>() { Title = </a:t>
            </a:r>
            <a:r>
              <a:rPr lang="en-US" sz="1800" noProof="1" smtClean="0">
                <a:solidFill>
                  <a:srgbClr val="A31515"/>
                </a:solidFill>
                <a:highlight>
                  <a:srgbClr val="FFFFFF"/>
                </a:highlight>
                <a:latin typeface="Consolas"/>
              </a:rPr>
              <a:t>"Demo bundle"</a:t>
            </a:r>
            <a:r>
              <a:rPr lang="en-US" sz="1800" noProof="1" smtClean="0">
                <a:solidFill>
                  <a:srgbClr val="000000"/>
                </a:solidFill>
                <a:highlight>
                  <a:srgbClr val="FFFFFF"/>
                </a:highlight>
                <a:latin typeface="Consolas"/>
              </a:rPr>
              <a:t>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ResourceEntry</a:t>
            </a:r>
            <a:r>
              <a:rPr lang="en-US" sz="1800" noProof="1" smtClean="0">
                <a:solidFill>
                  <a:srgbClr val="000000"/>
                </a:solidFill>
                <a:highlight>
                  <a:srgbClr val="FFFFFF"/>
                </a:highlight>
                <a:latin typeface="Consolas"/>
              </a:rPr>
              <a:t>&lt;</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&gt;() </a:t>
            </a:r>
          </a:p>
          <a:p>
            <a:pPr marL="0" indent="0">
              <a:buNone/>
            </a:pPr>
            <a:r>
              <a:rPr lang="en-US" sz="1800" noProof="1" smtClean="0">
                <a:solidFill>
                  <a:srgbClr val="000000"/>
                </a:solidFill>
                <a:highlight>
                  <a:srgbClr val="FFFFFF"/>
                </a:highlight>
                <a:latin typeface="Consolas"/>
              </a:rPr>
              <a:t>   { LastUpdated=</a:t>
            </a:r>
            <a:r>
              <a:rPr lang="en-US" sz="1800" noProof="1" smtClean="0">
                <a:solidFill>
                  <a:srgbClr val="2B91AF"/>
                </a:solidFill>
                <a:highlight>
                  <a:srgbClr val="FFFFFF"/>
                </a:highlight>
                <a:latin typeface="Consolas"/>
              </a:rPr>
              <a:t>DateTimeOffset</a:t>
            </a:r>
            <a:r>
              <a:rPr lang="en-US" sz="1800" noProof="1" smtClean="0">
                <a:solidFill>
                  <a:srgbClr val="000000"/>
                </a:solidFill>
                <a:highlight>
                  <a:srgbClr val="FFFFFF"/>
                </a:highlight>
                <a:latin typeface="Consolas"/>
              </a:rPr>
              <a:t>.Now, Content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Patient</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result.Entries.Add(</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DeletedEntry</a:t>
            </a:r>
            <a:r>
              <a:rPr lang="en-US" sz="1800" noProof="1" smtClean="0">
                <a:solidFill>
                  <a:srgbClr val="000000"/>
                </a:solidFill>
                <a:highlight>
                  <a:srgbClr val="FFFFFF"/>
                </a:highlight>
                <a:latin typeface="Consolas"/>
              </a:rPr>
              <a:t>() </a:t>
            </a:r>
          </a:p>
          <a:p>
            <a:pPr marL="0" indent="0">
              <a:buNone/>
            </a:pPr>
            <a:r>
              <a:rPr lang="en-US" sz="1800" noProof="1" smtClean="0">
                <a:solidFill>
                  <a:srgbClr val="000000"/>
                </a:solidFill>
                <a:highlight>
                  <a:srgbClr val="FFFFFF"/>
                </a:highlight>
                <a:latin typeface="Consolas"/>
              </a:rPr>
              <a:t>   { Id = </a:t>
            </a:r>
            <a:r>
              <a:rPr lang="en-US" sz="1800" noProof="1" smtClean="0">
                <a:solidFill>
                  <a:srgbClr val="0000FF"/>
                </a:solidFill>
                <a:highlight>
                  <a:srgbClr val="FFFFFF"/>
                </a:highlight>
                <a:latin typeface="Consolas"/>
              </a:rPr>
              <a:t>new</a:t>
            </a:r>
            <a:r>
              <a:rPr lang="en-US" sz="1800" noProof="1" smtClean="0">
                <a:solidFill>
                  <a:srgbClr val="000000"/>
                </a:solidFill>
                <a:highlight>
                  <a:srgbClr val="FFFFFF"/>
                </a:highlight>
                <a:latin typeface="Consolas"/>
              </a:rPr>
              <a:t> </a:t>
            </a:r>
            <a:r>
              <a:rPr lang="en-US" sz="1800" noProof="1" smtClean="0">
                <a:solidFill>
                  <a:srgbClr val="2B91AF"/>
                </a:solidFill>
                <a:highlight>
                  <a:srgbClr val="FFFFFF"/>
                </a:highlight>
                <a:latin typeface="Consolas"/>
              </a:rPr>
              <a:t>Uri</a:t>
            </a:r>
            <a:r>
              <a:rPr lang="en-US" sz="1800" noProof="1" smtClean="0">
                <a:solidFill>
                  <a:srgbClr val="000000"/>
                </a:solidFill>
                <a:highlight>
                  <a:srgbClr val="FFFFFF"/>
                </a:highlight>
                <a:latin typeface="Consolas"/>
              </a:rPr>
              <a:t>(</a:t>
            </a:r>
            <a:r>
              <a:rPr lang="en-US" sz="1800" noProof="1" smtClean="0">
                <a:solidFill>
                  <a:srgbClr val="A31515"/>
                </a:solidFill>
                <a:highlight>
                  <a:srgbClr val="FFFFFF"/>
                </a:highlight>
                <a:latin typeface="Consolas"/>
              </a:rPr>
              <a:t>"http://..."</a:t>
            </a:r>
            <a:r>
              <a:rPr lang="en-US" sz="1800" noProof="1" smtClean="0">
                <a:solidFill>
                  <a:srgbClr val="000000"/>
                </a:solidFill>
                <a:highlight>
                  <a:srgbClr val="FFFFFF"/>
                </a:highlight>
                <a:latin typeface="Consolas"/>
              </a:rPr>
              <a:t>), When = </a:t>
            </a:r>
            <a:r>
              <a:rPr lang="en-US" sz="1800" noProof="1" smtClean="0">
                <a:solidFill>
                  <a:srgbClr val="2B91AF"/>
                </a:solidFill>
                <a:highlight>
                  <a:srgbClr val="FFFFFF"/>
                </a:highlight>
                <a:latin typeface="Consolas"/>
              </a:rPr>
              <a:t>DateTime</a:t>
            </a:r>
            <a:r>
              <a:rPr lang="en-US" sz="1800" noProof="1" smtClean="0">
                <a:solidFill>
                  <a:srgbClr val="000000"/>
                </a:solidFill>
                <a:highlight>
                  <a:srgbClr val="FFFFFF"/>
                </a:highlight>
                <a:latin typeface="Consolas"/>
              </a:rPr>
              <a:t>.Now });</a:t>
            </a:r>
          </a:p>
          <a:p>
            <a:pPr marL="0" indent="0">
              <a:buNone/>
            </a:pPr>
            <a:endParaRPr lang="en-US" sz="1800" noProof="1" smtClean="0">
              <a:solidFill>
                <a:srgbClr val="000000"/>
              </a:solidFill>
              <a:highlight>
                <a:srgbClr val="FFFFFF"/>
              </a:highlight>
              <a:latin typeface="Consolas"/>
            </a:endParaRPr>
          </a:p>
          <a:p>
            <a:pPr marL="0" indent="0">
              <a:buNone/>
            </a:pPr>
            <a:r>
              <a:rPr lang="en-US" sz="1800" noProof="1" smtClean="0">
                <a:solidFill>
                  <a:srgbClr val="0000FF"/>
                </a:solidFill>
                <a:highlight>
                  <a:srgbClr val="FFFFFF"/>
                </a:highlight>
                <a:latin typeface="Consolas"/>
              </a:rPr>
              <a:t>var</a:t>
            </a:r>
            <a:r>
              <a:rPr lang="en-US" sz="1800" noProof="1" smtClean="0">
                <a:solidFill>
                  <a:srgbClr val="000000"/>
                </a:solidFill>
                <a:highlight>
                  <a:srgbClr val="FFFFFF"/>
                </a:highlight>
                <a:latin typeface="Consolas"/>
              </a:rPr>
              <a:t> bundleXml = </a:t>
            </a:r>
            <a:r>
              <a:rPr lang="en-US" sz="1800" noProof="1" smtClean="0">
                <a:solidFill>
                  <a:srgbClr val="2B91AF"/>
                </a:solidFill>
                <a:highlight>
                  <a:srgbClr val="FFFFFF"/>
                </a:highlight>
                <a:latin typeface="Consolas"/>
              </a:rPr>
              <a:t>FhirSerializer</a:t>
            </a:r>
            <a:r>
              <a:rPr lang="en-US" sz="1800" noProof="1" smtClean="0">
                <a:solidFill>
                  <a:srgbClr val="000000"/>
                </a:solidFill>
                <a:highlight>
                  <a:srgbClr val="FFFFFF"/>
                </a:highlight>
                <a:latin typeface="Consolas"/>
              </a:rPr>
              <a:t>.SerializeBundleToXml(result);</a:t>
            </a:r>
            <a:endParaRPr lang="en-US" sz="1800" noProof="1" smtClean="0">
              <a:solidFill>
                <a:srgbClr val="2B91AF"/>
              </a:solidFill>
              <a:latin typeface="Consolas"/>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249</a:t>
            </a:fld>
            <a:endParaRPr lang="en-CA"/>
          </a:p>
        </p:txBody>
      </p:sp>
    </p:spTree>
    <p:extLst>
      <p:ext uri="{BB962C8B-B14F-4D97-AF65-F5344CB8AC3E}">
        <p14:creationId xmlns="" xmlns:p14="http://schemas.microsoft.com/office/powerpoint/2010/main" val="31030759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and CDA</a:t>
            </a:r>
            <a:endParaRPr lang="en-US" dirty="0"/>
          </a:p>
        </p:txBody>
      </p:sp>
      <p:sp>
        <p:nvSpPr>
          <p:cNvPr id="3" name="Text Placeholder 2"/>
          <p:cNvSpPr>
            <a:spLocks noGrp="1"/>
          </p:cNvSpPr>
          <p:nvPr>
            <p:ph type="body" idx="1"/>
          </p:nvPr>
        </p:nvSpPr>
        <p:spPr/>
        <p:txBody>
          <a:bodyPr/>
          <a:lstStyle/>
          <a:p>
            <a:r>
              <a:rPr lang="en-US" dirty="0" smtClean="0"/>
              <a:t>Similarities</a:t>
            </a:r>
            <a:endParaRPr lang="en-US" dirty="0"/>
          </a:p>
        </p:txBody>
      </p:sp>
      <p:sp>
        <p:nvSpPr>
          <p:cNvPr id="4" name="Content Placeholder 3"/>
          <p:cNvSpPr>
            <a:spLocks noGrp="1"/>
          </p:cNvSpPr>
          <p:nvPr>
            <p:ph sz="half" idx="2"/>
          </p:nvPr>
        </p:nvSpPr>
        <p:spPr/>
        <p:txBody>
          <a:bodyPr/>
          <a:lstStyle/>
          <a:p>
            <a:r>
              <a:rPr lang="en-US" dirty="0" smtClean="0"/>
              <a:t>Support profiling for specific use-cases</a:t>
            </a:r>
          </a:p>
          <a:p>
            <a:r>
              <a:rPr lang="en-US" dirty="0" smtClean="0"/>
              <a:t>Human readability is minimum for interoperability</a:t>
            </a:r>
          </a:p>
          <a:p>
            <a:r>
              <a:rPr lang="en-US" dirty="0" smtClean="0"/>
              <a:t>APIs, validation tooling, profile tooling</a:t>
            </a:r>
          </a:p>
          <a:p>
            <a:r>
              <a:rPr lang="en-US" dirty="0" smtClean="0"/>
              <a:t>(See v3 similarities on prior slide)</a:t>
            </a:r>
            <a:endParaRPr lang="en-US" dirty="0"/>
          </a:p>
        </p:txBody>
      </p:sp>
      <p:sp>
        <p:nvSpPr>
          <p:cNvPr id="5" name="Text Placeholder 4"/>
          <p:cNvSpPr>
            <a:spLocks noGrp="1"/>
          </p:cNvSpPr>
          <p:nvPr>
            <p:ph type="body" sz="quarter" idx="3"/>
          </p:nvPr>
        </p:nvSpPr>
        <p:spPr/>
        <p:txBody>
          <a:bodyPr/>
          <a:lstStyle/>
          <a:p>
            <a:r>
              <a:rPr lang="en-US" dirty="0" smtClean="0"/>
              <a:t>FHIR Differences</a:t>
            </a:r>
            <a:endParaRPr lang="en-US" dirty="0"/>
          </a:p>
        </p:txBody>
      </p:sp>
      <p:sp>
        <p:nvSpPr>
          <p:cNvPr id="6" name="Content Placeholder 5"/>
          <p:cNvSpPr>
            <a:spLocks noGrp="1"/>
          </p:cNvSpPr>
          <p:nvPr>
            <p:ph sz="quarter" idx="4"/>
          </p:nvPr>
        </p:nvSpPr>
        <p:spPr/>
        <p:txBody>
          <a:bodyPr/>
          <a:lstStyle/>
          <a:p>
            <a:r>
              <a:rPr lang="en-US" dirty="0" smtClean="0"/>
              <a:t>Can use out of the box – no templates required</a:t>
            </a:r>
          </a:p>
          <a:p>
            <a:r>
              <a:rPr lang="en-US" dirty="0" smtClean="0"/>
              <a:t>Not restricted to just documents</a:t>
            </a:r>
          </a:p>
          <a:p>
            <a:r>
              <a:rPr lang="en-US" dirty="0" smtClean="0"/>
              <a:t>Implementer tooling generated with spec</a:t>
            </a:r>
          </a:p>
          <a:p>
            <a:r>
              <a:rPr lang="en-US" dirty="0" smtClean="0"/>
              <a:t>(See v3 differences on prior slide)</a:t>
            </a:r>
            <a:endParaRPr lang="en-US" dirty="0"/>
          </a:p>
        </p:txBody>
      </p:sp>
    </p:spTree>
    <p:extLst>
      <p:ext uri="{BB962C8B-B14F-4D97-AF65-F5344CB8AC3E}">
        <p14:creationId xmlns="" xmlns:p14="http://schemas.microsoft.com/office/powerpoint/2010/main" val="185227967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 in Java</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250</a:t>
            </a:fld>
            <a:endParaRPr lang="en-CA"/>
          </a:p>
        </p:txBody>
      </p:sp>
      <p:sp>
        <p:nvSpPr>
          <p:cNvPr id="6" name="Rectangle 5"/>
          <p:cNvSpPr/>
          <p:nvPr/>
        </p:nvSpPr>
        <p:spPr>
          <a:xfrm>
            <a:off x="381000" y="1600200"/>
            <a:ext cx="8229600" cy="4801314"/>
          </a:xfrm>
          <a:prstGeom prst="rect">
            <a:avLst/>
          </a:prstGeom>
        </p:spPr>
        <p:txBody>
          <a:bodyPr wrap="square">
            <a:spAutoFit/>
          </a:bodyPr>
          <a:lstStyle/>
          <a:p>
            <a:r>
              <a:rPr lang="nl-NL" noProof="1" smtClean="0">
                <a:solidFill>
                  <a:srgbClr val="000000"/>
                </a:solidFill>
                <a:highlight>
                  <a:srgbClr val="FFFFFF"/>
                </a:highlight>
                <a:latin typeface="Consolas"/>
              </a:rPr>
              <a:t>AtomFeed feed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AtomFeed();</a:t>
            </a:r>
          </a:p>
          <a:p>
            <a:r>
              <a:rPr lang="nl-NL" noProof="1" smtClean="0">
                <a:solidFill>
                  <a:srgbClr val="000000"/>
                </a:solidFill>
                <a:highlight>
                  <a:srgbClr val="FFFFFF"/>
                </a:highlight>
                <a:latin typeface="Consolas"/>
              </a:rPr>
              <a:t>feed.setTitle(</a:t>
            </a:r>
            <a:r>
              <a:rPr lang="nl-NL" noProof="1" smtClean="0">
                <a:solidFill>
                  <a:srgbClr val="A31515"/>
                </a:solidFill>
                <a:highlight>
                  <a:srgbClr val="FFFFFF"/>
                </a:highlight>
                <a:latin typeface="Consolas"/>
              </a:rPr>
              <a:t>"Demo bundle"</a:t>
            </a:r>
            <a:r>
              <a:rPr lang="nl-NL" noProof="1" smtClean="0">
                <a:solidFill>
                  <a:srgbClr val="000000"/>
                </a:solidFill>
                <a:highlight>
                  <a:srgbClr val="FFFFFF"/>
                </a:highlight>
                <a:latin typeface="Consolas"/>
              </a:rPr>
              <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pat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pat.setUpdated(Calendar.getInstance());</a:t>
            </a:r>
          </a:p>
          <a:p>
            <a:r>
              <a:rPr lang="nl-NL" noProof="1" smtClean="0">
                <a:solidFill>
                  <a:srgbClr val="000000"/>
                </a:solidFill>
                <a:highlight>
                  <a:srgbClr val="FFFFFF"/>
                </a:highlight>
                <a:latin typeface="Consolas"/>
              </a:rPr>
              <a:t>pat.setResource(</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
            </a:r>
            <a:r>
              <a:rPr lang="nl-NL" noProof="1" smtClean="0">
                <a:solidFill>
                  <a:srgbClr val="2B91AF"/>
                </a:solidFill>
                <a:highlight>
                  <a:srgbClr val="FFFFFF"/>
                </a:highlight>
                <a:latin typeface="Consolas"/>
              </a:rPr>
              <a:t>Patient</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feed.getEntryList().add(pat);</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AtomEntry del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AtomEntry();</a:t>
            </a:r>
          </a:p>
          <a:p>
            <a:r>
              <a:rPr lang="nl-NL" noProof="1" smtClean="0">
                <a:solidFill>
                  <a:srgbClr val="000000"/>
                </a:solidFill>
                <a:highlight>
                  <a:srgbClr val="FFFFFF"/>
                </a:highlight>
                <a:latin typeface="Consolas"/>
              </a:rPr>
              <a:t>del.setUpdated(Calendar.getInstance());</a:t>
            </a:r>
          </a:p>
          <a:p>
            <a:r>
              <a:rPr lang="nl-NL" noProof="1" smtClean="0">
                <a:solidFill>
                  <a:srgbClr val="000000"/>
                </a:solidFill>
                <a:highlight>
                  <a:srgbClr val="FFFFFF"/>
                </a:highlight>
                <a:latin typeface="Consolas"/>
              </a:rPr>
              <a:t>del.setDeleted(</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  del.setId(</a:t>
            </a:r>
            <a:r>
              <a:rPr lang="nl-NL" noProof="1" smtClean="0">
                <a:solidFill>
                  <a:srgbClr val="A31515"/>
                </a:solidFill>
                <a:highlight>
                  <a:srgbClr val="FFFFFF"/>
                </a:highlight>
                <a:latin typeface="Consolas"/>
              </a:rPr>
              <a:t>"http://nu.nl/fhir"</a:t>
            </a:r>
            <a:r>
              <a:rPr lang="nl-NL" noProof="1" smtClean="0">
                <a:solidFill>
                  <a:srgbClr val="000000"/>
                </a:solidFill>
                <a:highlight>
                  <a:srgbClr val="FFFFFF"/>
                </a:highlight>
                <a:latin typeface="Consolas"/>
              </a:rPr>
              <a:t>);</a:t>
            </a:r>
          </a:p>
          <a:p>
            <a:r>
              <a:rPr lang="nl-NL" noProof="1" smtClean="0">
                <a:solidFill>
                  <a:srgbClr val="000000"/>
                </a:solidFill>
                <a:highlight>
                  <a:srgbClr val="FFFFFF"/>
                </a:highlight>
                <a:latin typeface="Consolas"/>
              </a:rPr>
              <a:t>feed.getEntryList().add(del);</a:t>
            </a:r>
          </a:p>
          <a:p>
            <a:endParaRPr lang="nl-NL" noProof="1" smtClean="0">
              <a:solidFill>
                <a:srgbClr val="000000"/>
              </a:solidFill>
              <a:highlight>
                <a:srgbClr val="FFFFFF"/>
              </a:highlight>
              <a:latin typeface="Consolas"/>
            </a:endParaRPr>
          </a:p>
          <a:p>
            <a:r>
              <a:rPr lang="nl-NL" noProof="1" smtClean="0">
                <a:solidFill>
                  <a:srgbClr val="000000"/>
                </a:solidFill>
                <a:highlight>
                  <a:srgbClr val="FFFFFF"/>
                </a:highlight>
                <a:latin typeface="Consolas"/>
              </a:rPr>
              <a:t>ByteArrayOutputStream bos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ByteArrayOutputStream();</a:t>
            </a:r>
          </a:p>
          <a:p>
            <a:r>
              <a:rPr lang="nl-NL" noProof="1" smtClean="0">
                <a:solidFill>
                  <a:srgbClr val="000000"/>
                </a:solidFill>
                <a:highlight>
                  <a:srgbClr val="FFFFFF"/>
                </a:highlight>
                <a:latin typeface="Consolas"/>
              </a:rPr>
              <a:t>AtomComposer comp = </a:t>
            </a:r>
            <a:r>
              <a:rPr lang="nl-NL" noProof="1" smtClean="0">
                <a:solidFill>
                  <a:srgbClr val="0000FF"/>
                </a:solidFill>
                <a:highlight>
                  <a:srgbClr val="FFFFFF"/>
                </a:highlight>
                <a:latin typeface="Consolas"/>
              </a:rPr>
              <a:t>new</a:t>
            </a:r>
            <a:r>
              <a:rPr lang="nl-NL" noProof="1" smtClean="0">
                <a:solidFill>
                  <a:srgbClr val="000000"/>
                </a:solidFill>
                <a:highlight>
                  <a:srgbClr val="FFFFFF"/>
                </a:highlight>
                <a:latin typeface="Consolas"/>
              </a:rPr>
              <a:t> AtomComposer();</a:t>
            </a:r>
          </a:p>
          <a:p>
            <a:r>
              <a:rPr lang="nl-NL" noProof="1" smtClean="0">
                <a:solidFill>
                  <a:srgbClr val="000000"/>
                </a:solidFill>
                <a:highlight>
                  <a:srgbClr val="FFFFFF"/>
                </a:highlight>
                <a:latin typeface="Consolas"/>
              </a:rPr>
              <a:t>comp.compose(bos, feed, </a:t>
            </a:r>
            <a:r>
              <a:rPr lang="nl-NL" noProof="1" smtClean="0">
                <a:solidFill>
                  <a:srgbClr val="0000FF"/>
                </a:solidFill>
                <a:highlight>
                  <a:srgbClr val="FFFFFF"/>
                </a:highlight>
                <a:latin typeface="Consolas"/>
              </a:rPr>
              <a:t>true</a:t>
            </a:r>
            <a:r>
              <a:rPr lang="nl-NL" noProof="1" smtClean="0">
                <a:solidFill>
                  <a:srgbClr val="000000"/>
                </a:solidFill>
                <a:highlight>
                  <a:srgbClr val="FFFFFF"/>
                </a:highlight>
                <a:latin typeface="Consolas"/>
              </a:rPr>
              <a:t>);</a:t>
            </a:r>
          </a:p>
          <a:p>
            <a:r>
              <a:rPr lang="nl-NL" noProof="1" smtClean="0">
                <a:solidFill>
                  <a:srgbClr val="2B91AF"/>
                </a:solidFill>
                <a:highlight>
                  <a:srgbClr val="FFFFFF"/>
                </a:highlight>
                <a:latin typeface="Consolas"/>
              </a:rPr>
              <a:t>String</a:t>
            </a:r>
            <a:r>
              <a:rPr lang="nl-NL" noProof="1" smtClean="0">
                <a:solidFill>
                  <a:srgbClr val="000000"/>
                </a:solidFill>
                <a:highlight>
                  <a:srgbClr val="FFFFFF"/>
                </a:highlight>
                <a:latin typeface="Consolas"/>
              </a:rPr>
              <a:t> xml = bos.toString(</a:t>
            </a:r>
            <a:r>
              <a:rPr lang="nl-NL" noProof="1" smtClean="0">
                <a:solidFill>
                  <a:srgbClr val="A31515"/>
                </a:solidFill>
                <a:highlight>
                  <a:srgbClr val="FFFFFF"/>
                </a:highlight>
                <a:latin typeface="Consolas"/>
              </a:rPr>
              <a:t>"UTF8"</a:t>
            </a:r>
            <a:r>
              <a:rPr lang="nl-NL" noProof="1" smtClean="0">
                <a:solidFill>
                  <a:srgbClr val="000000"/>
                </a:solidFill>
                <a:highlight>
                  <a:srgbClr val="FFFFFF"/>
                </a:highlight>
                <a:latin typeface="Consolas"/>
              </a:rPr>
              <a:t>);</a:t>
            </a:r>
          </a:p>
        </p:txBody>
      </p:sp>
    </p:spTree>
    <p:extLst>
      <p:ext uri="{BB962C8B-B14F-4D97-AF65-F5344CB8AC3E}">
        <p14:creationId xmlns="" xmlns:p14="http://schemas.microsoft.com/office/powerpoint/2010/main" val="246974569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C#</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251</a:t>
            </a:fld>
            <a:endParaRPr lang="en-CA"/>
          </a:p>
        </p:txBody>
      </p:sp>
      <p:sp>
        <p:nvSpPr>
          <p:cNvPr id="5" name="Rectangle 4"/>
          <p:cNvSpPr/>
          <p:nvPr/>
        </p:nvSpPr>
        <p:spPr>
          <a:xfrm>
            <a:off x="533400" y="1905000"/>
            <a:ext cx="7772400" cy="4524315"/>
          </a:xfrm>
          <a:prstGeom prst="rect">
            <a:avLst/>
          </a:prstGeom>
        </p:spPr>
        <p:txBody>
          <a:bodyPr wrap="square">
            <a:spAutoFit/>
          </a:bodyPr>
          <a:lstStyle/>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client =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FhirClient</a:t>
            </a:r>
            <a:r>
              <a:rPr lang="nl-NL" sz="2400" noProof="1" smtClean="0">
                <a:solidFill>
                  <a:srgbClr val="000000"/>
                </a:solidFill>
                <a:highlight>
                  <a:srgbClr val="FFFFFF"/>
                </a:highlight>
                <a:latin typeface="Consolas"/>
              </a:rPr>
              <a:t>( </a:t>
            </a:r>
          </a:p>
          <a:p>
            <a:r>
              <a:rPr lang="nl-NL" sz="2400" noProof="1" smtClean="0">
                <a:solidFill>
                  <a:srgbClr val="000000"/>
                </a:solidFill>
                <a:highlight>
                  <a:srgbClr val="FFFFFF"/>
                </a:highlight>
                <a:latin typeface="Consolas"/>
              </a:rPr>
              <a:t>	</a:t>
            </a:r>
            <a:r>
              <a:rPr lang="nl-NL" sz="2400" noProof="1" smtClean="0">
                <a:solidFill>
                  <a:srgbClr val="0000FF"/>
                </a:solidFill>
                <a:highlight>
                  <a:srgbClr val="FFFFFF"/>
                </a:highlight>
                <a:latin typeface="Consolas"/>
              </a:rPr>
              <a:t>new</a:t>
            </a:r>
            <a:r>
              <a:rPr lang="nl-NL" sz="2400" noProof="1" smtClean="0">
                <a:solidFill>
                  <a:srgbClr val="000000"/>
                </a:solidFill>
                <a:highlight>
                  <a:srgbClr val="FFFFFF"/>
                </a:highlight>
                <a:latin typeface="Consolas"/>
              </a:rPr>
              <a:t> </a:t>
            </a:r>
            <a:r>
              <a:rPr lang="nl-NL" sz="2400" noProof="1" smtClean="0">
                <a:solidFill>
                  <a:srgbClr val="2B91AF"/>
                </a:solidFill>
                <a:highlight>
                  <a:srgbClr val="FFFFFF"/>
                </a:highlight>
                <a:latin typeface="Consolas"/>
              </a:rPr>
              <a:t>Uri</a:t>
            </a:r>
            <a:r>
              <a:rPr lang="nl-NL" sz="2400" noProof="1" smtClean="0">
                <a:solidFill>
                  <a:srgbClr val="000000"/>
                </a:solidFill>
                <a:highlight>
                  <a:srgbClr val="FFFFFF"/>
                </a:highlight>
                <a:latin typeface="Consolas"/>
              </a:rPr>
              <a:t>(</a:t>
            </a:r>
            <a:r>
              <a:rPr lang="nl-NL" sz="2400" noProof="1" smtClean="0">
                <a:solidFill>
                  <a:srgbClr val="A31515"/>
                </a:solidFill>
                <a:highlight>
                  <a:srgbClr val="FFFFFF"/>
                </a:highlight>
                <a:latin typeface="Consolas"/>
              </a:rPr>
              <a:t>"https://fhir.com/svc/fhir"</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en-US" sz="2400" noProof="1" smtClean="0">
                <a:solidFill>
                  <a:srgbClr val="008000"/>
                </a:solidFill>
                <a:highlight>
                  <a:srgbClr val="FFFFFF"/>
                </a:highlight>
                <a:latin typeface="Consolas"/>
              </a:rPr>
              <a:t>// NB: patient is a ResourceEntry&lt;Patient&gt;, // not a Patient</a:t>
            </a:r>
            <a:endParaRPr lang="en-US" sz="2400" noProof="1" smtClean="0">
              <a:solidFill>
                <a:srgbClr val="000000"/>
              </a:solidFill>
              <a:highlight>
                <a:srgbClr val="FFFFFF"/>
              </a:highlight>
              <a:latin typeface="Consolas"/>
            </a:endParaRP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patEntry = client.Read&lt;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a:t>
            </a:r>
            <a:r>
              <a:rPr lang="nl-NL" sz="2400" noProof="1" smtClean="0">
                <a:solidFill>
                  <a:srgbClr val="A31515"/>
                </a:solidFill>
                <a:highlight>
                  <a:srgbClr val="FFFFFF"/>
                </a:highlight>
                <a:latin typeface="Consolas"/>
              </a:rPr>
              <a:t>"1"</a:t>
            </a:r>
            <a:r>
              <a:rPr lang="nl-NL" sz="2400" noProof="1" smtClean="0">
                <a:solidFill>
                  <a:srgbClr val="000000"/>
                </a:solidFill>
                <a:highlight>
                  <a:srgbClr val="FFFFFF"/>
                </a:highlight>
                <a:latin typeface="Consolas"/>
              </a:rPr>
              <a:t>);</a:t>
            </a:r>
          </a:p>
          <a:p>
            <a:r>
              <a:rPr lang="nl-NL" sz="2400" noProof="1" smtClean="0">
                <a:solidFill>
                  <a:srgbClr val="0000FF"/>
                </a:solidFill>
                <a:highlight>
                  <a:srgbClr val="FFFFFF"/>
                </a:highlight>
                <a:latin typeface="Consolas"/>
              </a:rPr>
              <a:t>var</a:t>
            </a:r>
            <a:r>
              <a:rPr lang="nl-NL" sz="2400" noProof="1" smtClean="0">
                <a:solidFill>
                  <a:srgbClr val="000000"/>
                </a:solidFill>
                <a:highlight>
                  <a:srgbClr val="FFFFFF"/>
                </a:highlight>
                <a:latin typeface="Consolas"/>
              </a:rPr>
              <a:t> pat = patEntry.Resource;</a:t>
            </a:r>
          </a:p>
          <a:p>
            <a:r>
              <a:rPr lang="nl-NL" sz="2400" noProof="1" smtClean="0">
                <a:solidFill>
                  <a:srgbClr val="000000"/>
                </a:solidFill>
                <a:highlight>
                  <a:srgbClr val="FFFFFF"/>
                </a:highlight>
                <a:latin typeface="Consolas"/>
              </a:rPr>
              <a:t>            pat.Name.Add(</a:t>
            </a:r>
            <a:r>
              <a:rPr lang="nl-NL" sz="2400" noProof="1" smtClean="0">
                <a:solidFill>
                  <a:srgbClr val="2B91AF"/>
                </a:solidFill>
                <a:highlight>
                  <a:srgbClr val="FFFFFF"/>
                </a:highlight>
                <a:latin typeface="Consolas"/>
              </a:rPr>
              <a:t>HumanName</a:t>
            </a:r>
            <a:r>
              <a:rPr lang="nl-NL" sz="2400" noProof="1" smtClean="0">
                <a:solidFill>
                  <a:srgbClr val="000000"/>
                </a:solidFill>
                <a:highlight>
                  <a:srgbClr val="FFFFFF"/>
                </a:highlight>
                <a:latin typeface="Consolas"/>
              </a:rPr>
              <a:t>.ForFamily(</a:t>
            </a:r>
            <a:r>
              <a:rPr lang="nl-NL" sz="2400" noProof="1" smtClean="0">
                <a:solidFill>
                  <a:srgbClr val="A31515"/>
                </a:solidFill>
                <a:highlight>
                  <a:srgbClr val="FFFFFF"/>
                </a:highlight>
                <a:latin typeface="Consolas"/>
              </a:rPr>
              <a:t>"Kramer"</a:t>
            </a:r>
            <a:r>
              <a:rPr lang="nl-NL" sz="2400" noProof="1" smtClean="0">
                <a:solidFill>
                  <a:srgbClr val="000000"/>
                </a:solidFill>
                <a:highlight>
                  <a:srgbClr val="FFFFFF"/>
                </a:highlight>
                <a:latin typeface="Consolas"/>
              </a:rPr>
              <a:t>)</a:t>
            </a:r>
          </a:p>
          <a:p>
            <a:r>
              <a:rPr lang="nl-NL" sz="2400" noProof="1" smtClean="0">
                <a:solidFill>
                  <a:srgbClr val="000000"/>
                </a:solidFill>
                <a:highlight>
                  <a:srgbClr val="FFFFFF"/>
                </a:highlight>
                <a:latin typeface="Consolas"/>
              </a:rPr>
              <a:t>		.WithGiven(</a:t>
            </a:r>
            <a:r>
              <a:rPr lang="nl-NL" sz="2400" noProof="1" smtClean="0">
                <a:solidFill>
                  <a:srgbClr val="A31515"/>
                </a:solidFill>
                <a:highlight>
                  <a:srgbClr val="FFFFFF"/>
                </a:highlight>
                <a:latin typeface="Consolas"/>
              </a:rPr>
              <a:t>"Ewout"</a:t>
            </a:r>
            <a:r>
              <a:rPr lang="nl-NL" sz="2400" noProof="1" smtClean="0">
                <a:solidFill>
                  <a:srgbClr val="000000"/>
                </a:solidFill>
                <a:highlight>
                  <a:srgbClr val="FFFFFF"/>
                </a:highlight>
                <a:latin typeface="Consolas"/>
              </a:rPr>
              <a:t>));</a:t>
            </a:r>
          </a:p>
          <a:p>
            <a:endParaRPr lang="nl-NL" sz="2400" noProof="1" smtClean="0">
              <a:solidFill>
                <a:srgbClr val="000000"/>
              </a:solidFill>
              <a:highlight>
                <a:srgbClr val="FFFFFF"/>
              </a:highlight>
              <a:latin typeface="Consolas"/>
            </a:endParaRPr>
          </a:p>
          <a:p>
            <a:r>
              <a:rPr lang="nl-NL" sz="2400" noProof="1" smtClean="0">
                <a:solidFill>
                  <a:srgbClr val="000000"/>
                </a:solidFill>
                <a:highlight>
                  <a:srgbClr val="FFFFFF"/>
                </a:highlight>
                <a:latin typeface="Consolas"/>
              </a:rPr>
              <a:t>client.Update&lt;</a:t>
            </a:r>
            <a:r>
              <a:rPr lang="nl-NL" sz="2400" noProof="1" smtClean="0">
                <a:solidFill>
                  <a:srgbClr val="2B91AF"/>
                </a:solidFill>
                <a:highlight>
                  <a:srgbClr val="FFFFFF"/>
                </a:highlight>
                <a:latin typeface="Consolas"/>
              </a:rPr>
              <a:t>Patient</a:t>
            </a:r>
            <a:r>
              <a:rPr lang="nl-NL" sz="2400" noProof="1" smtClean="0">
                <a:solidFill>
                  <a:srgbClr val="000000"/>
                </a:solidFill>
                <a:highlight>
                  <a:srgbClr val="FFFFFF"/>
                </a:highlight>
                <a:latin typeface="Consolas"/>
              </a:rPr>
              <a:t>&gt;(patEntry);</a:t>
            </a:r>
            <a:endParaRPr lang="nl-NL" sz="2400" noProof="1"/>
          </a:p>
        </p:txBody>
      </p:sp>
    </p:spTree>
    <p:extLst>
      <p:ext uri="{BB962C8B-B14F-4D97-AF65-F5344CB8AC3E}">
        <p14:creationId xmlns="" xmlns:p14="http://schemas.microsoft.com/office/powerpoint/2010/main" val="2663419972"/>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FHIR Client in Java</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252</a:t>
            </a:fld>
            <a:endParaRPr lang="en-CA"/>
          </a:p>
        </p:txBody>
      </p:sp>
      <p:sp>
        <p:nvSpPr>
          <p:cNvPr id="5" name="Rectangle 4"/>
          <p:cNvSpPr/>
          <p:nvPr/>
        </p:nvSpPr>
        <p:spPr>
          <a:xfrm>
            <a:off x="609600" y="1828800"/>
            <a:ext cx="7924800" cy="4524315"/>
          </a:xfrm>
          <a:prstGeom prst="rect">
            <a:avLst/>
          </a:prstGeom>
        </p:spPr>
        <p:txBody>
          <a:bodyPr wrap="square">
            <a:spAutoFit/>
          </a:bodyPr>
          <a:lstStyle/>
          <a:p>
            <a:r>
              <a:rPr lang="nl-NL" sz="2400" noProof="1" smtClean="0"/>
              <a:t>FHIRClient client = </a:t>
            </a:r>
            <a:r>
              <a:rPr lang="nl-NL" sz="2400" b="1" noProof="1" smtClean="0"/>
              <a:t>new FHIRSimpleClient();</a:t>
            </a:r>
          </a:p>
          <a:p>
            <a:r>
              <a:rPr lang="nl-NL" sz="2400" noProof="1" smtClean="0"/>
              <a:t>client.initialize("https://spark.furore.com/fhir");</a:t>
            </a:r>
          </a:p>
          <a:p>
            <a:endParaRPr lang="nl-NL" sz="2400" noProof="1" smtClean="0"/>
          </a:p>
          <a:p>
            <a:r>
              <a:rPr lang="nl-NL" sz="2400" noProof="1" smtClean="0"/>
              <a:t>AtomEntry&lt;Patient&gt; pe = client.read(Patient.</a:t>
            </a:r>
            <a:r>
              <a:rPr lang="nl-NL" sz="2400" b="1" noProof="1" smtClean="0"/>
              <a:t>class, "1");</a:t>
            </a:r>
          </a:p>
          <a:p>
            <a:r>
              <a:rPr lang="nl-NL" sz="2400" noProof="1" smtClean="0"/>
              <a:t>Patient p = pe.getResource();</a:t>
            </a:r>
          </a:p>
          <a:p>
            <a:endParaRPr lang="nl-NL" sz="2400" noProof="1" smtClean="0"/>
          </a:p>
          <a:p>
            <a:r>
              <a:rPr lang="nl-NL" sz="2400" noProof="1" smtClean="0"/>
              <a:t>HumanName hn = </a:t>
            </a:r>
            <a:r>
              <a:rPr lang="nl-NL" sz="2400" b="1" noProof="1" smtClean="0"/>
              <a:t>new HumanName();</a:t>
            </a:r>
          </a:p>
          <a:p>
            <a:r>
              <a:rPr lang="nl-NL" sz="2400" noProof="1" smtClean="0"/>
              <a:t>hn.getFamily().add(Factory.</a:t>
            </a:r>
            <a:r>
              <a:rPr lang="nl-NL" sz="2400" i="1" noProof="1" smtClean="0"/>
              <a:t>newString_("Kramer"));</a:t>
            </a:r>
          </a:p>
          <a:p>
            <a:r>
              <a:rPr lang="nl-NL" sz="2400" noProof="1" smtClean="0"/>
              <a:t>hn.getGiven().add(Factory.</a:t>
            </a:r>
            <a:r>
              <a:rPr lang="nl-NL" sz="2400" i="1" noProof="1" smtClean="0"/>
              <a:t>newString_("Ewout"));</a:t>
            </a:r>
          </a:p>
          <a:p>
            <a:r>
              <a:rPr lang="nl-NL" sz="2400" noProof="1" smtClean="0"/>
              <a:t>p.getName().add(hn);</a:t>
            </a:r>
          </a:p>
          <a:p>
            <a:endParaRPr lang="nl-NL" sz="2400" noProof="1" smtClean="0"/>
          </a:p>
          <a:p>
            <a:r>
              <a:rPr lang="nl-NL" sz="2400" noProof="1" smtClean="0"/>
              <a:t>client.update(Patient.</a:t>
            </a:r>
            <a:r>
              <a:rPr lang="nl-NL" sz="2400" b="1" noProof="1" smtClean="0"/>
              <a:t>class, p, "1");</a:t>
            </a:r>
            <a:endParaRPr lang="nl-NL" sz="2400" noProof="1"/>
          </a:p>
        </p:txBody>
      </p:sp>
    </p:spTree>
    <p:extLst>
      <p:ext uri="{BB962C8B-B14F-4D97-AF65-F5344CB8AC3E}">
        <p14:creationId xmlns="" xmlns:p14="http://schemas.microsoft.com/office/powerpoint/2010/main" val="3445639003"/>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 v2</a:t>
            </a:r>
            <a:endParaRPr lang="en-US" dirty="0"/>
          </a:p>
        </p:txBody>
      </p:sp>
      <p:sp>
        <p:nvSpPr>
          <p:cNvPr id="3" name="Content Placeholder 2"/>
          <p:cNvSpPr>
            <a:spLocks noGrp="1"/>
          </p:cNvSpPr>
          <p:nvPr>
            <p:ph idx="1"/>
          </p:nvPr>
        </p:nvSpPr>
        <p:spPr/>
        <p:txBody>
          <a:bodyPr/>
          <a:lstStyle/>
          <a:p>
            <a:r>
              <a:rPr lang="en-US" dirty="0" smtClean="0"/>
              <a:t>Already have an integration engine that supports translation between v2 and FHIR</a:t>
            </a:r>
          </a:p>
          <a:p>
            <a:r>
              <a:rPr lang="en-US" dirty="0" smtClean="0"/>
              <a:t>Resources map to segments reasonably well</a:t>
            </a:r>
          </a:p>
          <a:p>
            <a:r>
              <a:rPr lang="en-US" dirty="0" smtClean="0"/>
              <a:t>As always, the challenge with v2 mapping is the variability of v2 interfaces</a:t>
            </a:r>
          </a:p>
          <a:p>
            <a:pPr lvl="1"/>
            <a:r>
              <a:rPr lang="en-US" dirty="0" smtClean="0"/>
              <a:t>“Common” mappings can be created, but they won’t be one size fits all</a:t>
            </a:r>
            <a:endParaRPr lang="en-US" dirty="0"/>
          </a:p>
        </p:txBody>
      </p:sp>
      <p:pic>
        <p:nvPicPr>
          <p:cNvPr id="4" name="Picture 3"/>
          <p:cNvPicPr>
            <a:picLocks noChangeAspect="1"/>
          </p:cNvPicPr>
          <p:nvPr/>
        </p:nvPicPr>
        <p:blipFill rotWithShape="1">
          <a:blip r:embed="rId2" cstate="print">
            <a:extLst>
              <a:ext uri="{28A0092B-C50C-407E-A947-70E740481C1C}">
                <a14:useLocalDpi xmlns="" xmlns:a14="http://schemas.microsoft.com/office/drawing/2010/main" val="0"/>
              </a:ext>
            </a:extLst>
          </a:blip>
          <a:srcRect l="27071" t="19101" r="26890" b="29814"/>
          <a:stretch/>
        </p:blipFill>
        <p:spPr>
          <a:xfrm>
            <a:off x="4932040" y="5170992"/>
            <a:ext cx="2034746" cy="1252151"/>
          </a:xfrm>
          <a:prstGeom prst="rect">
            <a:avLst/>
          </a:prstGeom>
        </p:spPr>
      </p:pic>
      <p:sp>
        <p:nvSpPr>
          <p:cNvPr id="5" name="Right Arrow 4"/>
          <p:cNvSpPr/>
          <p:nvPr/>
        </p:nvSpPr>
        <p:spPr bwMode="auto">
          <a:xfrm>
            <a:off x="3611507" y="5589240"/>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1403648" y="5492551"/>
            <a:ext cx="2088232" cy="769441"/>
          </a:xfrm>
          <a:prstGeom prst="rect">
            <a:avLst/>
          </a:prstGeom>
          <a:noFill/>
        </p:spPr>
        <p:txBody>
          <a:bodyPr wrap="square" rtlCol="0">
            <a:spAutoFit/>
          </a:bodyPr>
          <a:lstStyle/>
          <a:p>
            <a:r>
              <a:rPr lang="en-US" sz="4400" b="1" dirty="0" smtClean="0">
                <a:solidFill>
                  <a:srgbClr val="FF0000"/>
                </a:solidFill>
              </a:rPr>
              <a:t>HL7 v2</a:t>
            </a:r>
            <a:endParaRPr lang="en-CA" sz="4400" b="1" dirty="0">
              <a:solidFill>
                <a:srgbClr val="FF0000"/>
              </a:solidFill>
            </a:endParaRPr>
          </a:p>
        </p:txBody>
      </p:sp>
    </p:spTree>
    <p:extLst>
      <p:ext uri="{BB962C8B-B14F-4D97-AF65-F5344CB8AC3E}">
        <p14:creationId xmlns="" xmlns:p14="http://schemas.microsoft.com/office/powerpoint/2010/main" val="110486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v2 mappings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254</a:t>
            </a:fld>
            <a:endParaRPr lang="en-CA"/>
          </a:p>
        </p:txBody>
      </p:sp>
      <p:sp>
        <p:nvSpPr>
          <p:cNvPr id="4" name="Rectangle 3"/>
          <p:cNvSpPr/>
          <p:nvPr/>
        </p:nvSpPr>
        <p:spPr>
          <a:xfrm>
            <a:off x="457200" y="1886508"/>
            <a:ext cx="8763000" cy="707886"/>
          </a:xfrm>
          <a:prstGeom prst="rect">
            <a:avLst/>
          </a:prstGeom>
        </p:spPr>
        <p:txBody>
          <a:bodyPr wrap="square">
            <a:spAutoFit/>
          </a:bodyPr>
          <a:lstStyle/>
          <a:p>
            <a:r>
              <a:rPr lang="en-US" sz="2400" i="1" dirty="0"/>
              <a:t>Every</a:t>
            </a:r>
            <a:r>
              <a:rPr lang="en-US" sz="2400" dirty="0"/>
              <a:t> Resource has v2 mappings </a:t>
            </a:r>
            <a:r>
              <a:rPr lang="en-US" sz="2400" dirty="0" smtClean="0"/>
              <a:t>specified, e.g.:</a:t>
            </a:r>
            <a:endParaRPr lang="en-US" sz="2400" dirty="0"/>
          </a:p>
          <a:p>
            <a:r>
              <a:rPr lang="nl-NL" sz="1600" dirty="0" smtClean="0">
                <a:latin typeface="Courier New" panose="02070309020205020404" pitchFamily="49" charset="0"/>
                <a:cs typeface="Courier New" panose="02070309020205020404" pitchFamily="49" charset="0"/>
              </a:rPr>
              <a:t>http</a:t>
            </a:r>
            <a:r>
              <a:rPr lang="nl-NL" sz="1600" dirty="0">
                <a:latin typeface="Courier New" panose="02070309020205020404" pitchFamily="49" charset="0"/>
                <a:cs typeface="Courier New" panose="02070309020205020404" pitchFamily="49" charset="0"/>
              </a:rPr>
              <a:t>://</a:t>
            </a:r>
            <a:r>
              <a:rPr lang="nl-NL" sz="1600" dirty="0" smtClean="0">
                <a:latin typeface="Courier New" panose="02070309020205020404" pitchFamily="49" charset="0"/>
                <a:cs typeface="Courier New" panose="02070309020205020404" pitchFamily="49" charset="0"/>
              </a:rPr>
              <a:t>www.hl7.org/fhir/patient-mappings.htm#http</a:t>
            </a:r>
            <a:r>
              <a:rPr lang="nl-NL" sz="1600" dirty="0">
                <a:latin typeface="Courier New" panose="02070309020205020404" pitchFamily="49" charset="0"/>
                <a:cs typeface="Courier New" panose="02070309020205020404" pitchFamily="49" charset="0"/>
              </a:rPr>
              <a:t>://hl7.org/v2</a:t>
            </a:r>
          </a:p>
        </p:txBody>
      </p:sp>
      <p:graphicFrame>
        <p:nvGraphicFramePr>
          <p:cNvPr id="5" name="Table 4"/>
          <p:cNvGraphicFramePr>
            <a:graphicFrameLocks noGrp="1"/>
          </p:cNvGraphicFramePr>
          <p:nvPr>
            <p:extLst>
              <p:ext uri="{D42A27DB-BD31-4B8C-83A1-F6EECF244321}">
                <p14:modId xmlns="" xmlns:p14="http://schemas.microsoft.com/office/powerpoint/2010/main" val="3337686760"/>
              </p:ext>
            </p:extLst>
          </p:nvPr>
        </p:nvGraphicFramePr>
        <p:xfrm>
          <a:off x="381000" y="2960370"/>
          <a:ext cx="8382000" cy="2983230"/>
        </p:xfrm>
        <a:graphic>
          <a:graphicData uri="http://schemas.openxmlformats.org/drawingml/2006/table">
            <a:tbl>
              <a:tblPr/>
              <a:tblGrid>
                <a:gridCol w="4191000"/>
                <a:gridCol w="4191000"/>
              </a:tblGrid>
              <a:tr h="0">
                <a:tc>
                  <a:txBody>
                    <a:bodyPr/>
                    <a:lstStyle/>
                    <a:p>
                      <a:pPr fontAlgn="t"/>
                      <a:r>
                        <a:rPr lang="nl-NL" b="1">
                          <a:effectLst/>
                          <a:latin typeface="verdana"/>
                        </a:rPr>
                        <a:t>Patient</a:t>
                      </a:r>
                      <a:endParaRPr lang="nl-NL" b="0">
                        <a:effectLst/>
                        <a:latin typeface="verdana"/>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endParaRPr lang="nl-NL" b="0">
                        <a:effectLst/>
                        <a:latin typeface="verdana"/>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identifier</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PID-3</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name</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PID-5, PID-9</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telecom</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PID-13, PID-14, PID-40</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gender</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PID-8</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birthDate</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PID-7</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deceased[x]</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PID-30</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address</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a:effectLst/>
                          <a:latin typeface="verdana"/>
                        </a:rPr>
                        <a:t>PID-11</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0">
                <a:tc>
                  <a:txBody>
                    <a:bodyPr/>
                    <a:lstStyle/>
                    <a:p>
                      <a:pPr fontAlgn="t"/>
                      <a:r>
                        <a:rPr lang="nl-NL" b="0">
                          <a:effectLst/>
                          <a:latin typeface="verdana"/>
                        </a:rPr>
                        <a:t>    maritalStatus</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nl-NL" b="0" dirty="0">
                          <a:effectLst/>
                          <a:latin typeface="verdana"/>
                        </a:rPr>
                        <a:t>PID-16</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Tree>
    <p:extLst>
      <p:ext uri="{BB962C8B-B14F-4D97-AF65-F5344CB8AC3E}">
        <p14:creationId xmlns="" xmlns:p14="http://schemas.microsoft.com/office/powerpoint/2010/main" val="878989435"/>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 CDA</a:t>
            </a:r>
            <a:endParaRPr lang="en-US" dirty="0"/>
          </a:p>
        </p:txBody>
      </p:sp>
      <p:sp>
        <p:nvSpPr>
          <p:cNvPr id="3" name="Content Placeholder 2"/>
          <p:cNvSpPr>
            <a:spLocks noGrp="1"/>
          </p:cNvSpPr>
          <p:nvPr>
            <p:ph idx="1"/>
          </p:nvPr>
        </p:nvSpPr>
        <p:spPr/>
        <p:txBody>
          <a:bodyPr/>
          <a:lstStyle/>
          <a:p>
            <a:r>
              <a:rPr lang="en-US" dirty="0" smtClean="0"/>
              <a:t>Made more complex by human-readable nature</a:t>
            </a:r>
          </a:p>
          <a:p>
            <a:pPr lvl="1"/>
            <a:r>
              <a:rPr lang="en-US" dirty="0" smtClean="0"/>
              <a:t>Need to ensure text &lt;-&gt; entry linkages are retained</a:t>
            </a:r>
          </a:p>
          <a:p>
            <a:pPr lvl="0"/>
            <a:r>
              <a:rPr lang="en-US" dirty="0" smtClean="0"/>
              <a:t>Will best be handled</a:t>
            </a:r>
            <a:r>
              <a:rPr lang="en-US" baseline="0" dirty="0" smtClean="0"/>
              <a:t> on a template by template basis</a:t>
            </a:r>
          </a:p>
          <a:p>
            <a:pPr lvl="1"/>
            <a:r>
              <a:rPr lang="en-US" dirty="0" smtClean="0"/>
              <a:t>Likely start with important ones like C-CDA</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255</a:t>
            </a:fld>
            <a:endParaRPr lang="en-CA" dirty="0"/>
          </a:p>
        </p:txBody>
      </p:sp>
      <p:pic>
        <p:nvPicPr>
          <p:cNvPr id="5" name="Picture 4"/>
          <p:cNvPicPr>
            <a:picLocks noChangeAspect="1"/>
          </p:cNvPicPr>
          <p:nvPr/>
        </p:nvPicPr>
        <p:blipFill rotWithShape="1">
          <a:blip r:embed="rId3" cstate="print">
            <a:extLst>
              <a:ext uri="{28A0092B-C50C-407E-A947-70E740481C1C}">
                <a14:useLocalDpi xmlns="" xmlns:a14="http://schemas.microsoft.com/office/drawing/2010/main" val="0"/>
              </a:ext>
            </a:extLst>
          </a:blip>
          <a:srcRect l="27071" t="19101" r="26890" b="29814"/>
          <a:stretch/>
        </p:blipFill>
        <p:spPr>
          <a:xfrm>
            <a:off x="4932040" y="5170992"/>
            <a:ext cx="2034746" cy="1252151"/>
          </a:xfrm>
          <a:prstGeom prst="rect">
            <a:avLst/>
          </a:prstGeom>
        </p:spPr>
      </p:pic>
      <p:sp>
        <p:nvSpPr>
          <p:cNvPr id="6" name="Right Arrow 5"/>
          <p:cNvSpPr/>
          <p:nvPr/>
        </p:nvSpPr>
        <p:spPr bwMode="auto">
          <a:xfrm>
            <a:off x="3611507" y="5589240"/>
            <a:ext cx="1224136"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pic>
        <p:nvPicPr>
          <p:cNvPr id="9218" name="Picture 2" descr="Clinical Document Architectur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331640" y="5353875"/>
            <a:ext cx="2148159" cy="104022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699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#7</a:t>
            </a:r>
            <a:endParaRPr lang="en-US" dirty="0"/>
          </a:p>
        </p:txBody>
      </p:sp>
      <p:sp>
        <p:nvSpPr>
          <p:cNvPr id="3" name="Content Placeholder 2"/>
          <p:cNvSpPr>
            <a:spLocks noGrp="1"/>
          </p:cNvSpPr>
          <p:nvPr>
            <p:ph idx="1"/>
          </p:nvPr>
        </p:nvSpPr>
        <p:spPr/>
        <p:txBody>
          <a:bodyPr/>
          <a:lstStyle/>
          <a:p>
            <a:pPr algn="ctr"/>
            <a:r>
              <a:rPr lang="en-US" sz="3600" dirty="0" smtClean="0">
                <a:latin typeface="+mj-lt"/>
              </a:rPr>
              <a:t>Write code . . .</a:t>
            </a:r>
          </a:p>
          <a:p>
            <a:pPr algn="ctr"/>
            <a:endParaRPr lang="en-US" sz="3600" dirty="0" smtClean="0">
              <a:latin typeface="+mj-lt"/>
            </a:endParaRPr>
          </a:p>
          <a:p>
            <a:pPr algn="ctr"/>
            <a:r>
              <a:rPr lang="en-US" sz="3600" dirty="0" smtClean="0">
                <a:latin typeface="+mj-lt"/>
              </a:rPr>
              <a:t>(60 minutes)</a:t>
            </a:r>
            <a:endParaRPr lang="en-US" sz="3600" dirty="0">
              <a:latin typeface="+mj-lt"/>
            </a:endParaRPr>
          </a:p>
        </p:txBody>
      </p:sp>
    </p:spTree>
    <p:extLst>
      <p:ext uri="{BB962C8B-B14F-4D97-AF65-F5344CB8AC3E}">
        <p14:creationId xmlns="" xmlns:p14="http://schemas.microsoft.com/office/powerpoint/2010/main" val="166400291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Populate and Post a Resource using code</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257</a:t>
            </a:fld>
            <a:endParaRPr lang="en-CA"/>
          </a:p>
        </p:txBody>
      </p:sp>
      <p:sp>
        <p:nvSpPr>
          <p:cNvPr id="4" name="Text Placeholder 3"/>
          <p:cNvSpPr>
            <a:spLocks noGrp="1"/>
          </p:cNvSpPr>
          <p:nvPr>
            <p:ph type="body" idx="4294967295"/>
          </p:nvPr>
        </p:nvSpPr>
        <p:spPr/>
        <p:txBody>
          <a:bodyPr/>
          <a:lstStyle/>
          <a:p>
            <a:pPr lvl="0"/>
            <a:r>
              <a:rPr lang="en-US" sz="2800" dirty="0" smtClean="0"/>
              <a:t>Leverage one of the 4 reference platforms and write code to populate and post a Patient resource instance</a:t>
            </a:r>
            <a:endParaRPr lang="en-US" sz="2000" dirty="0" smtClean="0"/>
          </a:p>
          <a:p>
            <a:pPr lvl="1"/>
            <a:r>
              <a:rPr lang="en-US" sz="2000" dirty="0" smtClean="0"/>
              <a:t>Up to you how many elements to fill in</a:t>
            </a:r>
          </a:p>
          <a:p>
            <a:pPr lvl="1"/>
            <a:r>
              <a:rPr lang="en-US" sz="2000" dirty="0" smtClean="0"/>
              <a:t>Try sending the resource to Grahame’s server and verify success by querying on the website</a:t>
            </a:r>
            <a:endParaRPr lang="en-US" sz="2000" dirty="0"/>
          </a:p>
          <a:p>
            <a:pPr lvl="0"/>
            <a:r>
              <a:rPr lang="en-US" sz="2800" dirty="0" smtClean="0"/>
              <a:t>Bonus points</a:t>
            </a:r>
          </a:p>
          <a:p>
            <a:pPr lvl="1"/>
            <a:r>
              <a:rPr lang="en-US" sz="2000" dirty="0" smtClean="0"/>
              <a:t>Add code to update and query the history of the resource too</a:t>
            </a:r>
            <a:endParaRPr lang="en-US" sz="2400" dirty="0"/>
          </a:p>
        </p:txBody>
      </p:sp>
    </p:spTree>
    <p:extLst>
      <p:ext uri="{BB962C8B-B14F-4D97-AF65-F5344CB8AC3E}">
        <p14:creationId xmlns="" xmlns:p14="http://schemas.microsoft.com/office/powerpoint/2010/main" val="4117953958"/>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Implementation</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258</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07474724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The end is near…</a:t>
            </a:r>
            <a:endParaRPr lang="en-US" dirty="0"/>
          </a:p>
        </p:txBody>
      </p:sp>
      <p:sp>
        <p:nvSpPr>
          <p:cNvPr id="2051" name="Rectangle 3"/>
          <p:cNvSpPr>
            <a:spLocks noGrp="1" noChangeArrowheads="1"/>
          </p:cNvSpPr>
          <p:nvPr>
            <p:ph type="body" idx="1"/>
          </p:nvPr>
        </p:nvSpPr>
        <p:spPr/>
        <p:txBody>
          <a:bodyPr/>
          <a:lstStyle/>
          <a:p>
            <a:endParaRPr lang="en-US" dirty="0"/>
          </a:p>
        </p:txBody>
      </p:sp>
    </p:spTree>
    <p:extLst>
      <p:ext uri="{BB962C8B-B14F-4D97-AF65-F5344CB8AC3E}">
        <p14:creationId xmlns="" xmlns:p14="http://schemas.microsoft.com/office/powerpoint/2010/main" val="6021878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and Services</a:t>
            </a:r>
            <a:endParaRPr lang="en-US" dirty="0"/>
          </a:p>
        </p:txBody>
      </p:sp>
      <p:sp>
        <p:nvSpPr>
          <p:cNvPr id="3" name="Text Placeholder 2"/>
          <p:cNvSpPr>
            <a:spLocks noGrp="1"/>
          </p:cNvSpPr>
          <p:nvPr>
            <p:ph type="body" idx="1"/>
          </p:nvPr>
        </p:nvSpPr>
        <p:spPr/>
        <p:txBody>
          <a:bodyPr/>
          <a:lstStyle/>
          <a:p>
            <a:r>
              <a:rPr lang="en-US" dirty="0" smtClean="0"/>
              <a:t>Similarities</a:t>
            </a:r>
            <a:endParaRPr lang="en-US" dirty="0"/>
          </a:p>
        </p:txBody>
      </p:sp>
      <p:sp>
        <p:nvSpPr>
          <p:cNvPr id="4" name="Content Placeholder 3"/>
          <p:cNvSpPr>
            <a:spLocks noGrp="1"/>
          </p:cNvSpPr>
          <p:nvPr>
            <p:ph sz="half" idx="2"/>
          </p:nvPr>
        </p:nvSpPr>
        <p:spPr/>
        <p:txBody>
          <a:bodyPr/>
          <a:lstStyle/>
          <a:p>
            <a:r>
              <a:rPr lang="en-US" dirty="0" smtClean="0"/>
              <a:t>Encourage context neutral, re-usable structures with defined behavior</a:t>
            </a:r>
          </a:p>
          <a:p>
            <a:r>
              <a:rPr lang="en-US" dirty="0" smtClean="0"/>
              <a:t>RESTful interface is a simple SOA interface</a:t>
            </a:r>
            <a:endParaRPr lang="en-US" dirty="0"/>
          </a:p>
        </p:txBody>
      </p:sp>
      <p:sp>
        <p:nvSpPr>
          <p:cNvPr id="5" name="Text Placeholder 4"/>
          <p:cNvSpPr>
            <a:spLocks noGrp="1"/>
          </p:cNvSpPr>
          <p:nvPr>
            <p:ph type="body" sz="quarter" idx="3"/>
          </p:nvPr>
        </p:nvSpPr>
        <p:spPr/>
        <p:txBody>
          <a:bodyPr/>
          <a:lstStyle/>
          <a:p>
            <a:r>
              <a:rPr lang="en-US" dirty="0" smtClean="0"/>
              <a:t>FHIR differences</a:t>
            </a:r>
            <a:endParaRPr lang="en-US" dirty="0"/>
          </a:p>
        </p:txBody>
      </p:sp>
      <p:sp>
        <p:nvSpPr>
          <p:cNvPr id="6" name="Content Placeholder 5"/>
          <p:cNvSpPr>
            <a:spLocks noGrp="1"/>
          </p:cNvSpPr>
          <p:nvPr>
            <p:ph sz="quarter" idx="4"/>
          </p:nvPr>
        </p:nvSpPr>
        <p:spPr/>
        <p:txBody>
          <a:bodyPr/>
          <a:lstStyle/>
          <a:p>
            <a:r>
              <a:rPr lang="en-US" dirty="0" smtClean="0"/>
              <a:t>Consistent data structures across services</a:t>
            </a:r>
          </a:p>
          <a:p>
            <a:r>
              <a:rPr lang="en-US" dirty="0" smtClean="0"/>
              <a:t>Ease of transport across paradigms message &lt;-&gt; service &lt;-&gt; document &lt;-&gt; REST</a:t>
            </a:r>
          </a:p>
          <a:p>
            <a:r>
              <a:rPr lang="en-US" dirty="0" smtClean="0"/>
              <a:t>Standard framework for defining/discovering services</a:t>
            </a:r>
            <a:endParaRPr lang="en-US" dirty="0"/>
          </a:p>
        </p:txBody>
      </p:sp>
    </p:spTree>
    <p:extLst>
      <p:ext uri="{BB962C8B-B14F-4D97-AF65-F5344CB8AC3E}">
        <p14:creationId xmlns="" xmlns:p14="http://schemas.microsoft.com/office/powerpoint/2010/main" val="18986419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Balloting plans</a:t>
            </a:r>
            <a:endParaRPr lang="en-US" dirty="0"/>
          </a:p>
        </p:txBody>
      </p:sp>
      <p:sp>
        <p:nvSpPr>
          <p:cNvPr id="3" name="Content Placeholder 2"/>
          <p:cNvSpPr>
            <a:spLocks noGrp="1"/>
          </p:cNvSpPr>
          <p:nvPr>
            <p:ph idx="1"/>
          </p:nvPr>
        </p:nvSpPr>
        <p:spPr/>
        <p:txBody>
          <a:bodyPr/>
          <a:lstStyle/>
          <a:p>
            <a:r>
              <a:rPr lang="en-US" sz="2400" dirty="0" smtClean="0"/>
              <a:t>1</a:t>
            </a:r>
            <a:r>
              <a:rPr lang="en-US" sz="2400" baseline="30000" dirty="0" smtClean="0"/>
              <a:t>st</a:t>
            </a:r>
            <a:r>
              <a:rPr lang="en-US" sz="2400" dirty="0" smtClean="0"/>
              <a:t> Draft Standard for Trial Use ballot (DSTU) Jan 2014</a:t>
            </a:r>
          </a:p>
          <a:p>
            <a:pPr lvl="1"/>
            <a:r>
              <a:rPr lang="en-US" sz="2000" b="1" dirty="0" smtClean="0"/>
              <a:t>semi-stable</a:t>
            </a:r>
            <a:r>
              <a:rPr lang="en-US" sz="2000" b="1" baseline="0" dirty="0" smtClean="0"/>
              <a:t> platform for implementers </a:t>
            </a:r>
            <a:r>
              <a:rPr lang="en-US" sz="2000" baseline="0" dirty="0" smtClean="0"/>
              <a:t>while still allowing non-backward-compatible change for Normative version if implementation experience dictates</a:t>
            </a:r>
          </a:p>
          <a:p>
            <a:r>
              <a:rPr lang="en-US" sz="2500" dirty="0" smtClean="0"/>
              <a:t>2</a:t>
            </a:r>
            <a:r>
              <a:rPr lang="en-US" sz="2500" baseline="30000" dirty="0" smtClean="0"/>
              <a:t>nd</a:t>
            </a:r>
            <a:r>
              <a:rPr lang="en-US" sz="2500" dirty="0" smtClean="0"/>
              <a:t> DSTU targeted for publication Summer 2015</a:t>
            </a:r>
            <a:endParaRPr lang="en-US" sz="2500" baseline="0" dirty="0" smtClean="0"/>
          </a:p>
          <a:p>
            <a:pPr lvl="1"/>
            <a:r>
              <a:rPr lang="en-US" sz="2000" dirty="0" smtClean="0"/>
              <a:t>New resources, capabilities + profiles for CCDA</a:t>
            </a:r>
            <a:endParaRPr lang="en-US" sz="2000" baseline="0" dirty="0" smtClean="0"/>
          </a:p>
          <a:p>
            <a:pPr lvl="0"/>
            <a:r>
              <a:rPr lang="en-US" sz="2400" dirty="0" smtClean="0"/>
              <a:t>Normative likely some time in 2017</a:t>
            </a:r>
          </a:p>
          <a:p>
            <a:pPr lvl="1"/>
            <a:r>
              <a:rPr lang="en-US" sz="2000" dirty="0" smtClean="0"/>
              <a:t>We want *lots* of implementation experience</a:t>
            </a:r>
            <a:r>
              <a:rPr lang="en-US" sz="2000" baseline="0" dirty="0" smtClean="0"/>
              <a:t> before committing to backward compatibility</a:t>
            </a:r>
          </a:p>
          <a:p>
            <a:pPr lvl="1"/>
            <a:r>
              <a:rPr lang="en-US" sz="2000" dirty="0" smtClean="0"/>
              <a:t>Not everything will go normative at once</a:t>
            </a:r>
            <a:endParaRPr lang="en-US" sz="2000" baseline="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260</a:t>
            </a:fld>
            <a:endParaRPr lang="en-CA" dirty="0"/>
          </a:p>
        </p:txBody>
      </p:sp>
      <p:pic>
        <p:nvPicPr>
          <p:cNvPr id="7" name="Picture 6"/>
          <p:cNvPicPr>
            <a:picLocks noChangeAspect="1"/>
          </p:cNvPicPr>
          <p:nvPr/>
        </p:nvPicPr>
        <p:blipFill rotWithShape="1">
          <a:blip r:embed="rId2" cstate="print">
            <a:extLst>
              <a:ext uri="{28A0092B-C50C-407E-A947-70E740481C1C}">
                <a14:useLocalDpi xmlns="" xmlns:a14="http://schemas.microsoft.com/office/drawing/2010/main" val="0"/>
              </a:ext>
            </a:extLst>
          </a:blip>
          <a:srcRect l="27071" t="19101" r="26890" b="29814"/>
          <a:stretch/>
        </p:blipFill>
        <p:spPr>
          <a:xfrm>
            <a:off x="6876256" y="260647"/>
            <a:ext cx="2034746" cy="1252151"/>
          </a:xfrm>
          <a:prstGeom prst="rect">
            <a:avLst/>
          </a:prstGeom>
        </p:spPr>
      </p:pic>
      <p:pic>
        <p:nvPicPr>
          <p:cNvPr id="16387" name="Picture 3" descr="C:\Users\office\AppData\Local\Microsoft\Windows\Temporary Internet Files\Content.IE5\2B0EXTZ8\MC900280925[1].wmf"/>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400800" y="5105400"/>
            <a:ext cx="1293590" cy="134114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0641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FHIR going to replace . . .</a:t>
            </a:r>
            <a:endParaRPr lang="en-US" dirty="0"/>
          </a:p>
        </p:txBody>
      </p:sp>
      <p:sp>
        <p:nvSpPr>
          <p:cNvPr id="3" name="Content Placeholder 2"/>
          <p:cNvSpPr>
            <a:spLocks noGrp="1"/>
          </p:cNvSpPr>
          <p:nvPr>
            <p:ph idx="1"/>
          </p:nvPr>
        </p:nvSpPr>
        <p:spPr/>
        <p:txBody>
          <a:bodyPr/>
          <a:lstStyle/>
          <a:p>
            <a:r>
              <a:rPr lang="en-US" dirty="0" smtClean="0"/>
              <a:t>HL7 v2?, v3?, CDA?</a:t>
            </a:r>
          </a:p>
          <a:p>
            <a:pPr lvl="0"/>
            <a:endParaRPr lang="en-US" dirty="0" smtClean="0"/>
          </a:p>
          <a:p>
            <a:pPr lvl="0"/>
            <a:r>
              <a:rPr lang="en-US" dirty="0" smtClean="0"/>
              <a:t>FHIR has the </a:t>
            </a:r>
            <a:r>
              <a:rPr lang="en-US" b="1" dirty="0" smtClean="0"/>
              <a:t>potential</a:t>
            </a:r>
            <a:r>
              <a:rPr lang="en-US" b="0" dirty="0" smtClean="0"/>
              <a:t> to supplant all of the above, but that’s not going to happen soon</a:t>
            </a:r>
          </a:p>
          <a:p>
            <a:pPr lvl="1"/>
            <a:r>
              <a:rPr lang="en-US" b="0" dirty="0" smtClean="0"/>
              <a:t>Sunk costs don’t get thrown out easily</a:t>
            </a:r>
          </a:p>
          <a:p>
            <a:pPr lvl="0"/>
            <a:r>
              <a:rPr lang="en-US" dirty="0" smtClean="0"/>
              <a:t>All HL7 standards will be maintained as long as implementers require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261</a:t>
            </a:fld>
            <a:endParaRPr lang="en-CA"/>
          </a:p>
        </p:txBody>
      </p:sp>
    </p:spTree>
    <p:extLst>
      <p:ext uri="{BB962C8B-B14F-4D97-AF65-F5344CB8AC3E}">
        <p14:creationId xmlns="" xmlns:p14="http://schemas.microsoft.com/office/powerpoint/2010/main" val="961560266"/>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Next Steps for </a:t>
            </a:r>
            <a:r>
              <a:rPr lang="en-US" b="1" noProof="0" dirty="0" smtClean="0"/>
              <a:t>you</a:t>
            </a:r>
            <a:endParaRPr lang="en-US" b="1" noProof="0" dirty="0"/>
          </a:p>
        </p:txBody>
      </p:sp>
      <p:sp>
        <p:nvSpPr>
          <p:cNvPr id="3" name="Content Placeholder 2"/>
          <p:cNvSpPr>
            <a:spLocks noGrp="1"/>
          </p:cNvSpPr>
          <p:nvPr>
            <p:ph idx="1"/>
          </p:nvPr>
        </p:nvSpPr>
        <p:spPr/>
        <p:txBody>
          <a:bodyPr/>
          <a:lstStyle/>
          <a:p>
            <a:r>
              <a:rPr lang="en-US" sz="2400" noProof="0" dirty="0" smtClean="0"/>
              <a:t>Attend other FHIR tutorials</a:t>
            </a:r>
          </a:p>
          <a:p>
            <a:pPr lvl="1"/>
            <a:r>
              <a:rPr lang="en-US" sz="1900" noProof="0" dirty="0" smtClean="0"/>
              <a:t>Developers, Profiles, Deep Dive</a:t>
            </a:r>
          </a:p>
          <a:p>
            <a:r>
              <a:rPr lang="en-US" sz="2400" noProof="0" dirty="0" smtClean="0"/>
              <a:t>Read the spec: </a:t>
            </a:r>
            <a:r>
              <a:rPr lang="en-US" sz="2400" noProof="0" dirty="0" smtClean="0">
                <a:hlinkClick r:id="rId2"/>
              </a:rPr>
              <a:t>http://hl7.org/fhir</a:t>
            </a:r>
            <a:endParaRPr lang="en-US" sz="2400" noProof="0" dirty="0" smtClean="0"/>
          </a:p>
          <a:p>
            <a:r>
              <a:rPr lang="en-US" sz="2400" noProof="0" dirty="0" smtClean="0"/>
              <a:t>Comment in the discussion areas</a:t>
            </a:r>
            <a:endParaRPr lang="en-US" sz="1800" noProof="0" dirty="0" smtClean="0"/>
          </a:p>
          <a:p>
            <a:r>
              <a:rPr lang="en-US" sz="2400" noProof="0" dirty="0" smtClean="0"/>
              <a:t>Follow #FHIR on Twitter</a:t>
            </a:r>
          </a:p>
          <a:p>
            <a:r>
              <a:rPr lang="en-US" sz="2400" noProof="0" dirty="0" smtClean="0"/>
              <a:t>Shape the specification:</a:t>
            </a:r>
          </a:p>
          <a:p>
            <a:pPr lvl="1"/>
            <a:r>
              <a:rPr lang="en-US" sz="2000" noProof="0" dirty="0" smtClean="0"/>
              <a:t>Join the FHIR track at this WGM</a:t>
            </a:r>
          </a:p>
          <a:p>
            <a:pPr lvl="1"/>
            <a:r>
              <a:rPr lang="en-US" sz="2000" noProof="0" dirty="0" smtClean="0"/>
              <a:t>Feedback – discussion, tracker, list server</a:t>
            </a:r>
          </a:p>
          <a:p>
            <a:pPr lvl="1"/>
            <a:r>
              <a:rPr lang="en-US" sz="2000" noProof="0" dirty="0" smtClean="0"/>
              <a:t>Try implementing it</a:t>
            </a:r>
          </a:p>
          <a:p>
            <a:pPr lvl="1"/>
            <a:r>
              <a:rPr lang="en-US" sz="2000" noProof="0" dirty="0" smtClean="0"/>
              <a:t>Come to a Connectathon!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262</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xmlns=""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8054183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Education opportunities</a:t>
            </a:r>
            <a:endParaRPr lang="en-AU" b="1" dirty="0"/>
          </a:p>
        </p:txBody>
      </p:sp>
      <p:sp>
        <p:nvSpPr>
          <p:cNvPr id="3" name="Content Placeholder 2"/>
          <p:cNvSpPr>
            <a:spLocks noGrp="1"/>
          </p:cNvSpPr>
          <p:nvPr>
            <p:ph idx="1"/>
          </p:nvPr>
        </p:nvSpPr>
        <p:spPr/>
        <p:txBody>
          <a:bodyPr/>
          <a:lstStyle/>
          <a:p>
            <a:r>
              <a:rPr lang="en-AU" sz="2400" dirty="0" smtClean="0"/>
              <a:t>Attend a Working Group Meeting</a:t>
            </a:r>
          </a:p>
          <a:p>
            <a:pPr lvl="1"/>
            <a:r>
              <a:rPr lang="en-AU" sz="1900" dirty="0" smtClean="0"/>
              <a:t>Tutorials, </a:t>
            </a:r>
            <a:r>
              <a:rPr lang="en-AU" sz="1900" b="1" dirty="0" smtClean="0"/>
              <a:t>Connectathons</a:t>
            </a:r>
          </a:p>
          <a:p>
            <a:pPr lvl="1"/>
            <a:r>
              <a:rPr lang="en-AU" sz="1900" dirty="0" smtClean="0"/>
              <a:t>October </a:t>
            </a:r>
            <a:r>
              <a:rPr lang="en-AU" sz="1900" dirty="0" smtClean="0"/>
              <a:t>2-9 </a:t>
            </a:r>
            <a:r>
              <a:rPr lang="en-AU" sz="1900" dirty="0" smtClean="0"/>
              <a:t>Atlanta</a:t>
            </a:r>
          </a:p>
          <a:p>
            <a:pPr lvl="1"/>
            <a:r>
              <a:rPr lang="en-AU" sz="1900" dirty="0" smtClean="0"/>
              <a:t>January 9-15 </a:t>
            </a:r>
            <a:r>
              <a:rPr lang="en-AU" sz="1900" dirty="0" err="1" smtClean="0"/>
              <a:t>Orlando</a:t>
            </a:r>
            <a:endParaRPr lang="en-AU" sz="1900" dirty="0" smtClean="0"/>
          </a:p>
          <a:p>
            <a:pPr lvl="1"/>
            <a:r>
              <a:rPr lang="en-AU" sz="1900" dirty="0" smtClean="0"/>
              <a:t>May 7-13 Montreal</a:t>
            </a:r>
            <a:endParaRPr lang="en-AU" sz="1900" dirty="0" smtClean="0"/>
          </a:p>
          <a:p>
            <a:r>
              <a:rPr lang="en-AU" sz="2400" dirty="0" smtClean="0"/>
              <a:t>Attend an Implementation Workshop</a:t>
            </a:r>
          </a:p>
          <a:p>
            <a:pPr lvl="1"/>
            <a:r>
              <a:rPr lang="en-AU" sz="1900" dirty="0" smtClean="0"/>
              <a:t>Intensive tutorials, hands-on</a:t>
            </a:r>
          </a:p>
          <a:p>
            <a:pPr lvl="1"/>
            <a:r>
              <a:rPr lang="en-AU" sz="1900" dirty="0" smtClean="0"/>
              <a:t>November </a:t>
            </a:r>
            <a:r>
              <a:rPr lang="en-AU" sz="1900" dirty="0" smtClean="0"/>
              <a:t>16-18 Dallas</a:t>
            </a:r>
          </a:p>
          <a:p>
            <a:r>
              <a:rPr lang="en-AU" sz="2400" dirty="0" smtClean="0"/>
              <a:t>FHIR Institute Webinars</a:t>
            </a:r>
          </a:p>
          <a:p>
            <a:pPr lvl="1"/>
            <a:r>
              <a:rPr lang="en-AU" sz="1900" dirty="0" smtClean="0"/>
              <a:t>October 19-23</a:t>
            </a:r>
          </a:p>
          <a:p>
            <a:r>
              <a:rPr lang="en-AU" sz="2400" dirty="0" smtClean="0"/>
              <a:t>FHIR Developer Days</a:t>
            </a:r>
          </a:p>
          <a:p>
            <a:pPr lvl="1"/>
            <a:r>
              <a:rPr lang="en-AU" sz="1900" dirty="0" smtClean="0"/>
              <a:t>Amsterdam Nov 18-20th</a:t>
            </a:r>
          </a:p>
        </p:txBody>
      </p:sp>
      <p:sp>
        <p:nvSpPr>
          <p:cNvPr id="4" name="Slide Number Placeholder 3"/>
          <p:cNvSpPr>
            <a:spLocks noGrp="1"/>
          </p:cNvSpPr>
          <p:nvPr>
            <p:ph type="sldNum" sz="quarter" idx="4"/>
          </p:nvPr>
        </p:nvSpPr>
        <p:spPr/>
        <p:txBody>
          <a:bodyPr/>
          <a:lstStyle/>
          <a:p>
            <a:fld id="{5CC3E5C4-3E2B-40F1-9F2B-C46CEB0C88DF}" type="slidenum">
              <a:rPr lang="en-CA" smtClean="0"/>
              <a:pPr/>
              <a:t>263</a:t>
            </a:fld>
            <a:endParaRPr lang="en-CA" dirty="0"/>
          </a:p>
        </p:txBody>
      </p:sp>
      <p:pic>
        <p:nvPicPr>
          <p:cNvPr id="7" name="Picture 6"/>
          <p:cNvPicPr>
            <a:picLocks noChangeAspect="1"/>
          </p:cNvPicPr>
          <p:nvPr/>
        </p:nvPicPr>
        <p:blipFill rotWithShape="1">
          <a:blip r:embed="rId2" cstate="print">
            <a:extLst>
              <a:ext uri="{28A0092B-C50C-407E-A947-70E740481C1C}">
                <a14:useLocalDpi xmlns=""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86745025"/>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264</a:t>
            </a:fld>
            <a:endParaRPr lang="en-CA" dirty="0"/>
          </a:p>
        </p:txBody>
      </p:sp>
      <p:sp>
        <p:nvSpPr>
          <p:cNvPr id="5" name="Title 4"/>
          <p:cNvSpPr>
            <a:spLocks noGrp="1"/>
          </p:cNvSpPr>
          <p:nvPr>
            <p:ph type="title"/>
          </p:nvPr>
        </p:nvSpPr>
        <p:spPr>
          <a:xfrm>
            <a:off x="323528" y="332657"/>
            <a:ext cx="8496944" cy="1180142"/>
          </a:xfrm>
        </p:spPr>
        <p:txBody>
          <a:bodyPr/>
          <a:lstStyle/>
          <a:p>
            <a:pPr algn="ctr"/>
            <a:r>
              <a:rPr lang="en-US" sz="2800" b="1" dirty="0" smtClean="0">
                <a:solidFill>
                  <a:schemeClr val="tx1"/>
                </a:solidFill>
              </a:rPr>
              <a:t>International HL7 FHIR Developer Days</a:t>
            </a:r>
            <a:br>
              <a:rPr lang="en-US" sz="2800" b="1" dirty="0" smtClean="0">
                <a:solidFill>
                  <a:schemeClr val="tx1"/>
                </a:solidFill>
              </a:rPr>
            </a:br>
            <a:r>
              <a:rPr lang="en-US" sz="2400" b="1" smtClean="0">
                <a:solidFill>
                  <a:schemeClr val="accent1"/>
                </a:solidFill>
              </a:rPr>
              <a:t>November 18-20, 2015 </a:t>
            </a:r>
            <a:r>
              <a:rPr lang="en-US" sz="2400" b="1" dirty="0" smtClean="0">
                <a:solidFill>
                  <a:schemeClr val="accent1"/>
                </a:solidFill>
              </a:rPr>
              <a:t>in Amsterdam</a:t>
            </a:r>
            <a:endParaRPr lang="en-CA" sz="2800" b="1" dirty="0">
              <a:solidFill>
                <a:schemeClr val="accent1"/>
              </a:solidFill>
            </a:endParaRPr>
          </a:p>
        </p:txBody>
      </p:sp>
      <p:sp>
        <p:nvSpPr>
          <p:cNvPr id="6" name="Text Placeholder 5"/>
          <p:cNvSpPr>
            <a:spLocks noGrp="1"/>
          </p:cNvSpPr>
          <p:nvPr>
            <p:ph type="body" idx="4294967295"/>
          </p:nvPr>
        </p:nvSpPr>
        <p:spPr>
          <a:xfrm>
            <a:off x="395536" y="1412570"/>
            <a:ext cx="8384027" cy="4104456"/>
          </a:xfrm>
        </p:spPr>
        <p:txBody>
          <a:bodyPr/>
          <a:lstStyle/>
          <a:p>
            <a:r>
              <a:rPr lang="en-US" sz="2400" dirty="0" smtClean="0"/>
              <a:t>Education</a:t>
            </a:r>
          </a:p>
          <a:p>
            <a:pPr lvl="1"/>
            <a:r>
              <a:rPr lang="en-US" sz="2000" dirty="0" smtClean="0"/>
              <a:t>34 tutorials/presentations</a:t>
            </a:r>
          </a:p>
          <a:p>
            <a:pPr lvl="2"/>
            <a:r>
              <a:rPr lang="en-US" sz="1800" dirty="0" smtClean="0"/>
              <a:t>pick &amp; choose</a:t>
            </a:r>
          </a:p>
          <a:p>
            <a:pPr lvl="2"/>
            <a:endParaRPr lang="en-US" sz="800" dirty="0" smtClean="0"/>
          </a:p>
          <a:p>
            <a:r>
              <a:rPr lang="en-US" sz="2400" dirty="0" smtClean="0"/>
              <a:t>Connectathon</a:t>
            </a:r>
          </a:p>
          <a:p>
            <a:pPr lvl="1"/>
            <a:r>
              <a:rPr lang="en-US" sz="2000" dirty="0" smtClean="0"/>
              <a:t>Meet fellow developers</a:t>
            </a:r>
          </a:p>
          <a:p>
            <a:pPr lvl="1"/>
            <a:r>
              <a:rPr lang="en-US" sz="2000" dirty="0" smtClean="0"/>
              <a:t>Put FHIR to the test</a:t>
            </a:r>
          </a:p>
          <a:p>
            <a:pPr lvl="1"/>
            <a:endParaRPr lang="en-US" sz="800" dirty="0"/>
          </a:p>
          <a:p>
            <a:r>
              <a:rPr lang="en-US" sz="2400" dirty="0" smtClean="0"/>
              <a:t>Networking</a:t>
            </a:r>
          </a:p>
          <a:p>
            <a:pPr lvl="1"/>
            <a:r>
              <a:rPr lang="en-US" sz="2000" dirty="0" smtClean="0"/>
              <a:t>FHIR experts and authors on hand</a:t>
            </a:r>
            <a:br>
              <a:rPr lang="en-US" sz="2000" dirty="0" smtClean="0"/>
            </a:br>
            <a:endParaRPr lang="en-US" sz="600" dirty="0" smtClean="0"/>
          </a:p>
          <a:p>
            <a:pPr marL="0" indent="0" algn="ctr">
              <a:buNone/>
            </a:pPr>
            <a:r>
              <a:rPr lang="en-US" sz="3200" b="1" dirty="0" smtClean="0">
                <a:solidFill>
                  <a:schemeClr val="accent1"/>
                </a:solidFill>
              </a:rPr>
              <a:t>http://fhir.furore.com/devdays</a:t>
            </a:r>
            <a:endParaRPr lang="en-CA" sz="3200" b="1" dirty="0">
              <a:solidFill>
                <a:schemeClr val="accent1"/>
              </a:solidFill>
            </a:endParaRPr>
          </a:p>
        </p:txBody>
      </p:sp>
      <p:pic>
        <p:nvPicPr>
          <p:cNvPr id="8" name="Picture 14" descr="HL7 International Logo"/>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47911" y="5714190"/>
            <a:ext cx="665162"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xmlns="" val="0"/>
              </a:ext>
            </a:extLst>
          </a:blip>
          <a:srcRect l="27071" t="19101" r="26890" b="29814"/>
          <a:stretch/>
        </p:blipFill>
        <p:spPr>
          <a:xfrm>
            <a:off x="7548711" y="5603263"/>
            <a:ext cx="1296144" cy="797627"/>
          </a:xfrm>
          <a:prstGeom prst="rect">
            <a:avLst/>
          </a:prstGeom>
        </p:spPr>
      </p:pic>
      <p:pic>
        <p:nvPicPr>
          <p:cNvPr id="1028" name="Picture 4" descr="http://www.hl7.nl/templates/hl7/images/logo.jp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11345" t="2756" r="14781" b="2756"/>
          <a:stretch/>
        </p:blipFill>
        <p:spPr bwMode="auto">
          <a:xfrm>
            <a:off x="1148987" y="5713290"/>
            <a:ext cx="703971" cy="687600"/>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Rene Spronk"/>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988872" y="5713290"/>
            <a:ext cx="687600" cy="687600"/>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http://www.persberichtonline.nl/wp-content/uploads/logo-rood3.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812386" y="5790227"/>
            <a:ext cx="1800200" cy="533727"/>
          </a:xfrm>
          <a:prstGeom prst="rect">
            <a:avLst/>
          </a:prstGeom>
          <a:noFill/>
          <a:extLst>
            <a:ext uri="{909E8E84-426E-40DD-AFC4-6F175D3DCCD1}">
              <a14:hiddenFill xmlns:a14="http://schemas.microsoft.com/office/drawing/2010/main" xmlns="">
                <a:solidFill>
                  <a:srgbClr val="FFFFFF"/>
                </a:solidFill>
              </a14:hiddenFill>
            </a:ext>
          </a:extLst>
        </p:spPr>
      </p:pic>
      <p:sp>
        <p:nvSpPr>
          <p:cNvPr id="7" name="AutoShape 10" descr="data:image/jpeg;base64,/9j/4AAQSkZJRgABAQAAAQABAAD/2wCEAAkGBxQHBhIUBxMUFhIXGSIZFxcXFxgcGhwfFxccIB8cGh8gHTQgGB8mIRwbIjEhJSkvLjouHCAzODUsNygtLisBCgoKBQUFDgUFDisZExkrKysrKysrKysrKysrKysrKysrKysrKysrKysrKysrKysrKysrKysrKysrKysrKysrK//AABEIALcBEwMBIgACEQEDEQH/xAAcAAEAAgMBAQEAAAAAAAAAAAAABwgEBQYDAQL/xABHEAABAwIEAwQFBwkGBwEAAAABAAIDBBEFBhIhBzFRE0FhcRUiMoGRCBRSYnKhoiNCU4KSk7Gy0RYXM2PB0yU1Q3Oj0vAk/8QAFAEBAAAAAAAAAAAAAAAAAAAAAP/EABQRAQAAAAAAAAAAAAAAAAAAAAD/2gAMAwEAAhEDEQA/AJwREQEREBERAREQEREBERAREQEREBERAREQEREBERAREQEREBERAREQEREBERAREQEREBERAREQEREBERAREQEREBERAREQEREBERAREQEREBERAREQEREBERAREQEREBERAREQEREBERAREQEREBERAREQEREBERAREQEREBERAREQEREBERAREQEREBERAREQEREBERAREQEREBERAREQEREBERAREQEREBERAREQEREBERAXK55z7TZJEPpVszjLq0iJrSfU03J1PFvaH3rqlW75Q2J/O87MiadoIWgjo55Lj+EsQd5/fzh36Gt/dw/7y32TOJ9JnHFjBhkdQ14YX3kbGG2aWj82Qm/rDuVVFJnyfHac/nxgePvYf9EFllGWIccMOoq6SPs6p+hxbrYyIsdpNrtJlBIPcbLc8W8z/wBmMmyugNp5fyUXUFwN3fqtub9dPVVRQWN/v5w79DW/u4f95dBX8TKWgyjT19RHUdjO8sYzTH2m2v1iO0tp9Q76u9vVVSVl8z8MH5iyzhtMypELaWLS4dnr1uLGAn2ha2l37RQYv9/OHfoa393D/vKU4n9pEDYi4vY8xccj4qFcO4B/NcQifPWtexr2uczsCNQa4Etv2m1xteymxAReVRUspheoe1o+s4D+K+U9UypH/wCZ7HfZcD/BB7IiICIvhcA4AkXPJB9Rfl7xGwmQgAcydgtQ/NtBHLpfXUgdysaiK9+ltSDcovOCdtREHU7muaeRaQQfIheiAi/MkgiYTIQAOZJsAtNLnDD4XkS19ICOYM8Vx5+tsg3aLCw7F6fFBfDJ4ZR/lyMf/KVmoCIsHEcZp8L/AOZ1EMX/AHJGM/mKDORa/D8dpcUfbDamCU9I5WPP4StggLmMx8QMPy3UGPFalolHONoc9w2v6waDp233tzWVnnG/7OZSqqlltUbPUuLjW4hrLjvGpwVPZpXTzOdO4uc4kuc4kkkm5JJ3JJ70FqsA4o4fj+LR0+GvlMshIaDG4A2aSd+7YErtVD/B7hv6EbBiWIy+u6IvbFp2YJG7EuJuToO4sLXI3UMYtmmpr8UmlZUTtEkjnholeANTibAA2Fr2QXHRRvwFildkkzV73vdNK4tL3OcdLLMtufpNf8VJCAiIgKnuf8S9L51rZb3DpnBp+qw6W/haFbDMuI+iMu1M/wCiie8ebWkge82CpegKReAj9PESMdY5B+G/+i5KHC75RmqnjlURwsP2opnv/lj+K/WUcedlrGPnEF9bY5Gst3Okic1pPgCQfcg6njfmf0/nF0cBvDTXib0L7/lHfEBvkwHvUeLNwjDpMbxeKCjGqWV4aL35uPM+A5k9AV9x2OOHGZ20H+E17msPVrTYOPiQL+9BschYb6XzpRRWuHTNLh9Vh1O/C0rf8Ysdkq+IVUKeRwZGWxANcR7DRq5H6epZ3AGiEmcJKicepTQPfq6F1m/yl/wUeYnWHEcSlmm9qR7nu83uJP8AFBJXAOGTEc7mSpe8sgic/dxtqdZgvv0c4+5bPiVxjkmqn0+UX6Im7OqBu55/y/ot+tzPdbv5HAcQdgHDOtkpjaWsmbTA94jiYXyEefaBh+14LiGtLnAN3J5BBmxxVGPVx7Js1RMdzYPkebd55krya+XDK31DJFMw221Me0j72lWv4cZQjyflyONrR27wHTv5lzyNxf6LeQHv5krluIHCM5tzI6pgqWQ6mtDm9kXElotqJ1DusPcgx+CfESXMLnUeOu1zsbqjkPN7Rza7q4XBv3i99xcxRxLx6Svz5WugkeGiUxgBxAtEAy4se/Tf3qS8B4VuyHiQxGesa9lMySRzREQSBC8EX1nuPRQPNKZpXOlN3OJJPUk3JQdDgedarAsOnZh0jmyTaQZS4lzWt1eqy/skl27uewtbmszIeZ24Hj8ldi5dNNHG7sWucS58j/VF3G9mhpeSfLvK3PCjhl/bAOnxVzo6RrtI07OkcOYaTyaNrut4DkbchnKOCHNFSzBWaII3mNg1OdfR6pdckn1iC73oPTNOcKvNVSXYvM4tvtG0kRt+yy9vebnqSvNuU612DGqFLN83A1dpoNtPPV1Lbb6uS6XgvlJuaM1Xr2h1PAO0e07hxJsxh8CbkjkQ0jvVoi0FtiBblbut0QU3yzmepyvXCTBpXMN7uZzY8Due3k4ff0IKs1RZ+hqOHxxJws1rCXx33EgOns7+LiADbk4FVVxJjY8RlFN7Ae4N+yHG33KT8gYTNmDhBilPQgl3bNkY36RYGOc0eJDAB42QcLmvN1VmutL8XlJbe7YwSI2eDW8vC536krb4LwtxLGsHFRRQt7Nw1MDpGtc8dxaCdge7VbryXFuaWOIeCCNiDzC73KnFuvy3QMhZ2U0LNmtlabtb9FrmkG3S97cuWyDiT2mG1x9uOWNxBsS1zXNNjy3BBVlOCecJcz5dkbi7tU1O4NMh5uY4EtLvEWcCfAE73Kj7B864LjGIuOaMMbE+Rxc6ZrnSNLnEkueNnNuT3By6fim6lyZkNzMqxxx/Py1hdGbh0YaSXA3IIIOnbukKDneJnF+Wtqn0+U5DHA0kOnbs+TroP5jehG56gbKL8MwyozBiBZh0ck8x9Y6QXHxc49w8SterbcM8pMyjliOPSO3kAfO7vLyPZv0b7IHmeZKCq+KYZPgVf2eJRyQyts4BwIPg4HvG3MdFK/DnitNHhVRT448ySMhe+mkdu9zmMJETjzcTbYnfYje4tnfKXjYGYe7/AKl5R5tHZ8/In7yomyTM6nzjQuhJ1Coj5eMjQR7xt70GDVvnEdqwy6T3PLrG3nzWIBqNm81L/wApHEu2zBSwN5RxF585XWt8Ix8VxHC/DfSuf6GM8hKJD5RAv389Nveg0sj6mGH8qZw0bb6wOluiwFY35RWJfNsoQwsNjNMLjq2NpJ/EWKA8u4f6Wx+mg3/KysYbdHvAJ+BQdLwvw2etzxRRyds2ISayPWDbRgyWPdYltvep5xOgklxcl7XFwLtJayQudq19npkA0Rho7Nvrcjrd6vtO7MCw2RB8bfSNXPvRfUQR5x4xL5hw9kaDYzSMiFvPWfdZhHvVYFN3ylMTvPRUzDyDpXD7RDWH7nqFaeF1TUNZCLucQ1o6lxsB8UEoYzhPo3gFSOcLOlqhM79ZkjWn9hrfiorVjONmHtwzhXDDD7ML4mN8mMc1V9wrD34tiUUFELySODGjxcbb9B3k9EEm8H8H9GYFX4vVD/Aie2nv9PQdTht4hgI+k8dyihWL4rwR5R4RMo6LZrnMhB5E2PaPcbfSLCT9pV0QSrkT/gvCDGKo31TEU7fIgNuP3zv2fBRUpUzofQvBrCaYH1qhxqHeLbFwv+9Z+yoxpKd1XVMjgF3PcGtHi42H3lB2+eMLdhvD7A9Q9tk0hNu+V0bh+DT8Fy2VZGQ5no3VZAjE8ZeTyDRI25Pha6sxxCyMMx5KbS0NmyQBpgvsLxt06T0Bbt52PcquYjQSYZWOixCN0cjTZzXCxH/3VBdOtqmUNI+SscGRsBc5x5AAXJKig8fKO+1LU/8Aj/8AZQZV5gqq3D2w1dTO+FvKN0jywW5bE227ui22S8iVeb6tooIy2G/rzuBEbR32P55+q3frYboJUzdxLZmThrXOw+GWIFzIA6TTZxkN3NbY7kMa6/2goDUwcbKGLK2WsOw7C/YBfK8n2nOADQ93Ukuf5WAGwUfZBwz0xnSihtcOmaXD6rDqd+FpQWsyhhAwHLFLTsAHZxtDrDm4i7z73Fx96pzVRuhqntqb6w4h1+dwd7+9XdVdONXD6XDcZlrcLjL6WUl8mkXMTzu4uH0CfW1cgSQbbXDoPk0yM+Z17RbtdUZPUts+3nY6vj4ru+KWbmZTyvI4OAqJWlkDe8uIsX26Mvcnlew7wqsYXic2EVYkwuV8Ug21McWmx7tuY8F9xDEJsZrdeISSTSna73Oc7nsBfu32AQdDl3D8KAa7MlZOe8xwQke4vdz9zfepby/xIwTKtCYMIZPEwOJcDG8uLuRLi51ydre6y5fhbwkkratlTmqMsgadTIHj1pCOWtv5rPA7npbnquMmRJsGzDPVUsbn0kzjIXtF9Dnm7mv+iNRJB5WIHMIO7EeB8VcXeymjlbVaDI6VjezcQC0Enm159Yc2krl898F/QOCy1OEVBkZENTo5GgO0jmQ4GxI52sO/yUX4Ni82B4g2bCZHRyt5Ob48wQdiPA7Le5i4i4hmPD+xxSovEbamtYxgdY3GrSATvvbltyQcouyzJLJU8OcIM9y1j6hjSb8tcZAv8QPBvgtZlDKFTm3EBHhUZ039eUg9mwdXHr9UblWHzNw4ixDh5HQYeQ10ADoXu2vIL3L7fT1Ov0Lr2NrIKz4HIyLGqd1XbsxKwvvy0h4v911dPWNF7i3O/dbqqVYthU2DVzocVjfHK3m1wt7x3OB7iNj3LKfmasfhQp3VU/zcC3Z9o7Ta1tNr+z9Xkg6bjJmxuac2H5i7VTwDs4yOTje73jwJ2HUNB7184LYC7G89wOLbxU57Z57gWewPMv07dA7oueyxlWqzTWiPBonP3s552jZ4vdyHW3PoCrNZPyxBw8ytJpILmtMs8p21FjST5NaL2HmeZKCvXFrEvSnEKtc03a1/ZDw7IBht+s0n3rq/k5Yb84zTUTu5RQ6f1pXC33Nf8VFVXUOq6p8k5u57i5x8XG5+8qw3ydMN+bZSnmcLGaawPVsbQB+IvQch8o/Ee3zNTQDlFDq/Wlcbj4Mb8Vo+BeHfP+IkLjyhY+U+5ukfieD7ln8fMCnpc5vqZGuNPM1ml4BLWljA0sJ7jduq31vNRxQ10uHVGvD5JInjbVG5zXb+IN0F2kXPcPYZIclUfpB8kkrog97pHOc+8nr2JJvtqt7l0KAiIg8ZqSOd952MceV3NBP3hfhuHxNcC2KMEcjob/RZKIPxNC2dlpmhw6EAj715R0UcTwYo2AjkQ1oP8FkIg85qdtQB27WuA5agD/FePo6H9FH+w3+iykQeMlIyQDtGMNhYXaDYdBtsvw3D4muBbFGCNwQxvd7lkogLBxTBqfGGAYrBFMBy7RjXW8rjb3LORBoKbJOHU0gdBQ0ocOR7Fht5XGy3zWhjQGAADkAvqIPGakZO687GOPK7mg/xC+RUUcTwYo2AjkQ1oPxsvdEBERBoK7JWH18xdV0VO5x3LuzaCfMgb+9ZWFZapMHffC6WCJ30mRtDv2rX+9bVEBCLjdEQaCuyVh9fIXVdFTFx5u7JoJ8yBcrwg4fYZA+7KGn/AFmBw+DrhdMiDzggbTQhtO1rWjk1oAA8gNgvREQYeJYVBi0OnFIYpW9JGNcB5XGy00eQMMjku2gpr+MbSPgdl0qIPOnp20sIbTNaxg5NaAAPIDYL9uaHtIeAQdiDyX1EGN6Pi/RR/sN/oveKMRMtEAB0AAC/SIPhGob8ljjDog64ijv10N/oslEAbDZERAREQEREBERAREQEREBERAREQEREBERAREQEREBERAREQEREBERAREQEREBERAREQEREBERAREQEREBERAREQEREBERAREQEREBERAREQEREBERAREQEREBERAREQEREBERAREQEREBERAREQEREBERAREQEREBERAREQEREBERAREQEREBERAREQEREBERAREQEREBERAREQEREBERAREQEREBERAREQEREBERAREQEREBERAREQ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38" name="Picture 14" descr="Microsoft logo"/>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4748500" y="5840829"/>
            <a:ext cx="2664296" cy="432522"/>
          </a:xfrm>
          <a:prstGeom prst="rect">
            <a:avLst/>
          </a:prstGeom>
          <a:noFill/>
          <a:extLst>
            <a:ext uri="{909E8E84-426E-40DD-AFC4-6F175D3DCCD1}">
              <a14:hiddenFill xmlns:a14="http://schemas.microsoft.com/office/drawing/2010/main" xmlns="">
                <a:solidFill>
                  <a:srgbClr val="FFFFFF"/>
                </a:solidFill>
              </a14:hiddenFill>
            </a:ext>
          </a:extLst>
        </p:spPr>
      </p:pic>
      <p:pic>
        <p:nvPicPr>
          <p:cNvPr id="1040" name="Picture 16" descr="File:KeizersgrachtReguliersgrachtAmsterdam.jp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139952" y="1412776"/>
            <a:ext cx="4392623" cy="29265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08409261"/>
      </p:ext>
    </p:extLst>
  </p:cSld>
  <p:clrMapOvr>
    <a:masterClrMapping/>
  </p:clrMapOvr>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1-2 FHIR-related actions to initiate </a:t>
            </a:r>
            <a:r>
              <a:rPr lang="en-US" b="1" dirty="0" smtClean="0"/>
              <a:t>this week</a:t>
            </a:r>
            <a:endParaRPr lang="en-US" b="1"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265</a:t>
            </a:fld>
            <a:endParaRPr lang="en-CA"/>
          </a:p>
        </p:txBody>
      </p:sp>
      <p:pic>
        <p:nvPicPr>
          <p:cNvPr id="1229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761032424"/>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Questions?</a:t>
            </a:r>
            <a:endParaRPr lang="en-US" noProof="0" dirty="0"/>
          </a:p>
        </p:txBody>
      </p:sp>
      <p:sp>
        <p:nvSpPr>
          <p:cNvPr id="3" name="Content Placeholder 2"/>
          <p:cNvSpPr>
            <a:spLocks noGrp="1"/>
          </p:cNvSpPr>
          <p:nvPr>
            <p:ph idx="1"/>
          </p:nvPr>
        </p:nvSpPr>
        <p:spPr/>
        <p:txBody>
          <a:bodyPr/>
          <a:lstStyle/>
          <a:p>
            <a:r>
              <a:rPr lang="en-US" sz="2800" noProof="0" dirty="0" smtClean="0">
                <a:hlinkClick r:id="rId2"/>
              </a:rPr>
              <a:t>http://hl7.org/fhir</a:t>
            </a:r>
            <a:r>
              <a:rPr lang="en-US" sz="2800" noProof="0" dirty="0" smtClean="0"/>
              <a:t>	</a:t>
            </a:r>
            <a:r>
              <a:rPr lang="en-US" sz="2800" noProof="0" smtClean="0"/>
              <a:t>      </a:t>
            </a:r>
            <a:r>
              <a:rPr lang="en-US" sz="2800" noProof="0" smtClean="0">
                <a:hlinkClick r:id="rId3"/>
              </a:rPr>
              <a:t>lmckenzie@gevity.com</a:t>
            </a:r>
            <a:endParaRPr lang="en-US" sz="2800" noProof="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266</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xmlns=""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733800" y="3111500"/>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372381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why use anything else?</a:t>
            </a:r>
            <a:endParaRPr lang="en-US" dirty="0"/>
          </a:p>
        </p:txBody>
      </p:sp>
      <p:sp>
        <p:nvSpPr>
          <p:cNvPr id="7" name="Content Placeholder 6"/>
          <p:cNvSpPr>
            <a:spLocks noGrp="1"/>
          </p:cNvSpPr>
          <p:nvPr>
            <p:ph idx="1"/>
          </p:nvPr>
        </p:nvSpPr>
        <p:spPr/>
        <p:txBody>
          <a:bodyPr/>
          <a:lstStyle/>
          <a:p>
            <a:r>
              <a:rPr lang="en-US" dirty="0" smtClean="0"/>
              <a:t>FHIR is brand new</a:t>
            </a:r>
          </a:p>
          <a:p>
            <a:pPr lvl="1"/>
            <a:r>
              <a:rPr lang="en-US" dirty="0" smtClean="0"/>
              <a:t>No market share</a:t>
            </a:r>
          </a:p>
          <a:p>
            <a:pPr lvl="1"/>
            <a:r>
              <a:rPr lang="en-US" dirty="0" smtClean="0"/>
              <a:t>Not yet passed ballot</a:t>
            </a:r>
          </a:p>
          <a:p>
            <a:pPr lvl="1"/>
            <a:r>
              <a:rPr lang="en-US" dirty="0" smtClean="0"/>
              <a:t>Little track record</a:t>
            </a:r>
          </a:p>
          <a:p>
            <a:r>
              <a:rPr lang="en-US" dirty="0" smtClean="0"/>
              <a:t>Business case</a:t>
            </a:r>
          </a:p>
          <a:p>
            <a:pPr lvl="1"/>
            <a:r>
              <a:rPr lang="en-US" dirty="0" smtClean="0"/>
              <a:t>No-one dumps existing working systems just because something new is “better”</a:t>
            </a:r>
          </a:p>
          <a:p>
            <a:pPr lvl="1"/>
            <a:r>
              <a:rPr lang="en-US" dirty="0" smtClean="0"/>
              <a:t>Large projects committed to one standard won’t change direction quickly (or even at all)</a:t>
            </a:r>
            <a:endParaRPr lang="en-US" dirty="0"/>
          </a:p>
        </p:txBody>
      </p:sp>
    </p:spTree>
    <p:extLst>
      <p:ext uri="{BB962C8B-B14F-4D97-AF65-F5344CB8AC3E}">
        <p14:creationId xmlns="" xmlns:p14="http://schemas.microsoft.com/office/powerpoint/2010/main" val="8983420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message</a:t>
            </a:r>
            <a:endParaRPr lang="en-US" dirty="0"/>
          </a:p>
        </p:txBody>
      </p:sp>
      <p:sp>
        <p:nvSpPr>
          <p:cNvPr id="3" name="Content Placeholder 2"/>
          <p:cNvSpPr>
            <a:spLocks noGrp="1"/>
          </p:cNvSpPr>
          <p:nvPr>
            <p:ph idx="1"/>
          </p:nvPr>
        </p:nvSpPr>
        <p:spPr/>
        <p:txBody>
          <a:bodyPr/>
          <a:lstStyle/>
          <a:p>
            <a:r>
              <a:rPr lang="en-US" sz="2800" dirty="0" smtClean="0"/>
              <a:t>Yes, FHIR has the </a:t>
            </a:r>
            <a:r>
              <a:rPr lang="en-US" sz="2800" b="1" dirty="0" smtClean="0"/>
              <a:t>potential</a:t>
            </a:r>
            <a:r>
              <a:rPr lang="en-US" sz="2800" b="0" dirty="0" smtClean="0"/>
              <a:t> to supplant HL7 v3, CDA and even v2</a:t>
            </a:r>
          </a:p>
          <a:p>
            <a:r>
              <a:rPr lang="en-US" sz="2800" b="1" dirty="0" smtClean="0"/>
              <a:t>However</a:t>
            </a:r>
          </a:p>
          <a:p>
            <a:pPr lvl="1"/>
            <a:r>
              <a:rPr lang="en-US" sz="2400" b="0" dirty="0" smtClean="0"/>
              <a:t>It’s not going to do so any time soon</a:t>
            </a:r>
          </a:p>
          <a:p>
            <a:r>
              <a:rPr lang="en-US" sz="2800" b="0" dirty="0" smtClean="0"/>
              <a:t>No one's going to throw away their investment in older standards to use FHIR until</a:t>
            </a:r>
          </a:p>
          <a:p>
            <a:pPr marL="971550" lvl="1" indent="-514350">
              <a:buFont typeface="+mj-lt"/>
              <a:buAutoNum type="arabicPeriod"/>
            </a:pPr>
            <a:r>
              <a:rPr lang="en-US" sz="2400" dirty="0" smtClean="0"/>
              <a:t>The specification has a good track record</a:t>
            </a:r>
          </a:p>
          <a:p>
            <a:pPr marL="971550" lvl="1" indent="-514350">
              <a:buFont typeface="+mj-lt"/>
              <a:buAutoNum type="arabicPeriod"/>
            </a:pPr>
            <a:r>
              <a:rPr lang="en-US" sz="2400" b="0" dirty="0" smtClean="0"/>
              <a:t>It’s clear the new thing provides significant benefits</a:t>
            </a:r>
          </a:p>
          <a:p>
            <a:pPr marL="571500" indent="-514350"/>
            <a:r>
              <a:rPr lang="en-US" sz="2900" dirty="0" smtClean="0"/>
              <a:t>HL7 will support existing product lines so</a:t>
            </a:r>
            <a:br>
              <a:rPr lang="en-US" sz="2900" dirty="0" smtClean="0"/>
            </a:br>
            <a:r>
              <a:rPr lang="en-US" sz="2900" dirty="0" smtClean="0"/>
              <a:t>long as the market needs them</a:t>
            </a:r>
            <a:endParaRPr lang="en-US" sz="2900"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28</a:t>
            </a:fld>
            <a:endParaRPr lang="en-CA" dirty="0"/>
          </a:p>
        </p:txBody>
      </p:sp>
    </p:spTree>
    <p:extLst>
      <p:ext uri="{BB962C8B-B14F-4D97-AF65-F5344CB8AC3E}">
        <p14:creationId xmlns="" xmlns:p14="http://schemas.microsoft.com/office/powerpoint/2010/main" val="78477087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a:p>
        </p:txBody>
      </p:sp>
      <p:sp>
        <p:nvSpPr>
          <p:cNvPr id="2" name="Title 1"/>
          <p:cNvSpPr>
            <a:spLocks noGrp="1"/>
          </p:cNvSpPr>
          <p:nvPr>
            <p:ph type="title"/>
          </p:nvPr>
        </p:nvSpPr>
        <p:spPr/>
        <p:txBody>
          <a:bodyPr/>
          <a:lstStyle/>
          <a:p>
            <a:r>
              <a:rPr lang="en-US" dirty="0" smtClean="0"/>
              <a:t>Browsing the site</a:t>
            </a:r>
            <a:endParaRPr lang="en-US" dirty="0"/>
          </a:p>
        </p:txBody>
      </p:sp>
      <p:pic>
        <p:nvPicPr>
          <p:cNvPr id="717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3192" y="0"/>
            <a:ext cx="8590677" cy="689360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6794784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Who am I?</a:t>
            </a:r>
            <a:endParaRPr lang="en-US" noProof="0" dirty="0"/>
          </a:p>
        </p:txBody>
      </p:sp>
      <p:sp>
        <p:nvSpPr>
          <p:cNvPr id="3" name="Content Placeholder 2"/>
          <p:cNvSpPr>
            <a:spLocks noGrp="1"/>
          </p:cNvSpPr>
          <p:nvPr>
            <p:ph idx="1"/>
          </p:nvPr>
        </p:nvSpPr>
        <p:spPr/>
        <p:txBody>
          <a:bodyPr/>
          <a:lstStyle/>
          <a:p>
            <a:r>
              <a:rPr lang="en-US" b="1" noProof="0" dirty="0" smtClean="0"/>
              <a:t>Name:</a:t>
            </a:r>
            <a:r>
              <a:rPr lang="en-US" noProof="0" dirty="0" smtClean="0"/>
              <a:t> Lloyd McKenzie</a:t>
            </a:r>
          </a:p>
          <a:p>
            <a:r>
              <a:rPr lang="en-US" b="1" noProof="0" dirty="0" smtClean="0"/>
              <a:t>Company:</a:t>
            </a:r>
            <a:r>
              <a:rPr lang="en-US" noProof="0" dirty="0" smtClean="0"/>
              <a:t> Gevity</a:t>
            </a:r>
          </a:p>
          <a:p>
            <a:r>
              <a:rPr lang="en-US" b="1" noProof="0" dirty="0" smtClean="0"/>
              <a:t>Background:</a:t>
            </a:r>
          </a:p>
          <a:p>
            <a:pPr lvl="1"/>
            <a:r>
              <a:rPr lang="en-US" noProof="0" dirty="0" smtClean="0"/>
              <a:t>One of FHIR’s 3 principle editors</a:t>
            </a:r>
          </a:p>
          <a:p>
            <a:pPr lvl="1"/>
            <a:r>
              <a:rPr lang="en-US" noProof="0" dirty="0" smtClean="0"/>
              <a:t>Co-chair FHIR Management Group</a:t>
            </a:r>
          </a:p>
          <a:p>
            <a:pPr lvl="1"/>
            <a:r>
              <a:rPr lang="en-US" noProof="0" dirty="0" smtClean="0"/>
              <a:t>Co-chair HL7 Modeling &amp; Methodology</a:t>
            </a:r>
          </a:p>
          <a:p>
            <a:pPr lvl="1"/>
            <a:r>
              <a:rPr lang="en-US" noProof="0" dirty="0" smtClean="0"/>
              <a:t>Chair HL7 Canada Architecture &amp; Infrastructure</a:t>
            </a:r>
          </a:p>
          <a:p>
            <a:pPr lvl="1"/>
            <a:r>
              <a:rPr lang="en-US" noProof="0" dirty="0" smtClean="0"/>
              <a:t>Heavily involved in HL7 and healthcare exchange for last 15 years (v2, v3, CDA, etc.)</a:t>
            </a:r>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pic>
        <p:nvPicPr>
          <p:cNvPr id="8194" name="Picture 2" descr="C:\Users\office\Pictures\2012-07-30\ShadowrunHeadshot.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0710" t="6800" r="-73153"/>
          <a:stretch/>
        </p:blipFill>
        <p:spPr bwMode="auto">
          <a:xfrm>
            <a:off x="6876256" y="1772816"/>
            <a:ext cx="2609911" cy="195541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786774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Browsing the site</a:t>
            </a:r>
            <a:endParaRPr lang="en-US" dirty="0"/>
          </a:p>
        </p:txBody>
      </p:sp>
      <p:sp>
        <p:nvSpPr>
          <p:cNvPr id="5" name="Content Placeholder 4"/>
          <p:cNvSpPr>
            <a:spLocks noGrp="1"/>
          </p:cNvSpPr>
          <p:nvPr>
            <p:ph idx="1"/>
          </p:nvPr>
        </p:nvSpPr>
        <p:spPr/>
        <p:txBody>
          <a:bodyPr/>
          <a:lstStyle/>
          <a:p>
            <a:r>
              <a:rPr lang="en-US" dirty="0"/>
              <a:t>REST </a:t>
            </a:r>
            <a:r>
              <a:rPr lang="en-US" dirty="0" smtClean="0"/>
              <a:t>API</a:t>
            </a:r>
          </a:p>
          <a:p>
            <a:r>
              <a:rPr lang="en-US" dirty="0" smtClean="0"/>
              <a:t>Data Types</a:t>
            </a:r>
          </a:p>
          <a:p>
            <a:r>
              <a:rPr lang="en-US" dirty="0" smtClean="0"/>
              <a:t>XML &amp; JSON</a:t>
            </a:r>
          </a:p>
          <a:p>
            <a:r>
              <a:rPr lang="en-US" dirty="0" smtClean="0"/>
              <a:t>Codes / Terminologies</a:t>
            </a:r>
          </a:p>
          <a:p>
            <a:r>
              <a:rPr lang="en-US" dirty="0" smtClean="0"/>
              <a:t>Resource List</a:t>
            </a:r>
          </a:p>
        </p:txBody>
      </p:sp>
    </p:spTree>
    <p:extLst>
      <p:ext uri="{BB962C8B-B14F-4D97-AF65-F5344CB8AC3E}">
        <p14:creationId xmlns="" xmlns:p14="http://schemas.microsoft.com/office/powerpoint/2010/main" val="241447315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distribution</a:t>
            </a:r>
            <a:endParaRPr lang="en-US" dirty="0"/>
          </a:p>
        </p:txBody>
      </p:sp>
      <p:sp>
        <p:nvSpPr>
          <p:cNvPr id="3" name="Content Placeholder 2"/>
          <p:cNvSpPr>
            <a:spLocks noGrp="1"/>
          </p:cNvSpPr>
          <p:nvPr>
            <p:ph idx="1"/>
          </p:nvPr>
        </p:nvSpPr>
        <p:spPr/>
        <p:txBody>
          <a:bodyPr/>
          <a:lstStyle/>
          <a:p>
            <a:r>
              <a:rPr lang="en-US" dirty="0" smtClean="0"/>
              <a:t>Under Implementation-Support-Downloads:</a:t>
            </a:r>
            <a:endParaRPr lang="en-US" dirty="0"/>
          </a:p>
          <a:p>
            <a:pPr lvl="1"/>
            <a:r>
              <a:rPr lang="en-US" dirty="0" smtClean="0"/>
              <a:t>The XSD schema’s / </a:t>
            </a:r>
            <a:r>
              <a:rPr lang="en-US" dirty="0" err="1" smtClean="0"/>
              <a:t>schematrons</a:t>
            </a:r>
            <a:endParaRPr lang="en-US" dirty="0" smtClean="0"/>
          </a:p>
          <a:p>
            <a:pPr lvl="1"/>
            <a:r>
              <a:rPr lang="en-US" dirty="0" smtClean="0"/>
              <a:t>The Java / C# / Delphi zips (model, </a:t>
            </a:r>
            <a:r>
              <a:rPr lang="en-US" dirty="0" err="1" smtClean="0"/>
              <a:t>serializers</a:t>
            </a:r>
            <a:r>
              <a:rPr lang="en-US" dirty="0" smtClean="0"/>
              <a:t>, parsers, </a:t>
            </a:r>
            <a:r>
              <a:rPr lang="en-US" dirty="0" err="1" smtClean="0"/>
              <a:t>etc</a:t>
            </a:r>
            <a:r>
              <a:rPr lang="en-US" dirty="0" smtClean="0"/>
              <a:t>, both code &amp; binary)</a:t>
            </a:r>
          </a:p>
          <a:p>
            <a:pPr lvl="1"/>
            <a:r>
              <a:rPr lang="en-US" dirty="0" smtClean="0"/>
              <a:t>All xml + </a:t>
            </a:r>
            <a:r>
              <a:rPr lang="en-US" dirty="0" err="1" smtClean="0"/>
              <a:t>json</a:t>
            </a:r>
            <a:r>
              <a:rPr lang="en-US" dirty="0" smtClean="0"/>
              <a:t> examples</a:t>
            </a:r>
          </a:p>
          <a:p>
            <a:pPr lvl="1"/>
            <a:r>
              <a:rPr lang="en-US" dirty="0" smtClean="0"/>
              <a:t>Full spec for offline reading (always have your FHIR with you)</a:t>
            </a:r>
          </a:p>
          <a:p>
            <a:pPr lvl="1"/>
            <a:endParaRPr lang="en-US" dirty="0"/>
          </a:p>
          <a:p>
            <a:pPr marL="457200" lvl="1" indent="0">
              <a:buNone/>
            </a:pPr>
            <a:r>
              <a:rPr lang="en-US" dirty="0" smtClean="0"/>
              <a:t>Note! .NET implementation has moved to </a:t>
            </a:r>
            <a:r>
              <a:rPr lang="en-US" dirty="0" err="1" smtClean="0"/>
              <a:t>GitHub</a:t>
            </a:r>
            <a:r>
              <a:rPr lang="en-US" dirty="0" smtClean="0"/>
              <a:t>, distribution by </a:t>
            </a:r>
            <a:r>
              <a:rPr lang="en-US" dirty="0" err="1" smtClean="0"/>
              <a:t>NuGet</a:t>
            </a:r>
            <a:r>
              <a:rPr lang="en-US" dirty="0" smtClean="0"/>
              <a:t> (.NET) and Maven (Java)</a:t>
            </a:r>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a:p>
        </p:txBody>
      </p:sp>
    </p:spTree>
    <p:extLst>
      <p:ext uri="{BB962C8B-B14F-4D97-AF65-F5344CB8AC3E}">
        <p14:creationId xmlns="" xmlns:p14="http://schemas.microsoft.com/office/powerpoint/2010/main" val="38546511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SVN</a:t>
            </a:r>
            <a:endParaRPr lang="en-US" dirty="0"/>
          </a:p>
        </p:txBody>
      </p:sp>
      <p:sp>
        <p:nvSpPr>
          <p:cNvPr id="3" name="Content Placeholder 2"/>
          <p:cNvSpPr>
            <a:spLocks noGrp="1"/>
          </p:cNvSpPr>
          <p:nvPr>
            <p:ph idx="1"/>
          </p:nvPr>
        </p:nvSpPr>
        <p:spPr/>
        <p:txBody>
          <a:bodyPr/>
          <a:lstStyle/>
          <a:p>
            <a:r>
              <a:rPr lang="en-US" dirty="0" smtClean="0"/>
              <a:t>The “build” SVN tree, the “full” SVN tree</a:t>
            </a:r>
          </a:p>
          <a:p>
            <a:pPr lvl="1"/>
            <a:r>
              <a:rPr lang="en-US" dirty="0" smtClean="0">
                <a:hlinkClick r:id="rId2"/>
              </a:rPr>
              <a:t>http://gforge.hl7.org/svn/fhir</a:t>
            </a:r>
            <a:endParaRPr lang="en-US" dirty="0" smtClean="0"/>
          </a:p>
          <a:p>
            <a:pPr lvl="1"/>
            <a:r>
              <a:rPr lang="en-US" dirty="0" smtClean="0"/>
              <a:t>User ‘anonymous’, blank password</a:t>
            </a:r>
          </a:p>
          <a:p>
            <a:endParaRPr lang="en-US" dirty="0" smtClean="0"/>
          </a:p>
          <a:p>
            <a:r>
              <a:rPr lang="en-US" dirty="0" smtClean="0"/>
              <a:t>Note: you </a:t>
            </a:r>
            <a:r>
              <a:rPr lang="en-US" b="1" dirty="0" smtClean="0"/>
              <a:t>have to run the publisher</a:t>
            </a:r>
            <a:r>
              <a:rPr lang="en-US" dirty="0" smtClean="0"/>
              <a:t> to be able to build the C# and Delphi source. Without that…they won’t compile!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32</a:t>
            </a:fld>
            <a:endParaRPr lang="en-CA"/>
          </a:p>
        </p:txBody>
      </p:sp>
    </p:spTree>
    <p:extLst>
      <p:ext uri="{BB962C8B-B14F-4D97-AF65-F5344CB8AC3E}">
        <p14:creationId xmlns="" xmlns:p14="http://schemas.microsoft.com/office/powerpoint/2010/main" val="12047872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FHIR SVN</a:t>
            </a:r>
            <a:endParaRPr lang="en-US" dirty="0"/>
          </a:p>
        </p:txBody>
      </p:sp>
      <p:sp>
        <p:nvSpPr>
          <p:cNvPr id="3" name="Content Placeholder 2"/>
          <p:cNvSpPr>
            <a:spLocks noGrp="1"/>
          </p:cNvSpPr>
          <p:nvPr>
            <p:ph idx="1"/>
          </p:nvPr>
        </p:nvSpPr>
        <p:spPr/>
        <p:txBody>
          <a:bodyPr/>
          <a:lstStyle/>
          <a:p>
            <a:r>
              <a:rPr lang="en-US" dirty="0" smtClean="0"/>
              <a:t>All you need to build FHIR (/build)</a:t>
            </a:r>
          </a:p>
          <a:p>
            <a:r>
              <a:rPr lang="en-US" dirty="0" smtClean="0"/>
              <a:t>All presentations (/presentations)</a:t>
            </a:r>
          </a:p>
          <a:p>
            <a:r>
              <a:rPr lang="en-US" dirty="0" smtClean="0"/>
              <a:t>Source of the publication process (/build/tools, we </a:t>
            </a:r>
            <a:r>
              <a:rPr lang="en-US" dirty="0"/>
              <a:t>use Eclipse + Java </a:t>
            </a:r>
            <a:r>
              <a:rPr lang="en-US" dirty="0" smtClean="0"/>
              <a:t>1.6)</a:t>
            </a:r>
          </a:p>
          <a:p>
            <a:r>
              <a:rPr lang="en-US" dirty="0" smtClean="0"/>
              <a:t>Archived older versions of FHIR (/archive)</a:t>
            </a:r>
          </a:p>
          <a:p>
            <a:endParaRPr lang="en-US" dirty="0"/>
          </a:p>
          <a:p>
            <a:r>
              <a:rPr lang="en-US" dirty="0" smtClean="0"/>
              <a:t>You can download only the /build</a:t>
            </a:r>
          </a:p>
          <a:p>
            <a:r>
              <a:rPr lang="en-US" dirty="0" smtClean="0"/>
              <a:t>Then run publish.bat &amp; wait</a:t>
            </a:r>
          </a:p>
        </p:txBody>
      </p:sp>
      <p:sp>
        <p:nvSpPr>
          <p:cNvPr id="4" name="Slide Number Placeholder 3"/>
          <p:cNvSpPr>
            <a:spLocks noGrp="1"/>
          </p:cNvSpPr>
          <p:nvPr>
            <p:ph type="sldNum" sz="quarter" idx="4"/>
          </p:nvPr>
        </p:nvSpPr>
        <p:spPr/>
        <p:txBody>
          <a:bodyPr/>
          <a:lstStyle/>
          <a:p>
            <a:fld id="{5CC3E5C4-3E2B-40F1-9F2B-C46CEB0C88DF}" type="slidenum">
              <a:rPr lang="en-CA" smtClean="0"/>
              <a:pPr/>
              <a:t>33</a:t>
            </a:fld>
            <a:endParaRPr lang="en-CA"/>
          </a:p>
        </p:txBody>
      </p:sp>
    </p:spTree>
    <p:extLst>
      <p:ext uri="{BB962C8B-B14F-4D97-AF65-F5344CB8AC3E}">
        <p14:creationId xmlns="" xmlns:p14="http://schemas.microsoft.com/office/powerpoint/2010/main" val="28609457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of 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34</a:t>
            </a:fld>
            <a:endParaRPr lang="en-CA"/>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1000" y="1676400"/>
            <a:ext cx="2133600" cy="482727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86000" y="2057400"/>
            <a:ext cx="6456363" cy="31337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6263816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Publication process</a:t>
            </a:r>
            <a:endParaRPr lang="en-US" dirty="0"/>
          </a:p>
        </p:txBody>
      </p:sp>
      <p:pic>
        <p:nvPicPr>
          <p:cNvPr id="1027"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76094" y="1833937"/>
            <a:ext cx="2295063" cy="1428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AutoShape 5" descr="data:image/jpeg;base64,/9j/4AAQSkZJRgABAQAAAQABAAD/2wCEAAkGBhQQDxEQDw8QFRAQEBQQDxUVFRAVDhUPFRAVFxQQFBQXHCcfGRkkGhQUHy8gIycpLC0sFR4xNTAqNSYrLCoBCQoKDgwOGg8PGikcHSQsLCwsKSkpKikpLCkpLCkpLCkpKSwtLCwpKSwpKSksLCwpKTQpLSkvLCwpKSwsLCwpLP/AABEIAMwAzAMBIgACEQEDEQH/xAAcAAACAgMBAQAAAAAAAAAAAAAABQQGAQIHAwj/xABREAABAwIBBgYNCgMGBAcAAAABAAIDBBESBQYTITFRB0FhcbPRFCIjMjNSU3JzgZGT0hZCYoKDkqGxw+I0Y7IVJENkdKIXRFTxZYS0wcLh8P/EABkBAAMBAQEAAAAAAAAAAAAAAAABAgMEBf/EACwRAAICAgIABQMCBwAAAAAAAAABAhEDMRIhBBNBUWEiMvCB4RRCcZGxwdH/2gAMAwEAAhEDEQA/AO4oQhAAos1U4PwMYHODQ43dhABJA4jfYVKUNv8AEu9CzpHpoTM6eXyLfeftRp5fIt95+1SkIsKIunl8i33n7UaeXyLfeftUpCAoi6eXyLfeftRp5fIt95+1SkIsKIunl8i33n7UaeXyLfeftUpZRYURNPL5FvvP2rHZEvkW+8/apZWqAojdkS+Rb7z9qwamXyLfeftUtYIQFEI5SeO+h1cjwT+IC0Zl5l8Lmvab2FwD/SSpcsV0kynQgg6lSpidlghma8XaQRyb93Ot1Vsi1by5zC7ujG4mE7HsGoxybyNVnbfZrsdPUh9+Jw75p74Hq5UmqGnZ7IQhSMEIQgAQhCABCEIAFDb/ABLvQs6R6mKEP4l3oWdI9NCZMQtboQBsi61ui6AM3WbrVCANkXWqw54AuSAOMnYgDdYKUVGdlJH39ZTj7Rh17jYmyIc7qN/e1lP63tbr3dtbXyK/LlumLkvcbIWscgcA5pBB1ggggjnC2KgZgqHVx3CmFeEw1JgVkdzqY3/TAPmu7U/mnz49YN7Pbqa4fi0jjHIlOUYOMbRrHOE9ey+vfrVtko3pavF2rhZ4FyOIjxmnjH5cakpZJHfUb6tYI1OB3g8RXtTVusMkPbHU12xr+p3J7FDQ0yahCFJQIQhAAhCEAChf8y70LOkepqg/8y70LOkemhMlXQsXRdMDKLrF0XQBlBKxdcyz6y/PXPmoMnPYI4GF1bMXhrAAbGPGdQF7i19ZB4gtMWN5JVr5JlJRVnvnfwuNhc6GgYJZBqdKfAtNtjPHPLs51T6jJVfXiKWtqmBs7iImY8biQTdrIWmwI3mwHIrhmdwdZNLWHS9kzaMOd250QN7EtDQNWK/fEq4ZOzOpYDibCHO2AyEyFrfFbivYX1+td/nYcHUE792vyv7HPwnk7b6Oby8D2GSKNrnvGFrpbwtbhxbSH4i0uuNl77Nqk5xcEln4qZo0bh3TUHPu54uA0cQBJv8ARGzautIWP8fmtOy/4eBS8l8GjKcRup6qqheI7SYJAWvf4zgRY8wAVqmkMbS5xxMaLuNu2A4yQNo5tfOpSFyzyym7n2aqCjo8I5Q5oc0gtcAWkEFpB2EEbQsOCUVTG5P7o3VSOf3dpJwwue7VMy+xmI2c3YLgi1jdwk1Xa0NP3IVTT3Wv9oFoAMd7AC4OvVyWU4tXi+C6QC+TLI44X+otUWXOGLW2SKUNO3U135G6ZSUY3KDVZLB4lSoTsa5IrRIzU/GPmu2OLb27YeMNh9vGp6reRIdHIGjVdxHqcwkj2xtVkUSVMpAhCFIwQhCABQXfxDvQt6RynKC/+Id6FvSOTQme90LF0mzhznjpG2NnTEdqy/8AuduH5obUVbLx45ZJcYq2TsqZWZTsxyHzWjvnHcB/7qHm5ll9SJHPZYB/aEDtcNu9vxkW/FVzJGRZa5/ZNW5wjPejYXDiDR81nL/3V3hiDGhrGgNaLNA1ABZxcpPlpHZnhhwQ8tfVP1fovhCvOqtkZT6Om/iah2gp9zXuBxSncGNDnX5AqhUcGMNLQTHTVb5MAklDXNMb5W/O0ZHFc673sDx7blMQarET4GEBo3Omebn2RAfWUxstxr2HbuXdDLLGko/1Z5bipbOaZqZcFLhLBredGC89q2MuBcThA4zcc5VxhySZHmeKpZM5zml4Ljo7Xu1tgTqAvq1IynmtTPiAEZZoWuLNGQ11tbi03BB171KzYgijpYzASWSDSYjbGS7xrcY2W5FrlyxkucemZxg0+LJ1ZVETxNxHC4Xs06732neFPa7bc83Ml0NXHK9wFi+B+F1x2zXW4uRStKuOS0qN17kjEtRJtuNXFr2i34Lw0q1dMpoqxZnu178nVLIY2vc6IhzDfXH/AIlrEdthxEcoCScFWcnZdFo3PLpKUiMkiznREXjceWwLfqq0GoXMMz5202cdXTxm0czpmYfmhwAmAHMcbQPpFdmKKlilH27/AOmM3U0/0Oj5xZSfTwh8bbnGATa7Q3ab7r7PWt8j5cZUtuw2eO/Ye+HLyjlU9wBBBAIIsQdhG5UvLmbclO7smiLgG9sWjvm7y3xm8i86blF8l2vY9TBHDlh5cvpl6S9H8P8AP3uhWjmpFm3nayqAY+zZwNnzX8rOpPrrSMlJWjly4pYpcZqmRmRWljO956N6aKAR3SLzz0T1PTkZoEIQpGCEIQAKBJ/EH0Lekcp6gS+HPoR0hTQmQM56+SCkllgAL2AHXrs29nOA4yL3VIzHooquZ8lTLjmBxCJ2138xxPfDkHr1LpJ17VQM7MxXMd2Xk67XtON0bNTgfHi5fo+zcs8kXalv4O/wmaKhLHfFv+b/AEdBCLqk5m8ITam1PVEMqe9a46mSHd9F/Jx8W5XW61jJSVo48uOWOXGRVanL8bMoTUr3hszhE+MH57TDrDTvGBxtyppFU6lzXhhpzFlClqWvMZfE0NeOJ8U17382QepqubKuxIvqvqPFyELvliXCMl6r/ByKXbTHrZ9+zj5kjzQrQI5acl2Omnewg2uGOcS0Dk2r3FUlVXSytkklojCJJ8Im0uMgluxzQOPiURiqcWNvtMbZRyQx0jqjTSRHR2e5ps3UNT3b7atXHZVd3CBKySxka9jX2Pcw0uaDv4rhVPLuWJpJXxz1bH6N2E4S4Q3B4mhoB18duJLambt3duzafG6l6OLwyr6+zlnk7+no7hkvLsdTHpIiSAQDqOp2EEt5bXtzpRnVnvHRGNjgXySEHCLao763O3X125lUcwMutiFRHJIwNw6YHXbtGnFtG6x9SoWVK900zpJZcT3ElxOLFs2WtqtuWMPCR8xp6Rq8z4qtnbq/LDpKN81EQ97odJDsO1ocDhPzsJvhPHYLknB5UF+WKV7nvc99SXPLtpLmnESd6h5uZyVFHHI6B7TFiIlaWkgPdEQx5PF3urX82x1J/wAFeQ3f2rA54N2U7qtwOqzXtwxk8pxtdbcQtfLWGE18E8ubR3e6LrF1VM8c/Y6IGKPC+pI735kf0pOX6P5Lw5NRVs9DHjlklxjsVcIGTYIC2eOQRzudfRt+dr1yADvSN+w86sWZWU5aikbJPYnEWsd857G27Z3Le4vx2VUzYzOlrH9mZSLi15xNY64e/cXD5rNzeMbgujxsDQGtADQLAAWAG4BZY4vly0ju8Tlisaw3ya9fb4X5+2ru/i889E9T1Ad38XpD0T1PWsjz0CEIUjBCEIAFAm8OfQjpCp6Xz+GPoh0hVR2Jm90XWt0XVklNz24Pm1d56bCyq2nijl87c76Xt3iLwd501Mkr6CsjeZIGE43apGgEAMk37dTvz2q+XXmIGh5kDW4y0Nc6wxloNw0naQLlZ8O7R0ee3j4SV+3wVfhPzf7LoHFrSZKc6ZoFsRZhIkYOdpJ+qq1m9WF1HTucSTog252nASwO9YaCuo3VDyrm/wBivcIm/wB3e4vitftHuN3wcgJu5v1hz+hhyXHy3+hwzj3yNoaviJ9d7D1rGTc66OXSRma3aODXggOcANZbuGqwO031JU+sbGMb3NaxpFy42brNrevZqXNqLJT5qmUUeJ8Ye8NdZwYGdthLnOADdQ47bF1QwxmnboylNrR65WYGyvDHsMYccFnC1uLab351EqHkvdrbrceMXXhFSl5F3tA+te3sTeKlawm2G99puT+S9G6OYjx0Dy0Eua3trjX22oImo8Re97sTnXLnEkkucdZPLtTF7dQFxs5eP/8ABeb4ha1+VZ8h0awujNG+JxtK2RhhcAbOixFz4n7wHWcLgnWQNpXVuC/Jb9HPXz65q14I1AAQs1NsOIE3sNwCpOZuZxrZgXAinjPdHbL/AEG8p/Aeq/aoow1oa0ANaA1oGwNAsAOSy83xeVfYv1OrDF7ZUOEbOuakbFBTRu0tTcNkAuQQQMDG8b9Y5rqJmVwd6Iiqr+3nJxtjJxNY468Tz85/4DlOy8vga5zXOa0uYSWEgFzSRYlp4rhb3XlcLds9FZ3HHwh17v3NroutboutDnA9/F556J6npfft4vPPRPTBRIaBCEKSgQhCABL6nw32Q6RMEvqvDfZDpFUdiYIutboutCDZC1ui6ANlpLGHNLXAFpFiDsIWbougDn2fWZ9S+Jwogx8byDI3thPYa8IsbPbex2XuBtXNabKEtKyeHQhr5gBJfEJWkXBLeQgkcl7r6LuoeUcjw1ItUQRybi5oLhzO2j1Lsx+KcVxkrRjLFbtHztFHr7069e3/AOlOay5Oo7V12bgzoXd7C9nIyR1v9+JbQcG9G03McjuR0ht/tAK6X4yPyY+Szk7Iy46mkk7BxnmCt+bvB1LMQ+qBii2lv+M7kse9HKdfIuh5PyJBT+AgjYd4Hb+tx1/ip11zZPFSl1Ho1jhS2eVFRshjbHEwNYwWaBs5+U8q91rdF1xm5sha3RdAGyLrW6LoAyO/i889E9MUtb38fnnopEyWctlRBCEKSgQhCABL6vw32X6gTBLqzwv2X6gVR2TLRrdL6jL0UbyxxfiabGzJCPaBZTroutkQxZ8pYd8nu5epHylh3ye7l6kzui6fQuxZ8pYd8nu5epHylh3ye7l6kzui6Og7Fnylh3ye7l6kfKWHfJ7uXqTO6Lo6DsWfKWHfJ7uXqR8pYd8nu5epM7oujoOxZ8pYd8nu5epHylh3ye7l6kzui6Og7Fnylh3ye7l6kfKWHfJ7uXqTO6Lo6DsWfKWHfJ7uXqR8pYd8nu5epM7oujoOxZ8pYd8nu5epMaeoEjA9t8LhcXBBtzHYtrouk6BWbM7+Pz/0pEzSuLv4/P8A0pE0WM9mkQQhCkoEIQgAS6t8L9l+oExS6u8J9l+oFUdky0eKrGdmeDqKRjGxMeHsx3cXAg4iLauZWa65fwsT4amAfyD0jlpLpErZfc2ssmrpxM5jWkuc2zSSO1dbjTQlVTg0lvk5h/my/wBatLnajzJrQmUam4SJHzNj7HiAdKI74n3sX2unOd2dLqExBkTH6TFfEXC2EjZbnXJ8m1X98iH+Zb0oXcazJsUxGmhikw3w42Mda+22IatgUxtop0ii/wDFGT/povvSI/4oyf8ATRfekTfPPI9PFk+okjpoGva1pa5scbXDujBqIFxtVJ4Oo2T12CWNj26CR2F7WubcFljY8espO06DosUPCbI5zW9jRds4N76TjICsmd2cTqFkbmRtfje5hxEi1he+pSxm9TAgikprg3Hcor337FVOFqbDBTnfM/8AoCbtIXTZ5RcKDy5odTxBpIDiHPuG31kLoIPGNh1jmXz4b6HS/N0piPPgDvyK7VmhlPsihp5L3do8DvPYSw+21/WiLsckL8689DRzNiZGx5LMb8RcLXJAGrmKh5E4QX1FTFC6CNokdhJDnkjUTqB5lSs4q7svKcwYbgyOjaRswRttfm7Un1rzzGqr5RpeWT/4lTydjro6znNlo0lOZmsa4h7W2cSB2x26kuzTzvdWySMdExmBgcC0uJN3WtrXhwmSYcnk/wA2P8yq7wTT4qio9C3pFTf1UT6HT0XWLourJPSHwkfn/pSJolUHhI/P/SkTVZT2aR0CEIUFAhCEACW1/hPs/wBQJkluUPCD0Z6RqqOyZaPC64/w0z4aunH+WPSuXXlxLh3ltW03+l/WetZ6JjsW5DblN8IdRCuMGJ1tC+URYr9tYNcBe+1TzT5c8XKvvJ/iV34GXXyQz083SK8P2HmP5KVDobkfN2RKo9mU4O3smO99t9KL3X0oV8r5HqP7/B/q2dOF9TnaedGMJFb4Rn2yVVn6DOmjXNuCGoxZTt/lpf6o10PhRdbI9YfoM/8AURrlnApLfK3/AJWb+qNEvuQLR3265zw1zYaal5Z39GF0Vcu4epLUtH/qJOiCqeiY7K3kqm0uQq2QbYKuGX6uDA78H3+qrBwZ50iLJ2UA538K01DOZ7CNX1mBefBDRipyTlGA/wCK90frdBYfjZcnhyo+Js0YNhKwRSjeGysf/VGPUTvWeqZe+i/8GsBmqamU69BRTyfaPjLB+Dnn1Jfwd1N8qUQ3yj+gq18DlBbJlfUEa5tJG0/Rjgdf8Xqg8Gc18r0I/nD+gorQe52Lhbkw5Mcf58X5lVbgVnxVVT6BvShWDhofbJJP+Yh/MqocA8t6uq/0zelCp/cJfadtusLF0XWhB60/hI/P/SkTZKKfwkfn/pSJusZ7NI6BCEKCgQhCABLco+EHoz0jUyS3KXfj0Z6RqqGyZaIq5DwzZq1dZWQPpKWWVjKbA5zG3AdpXnCeWxHtXXULdq1RmnRUOCjJM1LkxkVTE+KUSyuLXizrF1wbK3v2HmP5IQmlQmfOOS+D7KLayGR2T6gMbUse4luoNEoJPsX0gTt51qhTGNDbsrnCNk+SoyVVQwRuklexgYxou4kTxk2HMCfUuc8EeZ9ZSZS0tVSTRR9jyNxPbZuIllh+BXaUIcbdgn1Rm651w05AqKynpW0kEkrmTSOeGC5DTG0An8V0RCbVqgTooHAzkOoo6OdlVBJE91RjYHixLdGBiHrC5vndwa1v9oVRpqKZ8Dp3vicxt2YHnEADyYrepfQ6EnC1Q+XZWMzsgupcjRUzmETGmkMjbdtppWvcWkbxiDfqrk+YGYtfBlSjmmoZ2RRzBz3ubZrW2Osld/Qhx0FlN4WckTVWTDFTQvlk08TsLBd2EYrm3sXHcn5mZZp3F1PS18TnDC4xmSNxbe9iWkXF19KIQ4W7BSo+ef7Jzh/8X99UfGrBmHk/LLMpU7q3+0uxg52l0sszobaN1sQc4g67LsyElD5Dke1N4SPz/wBKRN0npfCR+f8ApSJws57LjoEIQoKBCEIAEtyn349GekYmSW5T78ejPSMVQ2TLRDUConqA4iOKIsv2pLyHEcoupyF0mLFvZFV5CH7560dkVXkIfvnrTJCdioW9kVXkIfvnrR2RVeQh++etMkIsKFvZFV5CH7560dkVXkIfvnrTJCLHQt7IqvIQ/fPWjsiq8hD989aZIRYqFvZFV5CH7560dkVXkIfvnrTJCLChb2RVeQh++etHZFV5CH7560yQiwoW9kVXkIfvnrR2RVeQh++etMkIsKFvZFV5CH7560xYTYXtewvbZe2tZQhjR70nhGef+lInCTUh7ozz/wBKROVzZNmsNAhCFBYIQhAAoVfSucQ5pGppaQQSNZB4iNymoTToNlfkjkHzWex/xLTuniM9j/iVgcwLGiG5PmyeKEHdPEZ7H/EjuniM9j/iT/RDcjRDcjmw4oQd08Rnsf8AEjuniM9j/iT/AEQ3I0Q3I5sOKEHdPFZ7H/EjuniM9j/iT/RDcjRDcjmw4oQd08Rnsf8AEjuniM9j/iT/AEQ3I0Q3I5sOKEHdPFZ7H/Ejunis9j/iT/RDcjRDcjmw4oQd08Rnsf8AEjuniM9j/iT/AEQ3I0Q3I5sOKEHdPFZ7H/EjuniM9j/iT/RDcjRDcjmw4oQd08Rnsf8AEgCTxWex/wASf6IbkCMbkc2HFCyipXlzXOwgNOKwDrk4SBrLj4xTdYAWUm7GlQIWEXSGf//Z"/>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descr="http://webdesy.com/webdesy-wp/wp-content/uploads/2012/01/html2.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134096" y="1775181"/>
            <a:ext cx="1546261" cy="1546261"/>
          </a:xfrm>
          <a:prstGeom prst="rect">
            <a:avLst/>
          </a:prstGeom>
          <a:noFill/>
          <a:extLst>
            <a:ext uri="{909E8E84-426E-40DD-AFC4-6F175D3DCCD1}">
              <a14:hiddenFill xmlns="" xmlns:a14="http://schemas.microsoft.com/office/drawing/2010/main">
                <a:solidFill>
                  <a:srgbClr val="FFFFFF"/>
                </a:solidFill>
              </a14:hiddenFill>
            </a:ext>
          </a:extLst>
        </p:spPr>
      </p:pic>
      <p:pic>
        <p:nvPicPr>
          <p:cNvPr id="1033" name="Picture 9" descr="http://findicons.com/files/icons/1915/xml_docs/128/xsd.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400800" y="1786310"/>
            <a:ext cx="1524000" cy="1524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 name="Group 7"/>
          <p:cNvGrpSpPr/>
          <p:nvPr/>
        </p:nvGrpSpPr>
        <p:grpSpPr>
          <a:xfrm>
            <a:off x="914400" y="1844532"/>
            <a:ext cx="1219696" cy="1447800"/>
            <a:chOff x="914400" y="1844532"/>
            <a:chExt cx="1219696" cy="1447800"/>
          </a:xfrm>
        </p:grpSpPr>
        <p:pic>
          <p:nvPicPr>
            <p:cNvPr id="1035" name="Picture 11" descr="http://images.all-free-download.com/images/graphiclarge/ini_file_37136.jpg"/>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a:stretch/>
          </p:blipFill>
          <p:spPr bwMode="auto">
            <a:xfrm>
              <a:off x="914400" y="1844532"/>
              <a:ext cx="1219696" cy="144780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1066800" y="2895600"/>
              <a:ext cx="543739" cy="369332"/>
            </a:xfrm>
            <a:prstGeom prst="rect">
              <a:avLst/>
            </a:prstGeom>
            <a:noFill/>
          </p:spPr>
          <p:txBody>
            <a:bodyPr wrap="none" rtlCol="0">
              <a:spAutoFit/>
            </a:bodyPr>
            <a:lstStyle/>
            <a:p>
              <a:r>
                <a:rPr lang="en-US" dirty="0" smtClean="0"/>
                <a:t>.INI</a:t>
              </a:r>
              <a:endParaRPr lang="en-US" dirty="0"/>
            </a:p>
          </p:txBody>
        </p:sp>
      </p:grpSp>
      <p:sp>
        <p:nvSpPr>
          <p:cNvPr id="9" name="Rounded Rectangle 8"/>
          <p:cNvSpPr/>
          <p:nvPr/>
        </p:nvSpPr>
        <p:spPr bwMode="auto">
          <a:xfrm>
            <a:off x="1066800" y="3733800"/>
            <a:ext cx="5196651" cy="2288997"/>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r>
              <a:rPr kumimoji="0" lang="en-US" sz="1800" b="1" i="0" u="none" strike="noStrike" cap="none" normalizeH="0" baseline="0" dirty="0" smtClean="0">
                <a:ln>
                  <a:noFill/>
                </a:ln>
                <a:solidFill>
                  <a:schemeClr val="bg1"/>
                </a:solidFill>
                <a:effectLst/>
                <a:latin typeface="Arial" charset="0"/>
              </a:rPr>
              <a:t>Publication tool</a:t>
            </a:r>
          </a:p>
          <a:p>
            <a:pPr algn="ctr"/>
            <a:r>
              <a:rPr lang="en-US" dirty="0" smtClean="0"/>
              <a:t>(org.hl7.fhir.tools.jar)</a:t>
            </a:r>
            <a:endParaRPr kumimoji="0" lang="en-US" sz="1800" b="1" i="0" u="none" strike="noStrike" cap="none" normalizeH="0" baseline="0" dirty="0" smtClean="0">
              <a:ln>
                <a:noFill/>
              </a:ln>
              <a:solidFill>
                <a:schemeClr val="tx1"/>
              </a:solidFill>
              <a:effectLst/>
              <a:latin typeface="Arial" charset="0"/>
            </a:endParaRPr>
          </a:p>
        </p:txBody>
      </p:sp>
      <p:sp>
        <p:nvSpPr>
          <p:cNvPr id="10" name="Down Arrow 9"/>
          <p:cNvSpPr/>
          <p:nvPr/>
        </p:nvSpPr>
        <p:spPr bwMode="auto">
          <a:xfrm>
            <a:off x="3124200" y="3321442"/>
            <a:ext cx="2438400" cy="336158"/>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TextBox 10"/>
          <p:cNvSpPr txBox="1"/>
          <p:nvPr/>
        </p:nvSpPr>
        <p:spPr>
          <a:xfrm>
            <a:off x="4825621" y="4302791"/>
            <a:ext cx="1377300" cy="9233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Java, C#,</a:t>
            </a:r>
          </a:p>
          <a:p>
            <a:r>
              <a:rPr lang="en-US" dirty="0" smtClean="0"/>
              <a:t>Delphi, </a:t>
            </a:r>
          </a:p>
          <a:p>
            <a:r>
              <a:rPr lang="en-US" dirty="0" smtClean="0"/>
              <a:t>Objective C</a:t>
            </a:r>
            <a:endParaRPr lang="en-US" dirty="0"/>
          </a:p>
        </p:txBody>
      </p:sp>
      <p:grpSp>
        <p:nvGrpSpPr>
          <p:cNvPr id="3" name="Group 12"/>
          <p:cNvGrpSpPr/>
          <p:nvPr/>
        </p:nvGrpSpPr>
        <p:grpSpPr>
          <a:xfrm>
            <a:off x="6473975" y="3886200"/>
            <a:ext cx="2313454" cy="1784866"/>
            <a:chOff x="6523633" y="3733800"/>
            <a:chExt cx="2313454" cy="1784866"/>
          </a:xfrm>
        </p:grpSpPr>
        <p:pic>
          <p:nvPicPr>
            <p:cNvPr id="1037" name="Picture 13" descr="http://www.klaasnienhuis.nl/WordPress/wp-content/uploads/2011/09/xml_51.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010400" y="3733800"/>
              <a:ext cx="1339921" cy="133992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p:cNvSpPr txBox="1"/>
            <p:nvPr/>
          </p:nvSpPr>
          <p:spPr>
            <a:xfrm>
              <a:off x="6523633" y="5149334"/>
              <a:ext cx="2313454" cy="369332"/>
            </a:xfrm>
            <a:prstGeom prst="rect">
              <a:avLst/>
            </a:prstGeom>
            <a:noFill/>
          </p:spPr>
          <p:txBody>
            <a:bodyPr wrap="none" rtlCol="0">
              <a:spAutoFit/>
            </a:bodyPr>
            <a:lstStyle/>
            <a:p>
              <a:r>
                <a:rPr lang="en-US" dirty="0" smtClean="0"/>
                <a:t>eCoreDefinitions.xml</a:t>
              </a:r>
              <a:endParaRPr lang="en-US" dirty="0"/>
            </a:p>
          </p:txBody>
        </p:sp>
      </p:grpSp>
      <p:sp>
        <p:nvSpPr>
          <p:cNvPr id="20" name="TextBox 19"/>
          <p:cNvSpPr txBox="1"/>
          <p:nvPr/>
        </p:nvSpPr>
        <p:spPr>
          <a:xfrm>
            <a:off x="1219200" y="4555132"/>
            <a:ext cx="101406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Website</a:t>
            </a:r>
            <a:endParaRPr lang="en-US" dirty="0"/>
          </a:p>
        </p:txBody>
      </p:sp>
      <p:sp>
        <p:nvSpPr>
          <p:cNvPr id="21" name="TextBox 20"/>
          <p:cNvSpPr txBox="1"/>
          <p:nvPr/>
        </p:nvSpPr>
        <p:spPr>
          <a:xfrm>
            <a:off x="1288997" y="5056530"/>
            <a:ext cx="119359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Validation</a:t>
            </a:r>
          </a:p>
          <a:p>
            <a:r>
              <a:rPr lang="en-US" dirty="0" smtClean="0"/>
              <a:t>Schema’s</a:t>
            </a:r>
            <a:endParaRPr lang="en-US" dirty="0"/>
          </a:p>
        </p:txBody>
      </p:sp>
      <p:sp>
        <p:nvSpPr>
          <p:cNvPr id="22" name="TextBox 21"/>
          <p:cNvSpPr txBox="1"/>
          <p:nvPr/>
        </p:nvSpPr>
        <p:spPr>
          <a:xfrm>
            <a:off x="2286000" y="4532657"/>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Examples</a:t>
            </a:r>
            <a:endParaRPr lang="en-US" dirty="0"/>
          </a:p>
        </p:txBody>
      </p:sp>
      <p:cxnSp>
        <p:nvCxnSpPr>
          <p:cNvPr id="15" name="Straight Arrow Connector 14"/>
          <p:cNvCxnSpPr/>
          <p:nvPr/>
        </p:nvCxnSpPr>
        <p:spPr bwMode="auto">
          <a:xfrm>
            <a:off x="6172200" y="4267200"/>
            <a:ext cx="990600"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5" name="Straight Arrow Connector 24"/>
          <p:cNvCxnSpPr/>
          <p:nvPr/>
        </p:nvCxnSpPr>
        <p:spPr bwMode="auto">
          <a:xfrm flipH="1">
            <a:off x="6036092" y="4744935"/>
            <a:ext cx="1279108" cy="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29" name="TextBox 28"/>
          <p:cNvSpPr txBox="1"/>
          <p:nvPr/>
        </p:nvSpPr>
        <p:spPr>
          <a:xfrm>
            <a:off x="2634322" y="5345668"/>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err="1" smtClean="0"/>
              <a:t>DictXml</a:t>
            </a:r>
            <a:endParaRPr lang="en-US" dirty="0"/>
          </a:p>
        </p:txBody>
      </p:sp>
      <p:sp>
        <p:nvSpPr>
          <p:cNvPr id="30" name="TextBox 29"/>
          <p:cNvSpPr txBox="1"/>
          <p:nvPr/>
        </p:nvSpPr>
        <p:spPr>
          <a:xfrm>
            <a:off x="3810000" y="5301734"/>
            <a:ext cx="143423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Resource profiles</a:t>
            </a:r>
            <a:endParaRPr lang="en-US" dirty="0"/>
          </a:p>
        </p:txBody>
      </p:sp>
      <p:sp>
        <p:nvSpPr>
          <p:cNvPr id="31" name="TextBox 30"/>
          <p:cNvSpPr txBox="1"/>
          <p:nvPr/>
        </p:nvSpPr>
        <p:spPr>
          <a:xfrm>
            <a:off x="3581400" y="4560269"/>
            <a:ext cx="117211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Resource</a:t>
            </a:r>
          </a:p>
          <a:p>
            <a:r>
              <a:rPr lang="en-US" dirty="0" smtClean="0"/>
              <a:t>UML</a:t>
            </a:r>
            <a:endParaRPr lang="en-US" dirty="0"/>
          </a:p>
        </p:txBody>
      </p:sp>
    </p:spTree>
    <p:extLst>
      <p:ext uri="{BB962C8B-B14F-4D97-AF65-F5344CB8AC3E}">
        <p14:creationId xmlns="" xmlns:p14="http://schemas.microsoft.com/office/powerpoint/2010/main" val="29083789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 writers!</a:t>
            </a:r>
            <a:endParaRPr lang="en-US" dirty="0"/>
          </a:p>
        </p:txBody>
      </p:sp>
      <p:sp>
        <p:nvSpPr>
          <p:cNvPr id="3" name="Content Placeholder 2"/>
          <p:cNvSpPr>
            <a:spLocks noGrp="1"/>
          </p:cNvSpPr>
          <p:nvPr>
            <p:ph idx="1"/>
          </p:nvPr>
        </p:nvSpPr>
        <p:spPr/>
        <p:txBody>
          <a:bodyPr/>
          <a:lstStyle/>
          <a:p>
            <a:r>
              <a:rPr lang="en-US" dirty="0" smtClean="0"/>
              <a:t>There’s a file called eCoreDefinitions.xml that the C# generator runs of. It has all details from the definitions</a:t>
            </a:r>
          </a:p>
          <a:p>
            <a:endParaRPr lang="en-US" dirty="0"/>
          </a:p>
          <a:p>
            <a:r>
              <a:rPr lang="en-US" dirty="0" smtClean="0"/>
              <a:t>There are Profiles for each resource, basically describing the “unconstrained” resources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36</a:t>
            </a:fld>
            <a:endParaRPr lang="en-CA"/>
          </a:p>
        </p:txBody>
      </p:sp>
    </p:spTree>
    <p:extLst>
      <p:ext uri="{BB962C8B-B14F-4D97-AF65-F5344CB8AC3E}">
        <p14:creationId xmlns="" xmlns:p14="http://schemas.microsoft.com/office/powerpoint/2010/main" val="39870660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p:sp>
        <p:nvSpPr>
          <p:cNvPr id="3" name="Content Placeholder 2"/>
          <p:cNvSpPr>
            <a:spLocks noGrp="1"/>
          </p:cNvSpPr>
          <p:nvPr>
            <p:ph idx="1"/>
          </p:nvPr>
        </p:nvSpPr>
        <p:spPr/>
        <p:txBody>
          <a:bodyPr/>
          <a:lstStyle/>
          <a:p>
            <a:pPr algn="ctr"/>
            <a:r>
              <a:rPr lang="en-US" sz="3600" dirty="0" smtClean="0">
                <a:latin typeface="+mj-lt"/>
              </a:rPr>
              <a:t>What resource </a:t>
            </a:r>
          </a:p>
          <a:p>
            <a:pPr algn="ctr"/>
            <a:r>
              <a:rPr lang="en-US" sz="3600" dirty="0" smtClean="0">
                <a:latin typeface="+mj-lt"/>
              </a:rPr>
              <a:t>would you use for:</a:t>
            </a:r>
          </a:p>
          <a:p>
            <a:pPr algn="ctr"/>
            <a:r>
              <a:rPr lang="en-US" sz="3600" dirty="0" smtClean="0">
                <a:latin typeface="+mj-lt"/>
              </a:rPr>
              <a:t>(20 minutes)</a:t>
            </a:r>
            <a:endParaRPr lang="en-US" sz="3600" dirty="0">
              <a:latin typeface="+mj-lt"/>
            </a:endParaRPr>
          </a:p>
        </p:txBody>
      </p:sp>
    </p:spTree>
    <p:extLst>
      <p:ext uri="{BB962C8B-B14F-4D97-AF65-F5344CB8AC3E}">
        <p14:creationId xmlns="" xmlns:p14="http://schemas.microsoft.com/office/powerpoint/2010/main" val="12714737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would you use for:</a:t>
            </a:r>
            <a:endParaRPr lang="en-US" dirty="0"/>
          </a:p>
        </p:txBody>
      </p:sp>
      <p:sp>
        <p:nvSpPr>
          <p:cNvPr id="5" name="Content Placeholder 4"/>
          <p:cNvSpPr>
            <a:spLocks noGrp="1"/>
          </p:cNvSpPr>
          <p:nvPr>
            <p:ph sz="half" idx="1"/>
          </p:nvPr>
        </p:nvSpPr>
        <p:spPr/>
        <p:txBody>
          <a:bodyPr/>
          <a:lstStyle/>
          <a:p>
            <a:r>
              <a:rPr lang="en-US" dirty="0" smtClean="0"/>
              <a:t>Blood Pressure</a:t>
            </a:r>
          </a:p>
          <a:p>
            <a:r>
              <a:rPr lang="en-US" dirty="0" smtClean="0"/>
              <a:t>Dictated sound clip</a:t>
            </a:r>
          </a:p>
          <a:p>
            <a:r>
              <a:rPr lang="en-US" dirty="0" smtClean="0"/>
              <a:t>Cheek swab</a:t>
            </a:r>
          </a:p>
          <a:p>
            <a:r>
              <a:rPr lang="en-US" dirty="0" smtClean="0"/>
              <a:t>Laboratory</a:t>
            </a:r>
          </a:p>
          <a:p>
            <a:r>
              <a:rPr lang="en-US" dirty="0" smtClean="0"/>
              <a:t>Home visit</a:t>
            </a:r>
          </a:p>
          <a:p>
            <a:r>
              <a:rPr lang="en-US" dirty="0" smtClean="0"/>
              <a:t>Problem List</a:t>
            </a:r>
          </a:p>
          <a:p>
            <a:r>
              <a:rPr lang="en-US" dirty="0" smtClean="0"/>
              <a:t>Audit record</a:t>
            </a:r>
          </a:p>
          <a:p>
            <a:r>
              <a:rPr lang="en-US" dirty="0" smtClean="0"/>
              <a:t>Clinical Document</a:t>
            </a:r>
            <a:endParaRPr lang="en-US" dirty="0"/>
          </a:p>
        </p:txBody>
      </p:sp>
      <p:sp>
        <p:nvSpPr>
          <p:cNvPr id="6" name="Content Placeholder 5"/>
          <p:cNvSpPr>
            <a:spLocks noGrp="1"/>
          </p:cNvSpPr>
          <p:nvPr>
            <p:ph sz="half" idx="2"/>
          </p:nvPr>
        </p:nvSpPr>
        <p:spPr/>
        <p:txBody>
          <a:bodyPr/>
          <a:lstStyle/>
          <a:p>
            <a:r>
              <a:rPr lang="en-US" dirty="0" smtClean="0"/>
              <a:t>Contracted taxi driver</a:t>
            </a:r>
          </a:p>
          <a:p>
            <a:r>
              <a:rPr lang="en-US" dirty="0" smtClean="0"/>
              <a:t>Study subject</a:t>
            </a:r>
          </a:p>
          <a:p>
            <a:r>
              <a:rPr lang="en-US" dirty="0" smtClean="0"/>
              <a:t>Record of narcotic use</a:t>
            </a:r>
          </a:p>
          <a:p>
            <a:r>
              <a:rPr lang="en-US" dirty="0" smtClean="0"/>
              <a:t>Password change reminder</a:t>
            </a:r>
          </a:p>
          <a:p>
            <a:r>
              <a:rPr lang="en-US" dirty="0" smtClean="0"/>
              <a:t>Group smoking cessation workshop</a:t>
            </a:r>
          </a:p>
          <a:p>
            <a:r>
              <a:rPr lang="en-US" dirty="0" smtClean="0"/>
              <a:t>Females over 35</a:t>
            </a:r>
          </a:p>
          <a:p>
            <a:r>
              <a:rPr lang="en-US" dirty="0" smtClean="0"/>
              <a:t>Clinical Trial</a:t>
            </a:r>
          </a:p>
        </p:txBody>
      </p:sp>
      <p:sp>
        <p:nvSpPr>
          <p:cNvPr id="4" name="Slide Number Placeholder 3"/>
          <p:cNvSpPr>
            <a:spLocks noGrp="1"/>
          </p:cNvSpPr>
          <p:nvPr>
            <p:ph type="sldNum" sz="quarter" idx="4"/>
          </p:nvPr>
        </p:nvSpPr>
        <p:spPr/>
        <p:txBody>
          <a:bodyPr/>
          <a:lstStyle/>
          <a:p>
            <a:fld id="{5CC3E5C4-3E2B-40F1-9F2B-C46CEB0C88DF}" type="slidenum">
              <a:rPr lang="en-CA" smtClean="0"/>
              <a:pPr/>
              <a:t>38</a:t>
            </a:fld>
            <a:endParaRPr lang="en-CA"/>
          </a:p>
        </p:txBody>
      </p:sp>
    </p:spTree>
    <p:extLst>
      <p:ext uri="{BB962C8B-B14F-4D97-AF65-F5344CB8AC3E}">
        <p14:creationId xmlns="" xmlns:p14="http://schemas.microsoft.com/office/powerpoint/2010/main" val="3408350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Overview</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39</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9346354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 where it’s due</a:t>
            </a:r>
            <a:endParaRPr lang="en-US" dirty="0"/>
          </a:p>
        </p:txBody>
      </p:sp>
      <p:sp>
        <p:nvSpPr>
          <p:cNvPr id="3" name="Content Placeholder 2"/>
          <p:cNvSpPr>
            <a:spLocks noGrp="1"/>
          </p:cNvSpPr>
          <p:nvPr>
            <p:ph idx="1"/>
          </p:nvPr>
        </p:nvSpPr>
        <p:spPr/>
        <p:txBody>
          <a:bodyPr/>
          <a:lstStyle/>
          <a:p>
            <a:r>
              <a:rPr lang="en-US" dirty="0" smtClean="0"/>
              <a:t>This presentation is licensed under the Creative</a:t>
            </a:r>
            <a:r>
              <a:rPr lang="en-US" baseline="0" dirty="0" smtClean="0"/>
              <a:t> Commons “attribution” license (so take and use as you see fit)</a:t>
            </a:r>
          </a:p>
          <a:p>
            <a:r>
              <a:rPr lang="en-US" dirty="0" smtClean="0"/>
              <a:t>A large part of the content comes from slides originally developed by Ewout Kramer (another core team member)</a:t>
            </a:r>
          </a:p>
          <a:p>
            <a:r>
              <a:rPr lang="en-US" dirty="0" smtClean="0"/>
              <a:t>So significant credit (and perhaps occasionally blame? </a:t>
            </a:r>
            <a:r>
              <a:rPr lang="en-US" dirty="0" smtClean="0">
                <a:sym typeface="Wingdings" panose="05000000000000000000" pitchFamily="2" charset="2"/>
              </a:rPr>
              <a:t>) goes to him</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a:p>
        </p:txBody>
      </p:sp>
    </p:spTree>
    <p:extLst>
      <p:ext uri="{BB962C8B-B14F-4D97-AF65-F5344CB8AC3E}">
        <p14:creationId xmlns="" xmlns:p14="http://schemas.microsoft.com/office/powerpoint/2010/main" val="20660452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Resources</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 xmlns:p14="http://schemas.microsoft.com/office/powerpoint/2010/main" val="10602539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for developers</a:t>
            </a:r>
            <a:endParaRPr lang="en-US" dirty="0"/>
          </a:p>
        </p:txBody>
      </p:sp>
      <p:sp>
        <p:nvSpPr>
          <p:cNvPr id="4" name="Content Placeholder 3"/>
          <p:cNvSpPr>
            <a:spLocks noGrp="1"/>
          </p:cNvSpPr>
          <p:nvPr>
            <p:ph idx="1"/>
          </p:nvPr>
        </p:nvSpPr>
        <p:spPr/>
        <p:txBody>
          <a:bodyPr/>
          <a:lstStyle/>
          <a:p>
            <a:r>
              <a:rPr lang="en-US" dirty="0" smtClean="0"/>
              <a:t>Where to get support:</a:t>
            </a:r>
          </a:p>
          <a:p>
            <a:pPr lvl="1"/>
            <a:r>
              <a:rPr lang="en-US" sz="2400" dirty="0" smtClean="0"/>
              <a:t>Spec discussion threads</a:t>
            </a:r>
          </a:p>
          <a:p>
            <a:pPr lvl="1"/>
            <a:r>
              <a:rPr lang="en-US" sz="2400" dirty="0" smtClean="0"/>
              <a:t>Implementer’s Skype chat</a:t>
            </a:r>
          </a:p>
          <a:p>
            <a:pPr lvl="1"/>
            <a:r>
              <a:rPr lang="en-US" sz="2400" dirty="0" smtClean="0"/>
              <a:t>Stack Overflow</a:t>
            </a:r>
          </a:p>
          <a:p>
            <a:pPr lvl="1"/>
            <a:r>
              <a:rPr lang="en-US" sz="2400" dirty="0" smtClean="0"/>
              <a:t>FHIR List server</a:t>
            </a:r>
          </a:p>
          <a:p>
            <a:pPr lvl="1"/>
            <a:r>
              <a:rPr lang="en-US" sz="2400" dirty="0" smtClean="0"/>
              <a:t>gForge Tracker (Change requests)</a:t>
            </a:r>
          </a:p>
          <a:p>
            <a:pPr lvl="1"/>
            <a:r>
              <a:rPr lang="en-US" sz="2400" dirty="0" smtClean="0"/>
              <a:t>FHIR User Group (AID)</a:t>
            </a:r>
          </a:p>
          <a:p>
            <a:pPr lvl="1"/>
            <a:r>
              <a:rPr lang="en-US" sz="2400" dirty="0" smtClean="0"/>
              <a:t>FAQs (members only)</a:t>
            </a:r>
          </a:p>
          <a:p>
            <a:pPr lvl="1"/>
            <a:r>
              <a:rPr lang="en-US" sz="2400" dirty="0" smtClean="0"/>
              <a:t>Test servers</a:t>
            </a:r>
          </a:p>
          <a:p>
            <a:r>
              <a:rPr lang="en-US" b="1" dirty="0" smtClean="0">
                <a:solidFill>
                  <a:srgbClr val="0070C0"/>
                </a:solidFill>
              </a:rPr>
              <a:t>http://wiki.hl7.org?title=FHIR</a:t>
            </a:r>
          </a:p>
          <a:p>
            <a:endParaRPr lang="en-US" dirty="0"/>
          </a:p>
        </p:txBody>
      </p:sp>
    </p:spTree>
    <p:extLst>
      <p:ext uri="{BB962C8B-B14F-4D97-AF65-F5344CB8AC3E}">
        <p14:creationId xmlns="" xmlns:p14="http://schemas.microsoft.com/office/powerpoint/2010/main" val="23201288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r>
              <a:rPr lang="en-US" dirty="0" smtClean="0"/>
              <a:t>“Resources” are:</a:t>
            </a:r>
          </a:p>
          <a:p>
            <a:pPr lvl="1"/>
            <a:r>
              <a:rPr lang="en-US" dirty="0" smtClean="0"/>
              <a:t>Small logically discrete units of exchange</a:t>
            </a:r>
          </a:p>
          <a:p>
            <a:pPr lvl="1"/>
            <a:r>
              <a:rPr lang="en-US" dirty="0" smtClean="0"/>
              <a:t>Defined behavior and meaning</a:t>
            </a:r>
          </a:p>
          <a:p>
            <a:pPr lvl="1"/>
            <a:r>
              <a:rPr lang="en-US" dirty="0" smtClean="0"/>
              <a:t>Known identity / location</a:t>
            </a:r>
          </a:p>
          <a:p>
            <a:pPr lvl="1"/>
            <a:r>
              <a:rPr lang="en-US" dirty="0" smtClean="0"/>
              <a:t>Smallest unit of transaction</a:t>
            </a:r>
          </a:p>
          <a:p>
            <a:pPr lvl="1"/>
            <a:r>
              <a:rPr lang="en-US" dirty="0" smtClean="0"/>
              <a:t>“of interest” to healthcare</a:t>
            </a:r>
          </a:p>
          <a:p>
            <a:pPr lvl="1"/>
            <a:endParaRPr lang="en-US" dirty="0" smtClean="0"/>
          </a:p>
          <a:p>
            <a:pPr lvl="1"/>
            <a:r>
              <a:rPr lang="en-US" dirty="0" smtClean="0"/>
              <a:t>V2: Sort of like Segments</a:t>
            </a:r>
          </a:p>
          <a:p>
            <a:pPr lvl="1"/>
            <a:r>
              <a:rPr lang="en-US" dirty="0" smtClean="0"/>
              <a:t>V3: Sort of like CMETs</a:t>
            </a:r>
          </a:p>
        </p:txBody>
      </p:sp>
      <p:pic>
        <p:nvPicPr>
          <p:cNvPr id="7" name="Picture 6"/>
          <p:cNvPicPr>
            <a:picLocks noChangeAspect="1"/>
          </p:cNvPicPr>
          <p:nvPr/>
        </p:nvPicPr>
        <p:blipFill rotWithShape="1">
          <a:blip r:embed="rId3" cstate="print">
            <a:extLst>
              <a:ext uri="{28A0092B-C50C-407E-A947-70E740481C1C}">
                <a14:useLocalDpi xmlns=""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441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23528" y="332656"/>
            <a:ext cx="7372672" cy="1152128"/>
          </a:xfrm>
        </p:spPr>
        <p:txBody>
          <a:bodyPr/>
          <a:lstStyle/>
          <a:p>
            <a:r>
              <a:rPr lang="en-US" dirty="0" smtClean="0"/>
              <a:t>What is/isn’t a Resource?</a:t>
            </a:r>
            <a:endParaRPr lang="en-US" dirty="0"/>
          </a:p>
        </p:txBody>
      </p:sp>
      <p:sp>
        <p:nvSpPr>
          <p:cNvPr id="9" name="Text Placeholder 8"/>
          <p:cNvSpPr>
            <a:spLocks noGrp="1"/>
          </p:cNvSpPr>
          <p:nvPr>
            <p:ph type="body" idx="1"/>
          </p:nvPr>
        </p:nvSpPr>
        <p:spPr/>
        <p:txBody>
          <a:bodyPr/>
          <a:lstStyle/>
          <a:p>
            <a:r>
              <a:rPr lang="en-US" dirty="0" smtClean="0"/>
              <a:t>Examples</a:t>
            </a:r>
            <a:endParaRPr lang="en-US" dirty="0"/>
          </a:p>
        </p:txBody>
      </p:sp>
      <p:sp>
        <p:nvSpPr>
          <p:cNvPr id="7" name="Content Placeholder 6"/>
          <p:cNvSpPr>
            <a:spLocks noGrp="1"/>
          </p:cNvSpPr>
          <p:nvPr>
            <p:ph sz="half" idx="2"/>
          </p:nvPr>
        </p:nvSpPr>
        <p:spPr/>
        <p:txBody>
          <a:bodyPr/>
          <a:lstStyle/>
          <a:p>
            <a:r>
              <a:rPr lang="en-US" dirty="0" smtClean="0"/>
              <a:t>Administrative</a:t>
            </a:r>
          </a:p>
          <a:p>
            <a:pPr lvl="1"/>
            <a:r>
              <a:rPr lang="en-US" dirty="0" smtClean="0"/>
              <a:t>Patient, Location, Encounter, Organization, </a:t>
            </a:r>
          </a:p>
          <a:p>
            <a:r>
              <a:rPr lang="en-US" dirty="0" smtClean="0"/>
              <a:t>Clinical Concepts</a:t>
            </a:r>
          </a:p>
          <a:p>
            <a:pPr lvl="1"/>
            <a:r>
              <a:rPr lang="en-US" dirty="0" err="1" smtClean="0"/>
              <a:t>AllergyIntolerance</a:t>
            </a:r>
            <a:r>
              <a:rPr lang="en-US" dirty="0" smtClean="0"/>
              <a:t>, Questionnaire, Observation</a:t>
            </a:r>
          </a:p>
          <a:p>
            <a:r>
              <a:rPr lang="en-US" dirty="0" smtClean="0"/>
              <a:t>Infrastructure</a:t>
            </a:r>
          </a:p>
          <a:p>
            <a:pPr lvl="1"/>
            <a:r>
              <a:rPr lang="en-US" dirty="0" smtClean="0"/>
              <a:t>Composition, </a:t>
            </a:r>
            <a:r>
              <a:rPr lang="en-US" dirty="0" err="1" smtClean="0"/>
              <a:t>MessageHeader</a:t>
            </a:r>
            <a:r>
              <a:rPr lang="en-US" dirty="0" smtClean="0"/>
              <a:t>, Profile, Conformance</a:t>
            </a:r>
          </a:p>
        </p:txBody>
      </p:sp>
      <p:sp>
        <p:nvSpPr>
          <p:cNvPr id="10" name="Text Placeholder 9"/>
          <p:cNvSpPr>
            <a:spLocks noGrp="1"/>
          </p:cNvSpPr>
          <p:nvPr>
            <p:ph type="body" sz="quarter" idx="3"/>
          </p:nvPr>
        </p:nvSpPr>
        <p:spPr/>
        <p:txBody>
          <a:bodyPr/>
          <a:lstStyle/>
          <a:p>
            <a:r>
              <a:rPr lang="en-US" dirty="0" smtClean="0"/>
              <a:t>Non-examples</a:t>
            </a:r>
            <a:endParaRPr lang="en-US" dirty="0"/>
          </a:p>
        </p:txBody>
      </p:sp>
      <p:sp>
        <p:nvSpPr>
          <p:cNvPr id="11" name="Content Placeholder 10"/>
          <p:cNvSpPr>
            <a:spLocks noGrp="1"/>
          </p:cNvSpPr>
          <p:nvPr>
            <p:ph sz="quarter" idx="4"/>
          </p:nvPr>
        </p:nvSpPr>
        <p:spPr/>
        <p:txBody>
          <a:bodyPr/>
          <a:lstStyle/>
          <a:p>
            <a:r>
              <a:rPr lang="en-US" dirty="0" smtClean="0"/>
              <a:t>Gender</a:t>
            </a:r>
          </a:p>
          <a:p>
            <a:pPr lvl="1"/>
            <a:r>
              <a:rPr lang="en-US" dirty="0" smtClean="0"/>
              <a:t>Too small</a:t>
            </a:r>
          </a:p>
          <a:p>
            <a:r>
              <a:rPr lang="en-US" dirty="0" smtClean="0"/>
              <a:t>Blood Pressure</a:t>
            </a:r>
          </a:p>
          <a:p>
            <a:pPr lvl="1"/>
            <a:r>
              <a:rPr lang="en-US" dirty="0" smtClean="0"/>
              <a:t>Too specific</a:t>
            </a:r>
          </a:p>
          <a:p>
            <a:r>
              <a:rPr lang="en-US" dirty="0" smtClean="0"/>
              <a:t>Pregnancy</a:t>
            </a:r>
          </a:p>
          <a:p>
            <a:pPr lvl="1"/>
            <a:r>
              <a:rPr lang="en-US" dirty="0" smtClean="0"/>
              <a:t>Too broad</a:t>
            </a:r>
          </a:p>
          <a:p>
            <a:r>
              <a:rPr lang="en-US" dirty="0"/>
              <a:t>Electronic Health Record </a:t>
            </a:r>
          </a:p>
          <a:p>
            <a:pPr lvl="1"/>
            <a:r>
              <a:rPr lang="en-US" dirty="0"/>
              <a:t>Too </a:t>
            </a:r>
            <a:r>
              <a:rPr lang="en-US" dirty="0" smtClean="0"/>
              <a:t>big</a:t>
            </a:r>
            <a:endParaRPr lang="en-US" dirty="0"/>
          </a:p>
        </p:txBody>
      </p:sp>
    </p:spTree>
    <p:extLst>
      <p:ext uri="{BB962C8B-B14F-4D97-AF65-F5344CB8AC3E}">
        <p14:creationId xmlns="" xmlns:p14="http://schemas.microsoft.com/office/powerpoint/2010/main" val="367775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a Resource</a:t>
            </a:r>
            <a:endParaRPr lang="en-US" dirty="0"/>
          </a:p>
        </p:txBody>
      </p:sp>
      <p:grpSp>
        <p:nvGrpSpPr>
          <p:cNvPr id="3" name="Group 31"/>
          <p:cNvGrpSpPr/>
          <p:nvPr/>
        </p:nvGrpSpPr>
        <p:grpSpPr>
          <a:xfrm>
            <a:off x="1619672" y="1844824"/>
            <a:ext cx="6120680" cy="4464496"/>
            <a:chOff x="1981200" y="2438400"/>
            <a:chExt cx="3494048" cy="2667000"/>
          </a:xfrm>
        </p:grpSpPr>
        <p:sp>
          <p:nvSpPr>
            <p:cNvPr id="11" name="Rectangle 10"/>
            <p:cNvSpPr/>
            <p:nvPr/>
          </p:nvSpPr>
          <p:spPr bwMode="auto">
            <a:xfrm>
              <a:off x="1981200" y="2438400"/>
              <a:ext cx="3494048" cy="26670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1" i="0" strike="noStrike" cap="none" normalizeH="0" baseline="0" dirty="0" smtClean="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sz="2400" u="sng" dirty="0" smtClean="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smtClean="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smtClean="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smtClean="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smtClean="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644590" y="2545266"/>
              <a:ext cx="168197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Narrative</a:t>
              </a:r>
            </a:p>
          </p:txBody>
        </p:sp>
        <p:sp>
          <p:nvSpPr>
            <p:cNvPr id="13" name="Rectangle 12"/>
            <p:cNvSpPr/>
            <p:nvPr/>
          </p:nvSpPr>
          <p:spPr bwMode="auto">
            <a:xfrm>
              <a:off x="3644590" y="3395546"/>
              <a:ext cx="1681975" cy="14868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Elements</a:t>
              </a:r>
            </a:p>
          </p:txBody>
        </p:sp>
        <p:sp>
          <p:nvSpPr>
            <p:cNvPr id="14" name="Rectangle 13"/>
            <p:cNvSpPr/>
            <p:nvPr/>
          </p:nvSpPr>
          <p:spPr bwMode="auto">
            <a:xfrm>
              <a:off x="3773718" y="3954268"/>
              <a:ext cx="14041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Extensions</a:t>
              </a:r>
            </a:p>
          </p:txBody>
        </p:sp>
        <p:sp>
          <p:nvSpPr>
            <p:cNvPr id="15" name="Rectangle 14"/>
            <p:cNvSpPr/>
            <p:nvPr/>
          </p:nvSpPr>
          <p:spPr bwMode="auto">
            <a:xfrm>
              <a:off x="2077616" y="4204320"/>
              <a:ext cx="14403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Extensions</a:t>
              </a:r>
            </a:p>
          </p:txBody>
        </p:sp>
      </p:grpSp>
      <p:sp>
        <p:nvSpPr>
          <p:cNvPr id="17" name="Rectangle 11"/>
          <p:cNvSpPr/>
          <p:nvPr/>
        </p:nvSpPr>
        <p:spPr bwMode="auto">
          <a:xfrm>
            <a:off x="1788570" y="2992837"/>
            <a:ext cx="2522793" cy="117445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Metadata</a:t>
            </a:r>
          </a:p>
        </p:txBody>
      </p:sp>
    </p:spTree>
    <p:extLst>
      <p:ext uri="{BB962C8B-B14F-4D97-AF65-F5344CB8AC3E}">
        <p14:creationId xmlns="" xmlns:p14="http://schemas.microsoft.com/office/powerpoint/2010/main" val="6837501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527857" y="282417"/>
            <a:ext cx="5083782" cy="6192687"/>
          </a:xfrm>
          <a:prstGeom prst="rect">
            <a:avLst/>
          </a:prstGeom>
          <a:noFill/>
          <a:ln w="9525">
            <a:noFill/>
            <a:miter lim="800000"/>
            <a:headEnd/>
            <a:tailEnd/>
          </a:ln>
        </p:spPr>
      </p:pic>
      <p:sp>
        <p:nvSpPr>
          <p:cNvPr id="11" name="Rectangle 10"/>
          <p:cNvSpPr/>
          <p:nvPr/>
        </p:nvSpPr>
        <p:spPr>
          <a:xfrm>
            <a:off x="428713" y="1124745"/>
            <a:ext cx="5416056" cy="108012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6434444" y="1268760"/>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Human Readable </a:t>
            </a:r>
            <a:r>
              <a:rPr lang="en-AU" sz="1600" dirty="0" smtClean="0">
                <a:effectLst/>
                <a:ea typeface="Calibri"/>
                <a:cs typeface="Times New Roman"/>
              </a:rPr>
              <a:t>Summary</a:t>
            </a:r>
            <a:endParaRPr lang="en-AU" sz="1600" dirty="0">
              <a:effectLst/>
              <a:ea typeface="Calibri"/>
              <a:cs typeface="Times New Roman"/>
            </a:endParaRPr>
          </a:p>
        </p:txBody>
      </p:sp>
      <p:cxnSp>
        <p:nvCxnSpPr>
          <p:cNvPr id="8" name="Straight Arrow Connector 7"/>
          <p:cNvCxnSpPr/>
          <p:nvPr/>
        </p:nvCxnSpPr>
        <p:spPr>
          <a:xfrm flipH="1">
            <a:off x="5901283"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6419171" y="3645024"/>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Standard Data </a:t>
            </a:r>
            <a:br>
              <a:rPr lang="en-AU" sz="1600" dirty="0">
                <a:effectLst/>
                <a:ea typeface="Calibri"/>
                <a:cs typeface="Times New Roman"/>
              </a:rPr>
            </a:br>
            <a:r>
              <a:rPr lang="en-AU" sz="1600" dirty="0">
                <a:effectLst/>
                <a:ea typeface="Calibri"/>
                <a:cs typeface="Times New Roman"/>
              </a:rPr>
              <a:t>Content:</a:t>
            </a:r>
          </a:p>
          <a:p>
            <a:pPr marL="342900" lvl="0" indent="-342900">
              <a:lnSpc>
                <a:spcPct val="115000"/>
              </a:lnSpc>
              <a:spcAft>
                <a:spcPts val="0"/>
              </a:spcAft>
              <a:buFont typeface="Symbol"/>
              <a:buChar char=""/>
            </a:pPr>
            <a:r>
              <a:rPr lang="en-AU" sz="1200" dirty="0">
                <a:effectLst/>
                <a:ea typeface="Calibri"/>
                <a:cs typeface="Times New Roman"/>
              </a:rPr>
              <a:t>MRN</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Name</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Gender</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Date of Birth</a:t>
            </a:r>
            <a:endParaRPr lang="en-AU" sz="1600" dirty="0">
              <a:effectLst/>
              <a:ea typeface="Calibri"/>
              <a:cs typeface="Times New Roman"/>
            </a:endParaRPr>
          </a:p>
          <a:p>
            <a:pPr marL="342900" lvl="0" indent="-342900">
              <a:lnSpc>
                <a:spcPct val="115000"/>
              </a:lnSpc>
              <a:spcAft>
                <a:spcPts val="1000"/>
              </a:spcAft>
              <a:buFont typeface="Symbol"/>
              <a:buChar char=""/>
            </a:pPr>
            <a:r>
              <a:rPr lang="en-AU" sz="1200" dirty="0">
                <a:effectLst/>
                <a:ea typeface="Calibri"/>
                <a:cs typeface="Times New Roman"/>
              </a:rPr>
              <a:t>Provider</a:t>
            </a:r>
            <a:endParaRPr lang="en-AU" sz="1600" dirty="0">
              <a:effectLst/>
              <a:ea typeface="Calibri"/>
              <a:cs typeface="Times New Roman"/>
            </a:endParaRPr>
          </a:p>
        </p:txBody>
      </p:sp>
      <p:cxnSp>
        <p:nvCxnSpPr>
          <p:cNvPr id="10" name="Straight Arrow Connector 9"/>
          <p:cNvCxnSpPr/>
          <p:nvPr/>
        </p:nvCxnSpPr>
        <p:spPr>
          <a:xfrm flipH="1">
            <a:off x="5864072" y="4543408"/>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428713" y="2924944"/>
            <a:ext cx="5439431" cy="3456384"/>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3" name="Rectangle 12"/>
          <p:cNvSpPr/>
          <p:nvPr/>
        </p:nvSpPr>
        <p:spPr>
          <a:xfrm>
            <a:off x="419541" y="2276872"/>
            <a:ext cx="5416056" cy="576064"/>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4" name="Text Box 10"/>
          <p:cNvSpPr txBox="1"/>
          <p:nvPr/>
        </p:nvSpPr>
        <p:spPr>
          <a:xfrm>
            <a:off x="6419171" y="2204864"/>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solidFill>
                  <a:schemeClr val="tx1"/>
                </a:solidFill>
                <a:effectLst/>
                <a:ea typeface="Calibri"/>
                <a:cs typeface="Times New Roman"/>
              </a:rPr>
              <a:t>Extension </a:t>
            </a:r>
            <a:r>
              <a:rPr lang="en-AU" sz="1600" dirty="0">
                <a:solidFill>
                  <a:schemeClr val="tx1"/>
                </a:solidFill>
                <a:effectLst/>
                <a:ea typeface="Calibri"/>
                <a:cs typeface="Times New Roman"/>
              </a:rPr>
              <a:t>with reference to its definition</a:t>
            </a:r>
          </a:p>
        </p:txBody>
      </p:sp>
      <p:cxnSp>
        <p:nvCxnSpPr>
          <p:cNvPr id="15" name="Straight Arrow Connector 14"/>
          <p:cNvCxnSpPr/>
          <p:nvPr/>
        </p:nvCxnSpPr>
        <p:spPr>
          <a:xfrm flipH="1">
            <a:off x="5875756" y="2492896"/>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428713" y="424545"/>
            <a:ext cx="5416056" cy="628191"/>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6434444" y="548680"/>
            <a:ext cx="2397336" cy="385358"/>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effectLst/>
                <a:ea typeface="Calibri"/>
                <a:cs typeface="Times New Roman"/>
              </a:rPr>
              <a:t>Identity &amp; Metadata</a:t>
            </a:r>
            <a:endParaRPr lang="en-AU" sz="1600" dirty="0">
              <a:effectLst/>
              <a:ea typeface="Calibri"/>
              <a:cs typeface="Times New Roman"/>
            </a:endParaRPr>
          </a:p>
        </p:txBody>
      </p:sp>
      <p:cxnSp>
        <p:nvCxnSpPr>
          <p:cNvPr id="18" name="Straight Arrow Connector 17"/>
          <p:cNvCxnSpPr/>
          <p:nvPr/>
        </p:nvCxnSpPr>
        <p:spPr>
          <a:xfrm flipH="1">
            <a:off x="5901283" y="764704"/>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80996139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Readable</a:t>
            </a:r>
            <a:endParaRPr lang="en-US" dirty="0"/>
          </a:p>
        </p:txBody>
      </p:sp>
      <p:sp>
        <p:nvSpPr>
          <p:cNvPr id="3" name="Content Placeholder 2"/>
          <p:cNvSpPr>
            <a:spLocks noGrp="1"/>
          </p:cNvSpPr>
          <p:nvPr>
            <p:ph idx="1"/>
          </p:nvPr>
        </p:nvSpPr>
        <p:spPr/>
        <p:txBody>
          <a:bodyPr/>
          <a:lstStyle/>
          <a:p>
            <a:r>
              <a:rPr lang="en-US" dirty="0" smtClean="0"/>
              <a:t>CDA taught HL7 a very important lesson</a:t>
            </a:r>
          </a:p>
          <a:p>
            <a:pPr lvl="1"/>
            <a:r>
              <a:rPr lang="en-US" dirty="0" smtClean="0"/>
              <a:t>Even if the computers don’t understand 99% of what you’re sending, that’s ok if they can properly render it to a human clinician</a:t>
            </a:r>
          </a:p>
          <a:p>
            <a:pPr lvl="0"/>
            <a:r>
              <a:rPr lang="en-US" dirty="0" smtClean="0"/>
              <a:t>This doesn’t just hold for documents – important for messages, services, etc.</a:t>
            </a:r>
          </a:p>
          <a:p>
            <a:pPr lvl="0"/>
            <a:r>
              <a:rPr lang="en-US" dirty="0" smtClean="0"/>
              <a:t>In FHIR, </a:t>
            </a:r>
            <a:r>
              <a:rPr lang="en-US" b="1" dirty="0" smtClean="0"/>
              <a:t>every</a:t>
            </a:r>
            <a:r>
              <a:rPr lang="en-US" b="0" baseline="0" dirty="0" smtClean="0"/>
              <a:t> resource should </a:t>
            </a:r>
            <a:br>
              <a:rPr lang="en-US" b="0" baseline="0" dirty="0" smtClean="0"/>
            </a:br>
            <a:r>
              <a:rPr lang="en-US" b="0" baseline="0" dirty="0" smtClean="0"/>
              <a:t>have a human-readable expression</a:t>
            </a:r>
          </a:p>
          <a:p>
            <a:pPr lvl="1"/>
            <a:r>
              <a:rPr lang="en-US" dirty="0" smtClean="0"/>
              <a:t>Can be direct rendering or human entered</a:t>
            </a:r>
          </a:p>
        </p:txBody>
      </p:sp>
      <p:pic>
        <p:nvPicPr>
          <p:cNvPr id="2052"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3918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in the spec</a:t>
            </a:r>
            <a:endParaRPr lang="en-US" dirty="0"/>
          </a:p>
        </p:txBody>
      </p:sp>
      <p:sp>
        <p:nvSpPr>
          <p:cNvPr id="4" name="TextBox 3"/>
          <p:cNvSpPr txBox="1"/>
          <p:nvPr/>
        </p:nvSpPr>
        <p:spPr>
          <a:xfrm>
            <a:off x="990601" y="2590800"/>
            <a:ext cx="7162800" cy="1077218"/>
          </a:xfrm>
          <a:prstGeom prst="rect">
            <a:avLst/>
          </a:prstGeom>
          <a:noFill/>
        </p:spPr>
        <p:txBody>
          <a:bodyPr wrap="square" rtlCol="0">
            <a:spAutoFit/>
          </a:bodyPr>
          <a:lstStyle/>
          <a:p>
            <a:r>
              <a:rPr lang="nl-NL" sz="3200" dirty="0" err="1" smtClean="0"/>
              <a:t>Let’s</a:t>
            </a:r>
            <a:r>
              <a:rPr lang="nl-NL" sz="3200" dirty="0" smtClean="0"/>
              <a:t> take a look at </a:t>
            </a:r>
            <a:r>
              <a:rPr lang="nl-NL" sz="3200" dirty="0" err="1" smtClean="0"/>
              <a:t>some</a:t>
            </a:r>
            <a:r>
              <a:rPr lang="nl-NL" sz="3200" dirty="0" smtClean="0"/>
              <a:t> Resources in the </a:t>
            </a:r>
            <a:r>
              <a:rPr lang="nl-NL" sz="3200" dirty="0" err="1" smtClean="0"/>
              <a:t>specification</a:t>
            </a:r>
            <a:r>
              <a:rPr lang="nl-NL" sz="3200" dirty="0" smtClean="0"/>
              <a:t>….</a:t>
            </a:r>
            <a:endParaRPr lang="nl-NL" sz="3200" dirty="0"/>
          </a:p>
        </p:txBody>
      </p:sp>
    </p:spTree>
    <p:extLst>
      <p:ext uri="{BB962C8B-B14F-4D97-AF65-F5344CB8AC3E}">
        <p14:creationId xmlns="" xmlns:p14="http://schemas.microsoft.com/office/powerpoint/2010/main" val="16240136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versus reference</a:t>
            </a:r>
            <a:endParaRPr lang="en-US" dirty="0"/>
          </a:p>
        </p:txBody>
      </p:sp>
      <p:sp>
        <p:nvSpPr>
          <p:cNvPr id="3" name="Content Placeholder 2"/>
          <p:cNvSpPr>
            <a:spLocks noGrp="1"/>
          </p:cNvSpPr>
          <p:nvPr>
            <p:ph idx="1"/>
          </p:nvPr>
        </p:nvSpPr>
        <p:spPr/>
        <p:txBody>
          <a:bodyPr/>
          <a:lstStyle/>
          <a:p>
            <a:r>
              <a:rPr lang="en-US" dirty="0" smtClean="0"/>
              <a:t>FHIR makes composition and references explicit:</a:t>
            </a:r>
          </a:p>
          <a:p>
            <a:pPr lvl="1"/>
            <a:r>
              <a:rPr lang="en-US" i="1" dirty="0" smtClean="0"/>
              <a:t>References</a:t>
            </a:r>
            <a:r>
              <a:rPr lang="en-US" dirty="0" smtClean="0"/>
              <a:t> are in between Resources. </a:t>
            </a:r>
            <a:r>
              <a:rPr lang="en-US" b="1" dirty="0" smtClean="0"/>
              <a:t>No context conduction across references</a:t>
            </a:r>
            <a:r>
              <a:rPr lang="en-US" dirty="0" smtClean="0"/>
              <a:t> – safe retrieval as individual resources.</a:t>
            </a:r>
          </a:p>
          <a:p>
            <a:pPr lvl="1"/>
            <a:r>
              <a:rPr lang="en-US" i="1" dirty="0" smtClean="0"/>
              <a:t>Composition</a:t>
            </a:r>
            <a:r>
              <a:rPr lang="en-US" dirty="0" smtClean="0"/>
              <a:t> is within a Resource: Components have no meaning outside resource, no identity, no separate access path except through resource</a:t>
            </a:r>
          </a:p>
        </p:txBody>
      </p:sp>
      <p:sp>
        <p:nvSpPr>
          <p:cNvPr id="5" name="Slide Number Placeholder 4"/>
          <p:cNvSpPr>
            <a:spLocks noGrp="1"/>
          </p:cNvSpPr>
          <p:nvPr>
            <p:ph type="sldNum" sz="quarter" idx="4"/>
          </p:nvPr>
        </p:nvSpPr>
        <p:spPr/>
        <p:txBody>
          <a:bodyPr/>
          <a:lstStyle/>
          <a:p>
            <a:fld id="{2CD36790-EF9F-4521-A783-189BE19EEE4B}" type="slidenum">
              <a:rPr lang="en-US" smtClean="0"/>
              <a:pPr/>
              <a:t>48</a:t>
            </a:fld>
            <a:endParaRPr lang="en-US"/>
          </a:p>
        </p:txBody>
      </p:sp>
    </p:spTree>
    <p:extLst>
      <p:ext uri="{BB962C8B-B14F-4D97-AF65-F5344CB8AC3E}">
        <p14:creationId xmlns="" xmlns:p14="http://schemas.microsoft.com/office/powerpoint/2010/main" val="15832813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5800" y="1981200"/>
            <a:ext cx="6589713" cy="26574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194" name="Rectangle 2"/>
          <p:cNvSpPr>
            <a:spLocks noGrp="1" noChangeArrowheads="1"/>
          </p:cNvSpPr>
          <p:nvPr>
            <p:ph type="title"/>
          </p:nvPr>
        </p:nvSpPr>
        <p:spPr/>
        <p:txBody>
          <a:bodyPr/>
          <a:lstStyle/>
          <a:p>
            <a:r>
              <a:rPr lang="en-US" dirty="0" smtClean="0"/>
              <a:t>Composition of a Resource</a:t>
            </a:r>
            <a:endParaRPr lang="en-US" dirty="0"/>
          </a:p>
        </p:txBody>
      </p:sp>
      <p:sp>
        <p:nvSpPr>
          <p:cNvPr id="5" name="Slide Number Placeholder 4"/>
          <p:cNvSpPr>
            <a:spLocks noGrp="1"/>
          </p:cNvSpPr>
          <p:nvPr>
            <p:ph type="sldNum" sz="quarter" idx="4"/>
          </p:nvPr>
        </p:nvSpPr>
        <p:spPr/>
        <p:txBody>
          <a:bodyPr/>
          <a:lstStyle/>
          <a:p>
            <a:fld id="{64C44300-96F5-4E68-AEBC-759F83B9379E}" type="slidenum">
              <a:rPr lang="en-US" smtClean="0"/>
              <a:pPr/>
              <a:t>49</a:t>
            </a:fld>
            <a:endParaRPr lang="en-US"/>
          </a:p>
        </p:txBody>
      </p:sp>
      <p:cxnSp>
        <p:nvCxnSpPr>
          <p:cNvPr id="18" name="Straight Arrow Connector 17"/>
          <p:cNvCxnSpPr>
            <a:stCxn id="2" idx="1"/>
          </p:cNvCxnSpPr>
          <p:nvPr/>
        </p:nvCxnSpPr>
        <p:spPr bwMode="auto">
          <a:xfrm flipH="1">
            <a:off x="3581400" y="2228910"/>
            <a:ext cx="1858447"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bwMode="auto">
          <a:xfrm flipH="1" flipV="1">
            <a:off x="6126802" y="3767137"/>
            <a:ext cx="3649" cy="75720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bwMode="auto">
          <a:xfrm flipV="1">
            <a:off x="1905000" y="4524345"/>
            <a:ext cx="1" cy="856982"/>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2" name="TextBox 1"/>
          <p:cNvSpPr txBox="1"/>
          <p:nvPr/>
        </p:nvSpPr>
        <p:spPr>
          <a:xfrm>
            <a:off x="5439847" y="2028855"/>
            <a:ext cx="1826141" cy="400110"/>
          </a:xfrm>
          <a:prstGeom prst="rect">
            <a:avLst/>
          </a:prstGeom>
          <a:noFill/>
        </p:spPr>
        <p:txBody>
          <a:bodyPr wrap="none" rtlCol="0">
            <a:spAutoFit/>
          </a:bodyPr>
          <a:lstStyle/>
          <a:p>
            <a:r>
              <a:rPr lang="en-US" b="1" dirty="0" smtClean="0"/>
              <a:t>Resource Root</a:t>
            </a:r>
            <a:endParaRPr lang="nl-NL" sz="2000" b="1" dirty="0"/>
          </a:p>
        </p:txBody>
      </p:sp>
      <p:sp>
        <p:nvSpPr>
          <p:cNvPr id="11" name="TextBox 10"/>
          <p:cNvSpPr txBox="1"/>
          <p:nvPr/>
        </p:nvSpPr>
        <p:spPr>
          <a:xfrm>
            <a:off x="4829175" y="4429095"/>
            <a:ext cx="2590800" cy="400110"/>
          </a:xfrm>
          <a:prstGeom prst="rect">
            <a:avLst/>
          </a:prstGeom>
          <a:noFill/>
        </p:spPr>
        <p:txBody>
          <a:bodyPr wrap="square" rtlCol="0">
            <a:spAutoFit/>
          </a:bodyPr>
          <a:lstStyle/>
          <a:p>
            <a:r>
              <a:rPr lang="en-US" b="1" dirty="0" smtClean="0"/>
              <a:t>Resource Component</a:t>
            </a:r>
            <a:endParaRPr lang="nl-NL" sz="2000" b="1" dirty="0"/>
          </a:p>
        </p:txBody>
      </p:sp>
      <p:sp>
        <p:nvSpPr>
          <p:cNvPr id="12" name="TextBox 11"/>
          <p:cNvSpPr txBox="1"/>
          <p:nvPr/>
        </p:nvSpPr>
        <p:spPr>
          <a:xfrm>
            <a:off x="803540" y="5237293"/>
            <a:ext cx="2244460" cy="923330"/>
          </a:xfrm>
          <a:prstGeom prst="rect">
            <a:avLst/>
          </a:prstGeom>
          <a:noFill/>
        </p:spPr>
        <p:txBody>
          <a:bodyPr wrap="square" rtlCol="0">
            <a:spAutoFit/>
          </a:bodyPr>
          <a:lstStyle/>
          <a:p>
            <a:r>
              <a:rPr lang="en-US" b="1" dirty="0" smtClean="0"/>
              <a:t>Simple &amp; Complex elements (may be repeating)</a:t>
            </a:r>
          </a:p>
        </p:txBody>
      </p:sp>
      <p:pic>
        <p:nvPicPr>
          <p:cNvPr id="18436"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048000" y="5293550"/>
            <a:ext cx="1352550" cy="8286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10139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t>Attendees</a:t>
            </a:r>
            <a:endParaRPr lang="en-US" dirty="0"/>
          </a:p>
        </p:txBody>
      </p:sp>
      <p:sp>
        <p:nvSpPr>
          <p:cNvPr id="8195" name="Rectangle 3"/>
          <p:cNvSpPr>
            <a:spLocks noGrp="1" noChangeArrowheads="1"/>
          </p:cNvSpPr>
          <p:nvPr>
            <p:ph idx="1"/>
          </p:nvPr>
        </p:nvSpPr>
        <p:spPr/>
        <p:txBody>
          <a:bodyPr/>
          <a:lstStyle/>
          <a:p>
            <a:r>
              <a:rPr lang="en-US" dirty="0" smtClean="0"/>
              <a:t>Who is your organization?</a:t>
            </a:r>
          </a:p>
          <a:p>
            <a:r>
              <a:rPr lang="en-US" dirty="0" smtClean="0"/>
              <a:t>What is your role?</a:t>
            </a:r>
          </a:p>
          <a:p>
            <a:r>
              <a:rPr lang="en-US" dirty="0" smtClean="0"/>
              <a:t>HL7 (v2/v3/CDA) background?</a:t>
            </a:r>
          </a:p>
          <a:p>
            <a:r>
              <a:rPr lang="en-US" dirty="0" smtClean="0"/>
              <a:t>How did you hear about FHIR?</a:t>
            </a:r>
          </a:p>
          <a:p>
            <a:r>
              <a:rPr lang="en-US" dirty="0" smtClean="0"/>
              <a:t>How familiar are you with FHIR?</a:t>
            </a:r>
          </a:p>
          <a:p>
            <a:r>
              <a:rPr lang="en-US" dirty="0" smtClean="0"/>
              <a:t>What is the </a:t>
            </a:r>
            <a:r>
              <a:rPr lang="en-US" b="1" dirty="0" smtClean="0"/>
              <a:t>one</a:t>
            </a:r>
            <a:r>
              <a:rPr lang="en-US" dirty="0" smtClean="0"/>
              <a:t> thing that will make the next two days most valuable for you?</a:t>
            </a:r>
          </a:p>
        </p:txBody>
      </p:sp>
      <p:sp>
        <p:nvSpPr>
          <p:cNvPr id="5" name="Slide Number Placeholder 4"/>
          <p:cNvSpPr>
            <a:spLocks noGrp="1"/>
          </p:cNvSpPr>
          <p:nvPr>
            <p:ph type="sldNum" sz="quarter" idx="4"/>
          </p:nvPr>
        </p:nvSpPr>
        <p:spPr/>
        <p:txBody>
          <a:bodyPr/>
          <a:lstStyle/>
          <a:p>
            <a:fld id="{64C44300-96F5-4E68-AEBC-759F83B9379E}" type="slidenum">
              <a:rPr lang="en-US" smtClean="0"/>
              <a:pPr/>
              <a:t>5</a:t>
            </a:fld>
            <a:endParaRPr lang="en-US" dirty="0"/>
          </a:p>
        </p:txBody>
      </p:sp>
    </p:spTree>
    <p:extLst>
      <p:ext uri="{BB962C8B-B14F-4D97-AF65-F5344CB8AC3E}">
        <p14:creationId xmlns="" xmlns:p14="http://schemas.microsoft.com/office/powerpoint/2010/main" val="30058927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8625" y="1773217"/>
            <a:ext cx="6589713" cy="26574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Resource Reference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50</a:t>
            </a:fld>
            <a:endParaRPr lang="en-CA" dirty="0"/>
          </a:p>
        </p:txBody>
      </p:sp>
      <p:grpSp>
        <p:nvGrpSpPr>
          <p:cNvPr id="3" name="Group 11"/>
          <p:cNvGrpSpPr/>
          <p:nvPr/>
        </p:nvGrpSpPr>
        <p:grpSpPr>
          <a:xfrm>
            <a:off x="2133600" y="4038600"/>
            <a:ext cx="6887884" cy="2765642"/>
            <a:chOff x="1494117" y="3688998"/>
            <a:chExt cx="6887884" cy="2765642"/>
          </a:xfrm>
        </p:grpSpPr>
        <p:cxnSp>
          <p:nvCxnSpPr>
            <p:cNvPr id="9" name="Straight Connector 8"/>
            <p:cNvCxnSpPr/>
            <p:nvPr/>
          </p:nvCxnSpPr>
          <p:spPr bwMode="auto">
            <a:xfrm>
              <a:off x="1494117" y="3688998"/>
              <a:ext cx="2292313" cy="50895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1" name="TextBox 10"/>
            <p:cNvSpPr txBox="1"/>
            <p:nvPr/>
          </p:nvSpPr>
          <p:spPr>
            <a:xfrm>
              <a:off x="4019191" y="4700314"/>
              <a:ext cx="4362810" cy="1754326"/>
            </a:xfrm>
            <a:prstGeom prst="rect">
              <a:avLst/>
            </a:prstGeom>
            <a:noFill/>
          </p:spPr>
          <p:txBody>
            <a:bodyPr wrap="square" rtlCol="0">
              <a:spAutoFit/>
            </a:bodyPr>
            <a:lstStyle/>
            <a:p>
              <a:r>
                <a:rPr lang="nl-NL" sz="2400" b="1" dirty="0" smtClean="0"/>
                <a:t>“</a:t>
              </a:r>
              <a:r>
                <a:rPr lang="nl-NL" sz="2400" b="1" dirty="0" err="1" smtClean="0"/>
                <a:t>Refers</a:t>
              </a:r>
              <a:r>
                <a:rPr lang="nl-NL" sz="2400" b="1" dirty="0" smtClean="0"/>
                <a:t> </a:t>
              </a:r>
              <a:r>
                <a:rPr lang="nl-NL" sz="2400" b="1" dirty="0" err="1" smtClean="0"/>
                <a:t>to</a:t>
              </a:r>
              <a:r>
                <a:rPr lang="nl-NL" sz="2400" b="1" dirty="0" smtClean="0"/>
                <a:t>…”</a:t>
              </a:r>
            </a:p>
            <a:p>
              <a:endParaRPr lang="en-US" sz="2400" b="1" dirty="0"/>
            </a:p>
            <a:p>
              <a:pPr marL="0" lvl="1"/>
              <a:r>
                <a:rPr lang="en-US" b="1" i="1" dirty="0" smtClean="0"/>
                <a:t>Note: </a:t>
              </a:r>
              <a:r>
                <a:rPr lang="en-US" b="1" i="1" dirty="0"/>
                <a:t>No referential integrity – references are just URL’s</a:t>
              </a:r>
            </a:p>
            <a:p>
              <a:endParaRPr lang="nl-NL" sz="2400" b="1" dirty="0"/>
            </a:p>
          </p:txBody>
        </p:sp>
      </p:grpSp>
      <p:pic>
        <p:nvPicPr>
          <p:cNvPr id="19458"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657600" y="4547559"/>
            <a:ext cx="5215428" cy="43742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2752528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7200" y="2057400"/>
            <a:ext cx="7389813" cy="42195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Resource Reference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51</a:t>
            </a:fld>
            <a:endParaRPr lang="en-CA" dirty="0"/>
          </a:p>
        </p:txBody>
      </p:sp>
      <p:cxnSp>
        <p:nvCxnSpPr>
          <p:cNvPr id="6" name="Straight Arrow Connector 5"/>
          <p:cNvCxnSpPr/>
          <p:nvPr/>
        </p:nvCxnSpPr>
        <p:spPr bwMode="auto">
          <a:xfrm flipH="1">
            <a:off x="5029200" y="3657600"/>
            <a:ext cx="1656184" cy="14401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a:off x="5562600" y="4114800"/>
            <a:ext cx="1368152" cy="91410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9781420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7198" y="2209800"/>
            <a:ext cx="2590801" cy="144314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13020" y="4308137"/>
            <a:ext cx="2892255" cy="11683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536743" y="775949"/>
            <a:ext cx="4417219" cy="181818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Network</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52</a:t>
            </a:fld>
            <a:endParaRPr lang="en-CA"/>
          </a:p>
        </p:txBody>
      </p:sp>
      <p:cxnSp>
        <p:nvCxnSpPr>
          <p:cNvPr id="6" name="Straight Arrow Connector 5"/>
          <p:cNvCxnSpPr/>
          <p:nvPr/>
        </p:nvCxnSpPr>
        <p:spPr bwMode="auto">
          <a:xfrm flipH="1">
            <a:off x="1524000" y="2209800"/>
            <a:ext cx="3012743" cy="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2665021" y="1600200"/>
            <a:ext cx="992579" cy="369332"/>
          </a:xfrm>
          <a:prstGeom prst="rect">
            <a:avLst/>
          </a:prstGeom>
          <a:noFill/>
        </p:spPr>
        <p:txBody>
          <a:bodyPr wrap="none" rtlCol="0">
            <a:spAutoFit/>
          </a:bodyPr>
          <a:lstStyle/>
          <a:p>
            <a:r>
              <a:rPr lang="nl-NL" b="1" dirty="0" smtClean="0"/>
              <a:t>subject</a:t>
            </a:r>
            <a:endParaRPr lang="nl-NL" b="1" dirty="0"/>
          </a:p>
        </p:txBody>
      </p:sp>
      <p:cxnSp>
        <p:nvCxnSpPr>
          <p:cNvPr id="13" name="Straight Arrow Connector 12"/>
          <p:cNvCxnSpPr/>
          <p:nvPr/>
        </p:nvCxnSpPr>
        <p:spPr bwMode="auto">
          <a:xfrm flipH="1">
            <a:off x="2514600" y="2438400"/>
            <a:ext cx="2133600" cy="1869737"/>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3655621" y="3669268"/>
            <a:ext cx="1274708" cy="369332"/>
          </a:xfrm>
          <a:prstGeom prst="rect">
            <a:avLst/>
          </a:prstGeom>
          <a:noFill/>
        </p:spPr>
        <p:txBody>
          <a:bodyPr wrap="none" rtlCol="0">
            <a:spAutoFit/>
          </a:bodyPr>
          <a:lstStyle/>
          <a:p>
            <a:r>
              <a:rPr lang="nl-NL" b="1" dirty="0" smtClean="0"/>
              <a:t>performer</a:t>
            </a:r>
            <a:endParaRPr lang="nl-NL" b="1" dirty="0"/>
          </a:p>
        </p:txBody>
      </p:sp>
      <p:cxnSp>
        <p:nvCxnSpPr>
          <p:cNvPr id="16" name="Straight Arrow Connector 15"/>
          <p:cNvCxnSpPr/>
          <p:nvPr/>
        </p:nvCxnSpPr>
        <p:spPr bwMode="auto">
          <a:xfrm>
            <a:off x="2659147" y="5105400"/>
            <a:ext cx="2920404" cy="445532"/>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4114800" y="5554049"/>
            <a:ext cx="1556836" cy="369332"/>
          </a:xfrm>
          <a:prstGeom prst="rect">
            <a:avLst/>
          </a:prstGeom>
          <a:noFill/>
        </p:spPr>
        <p:txBody>
          <a:bodyPr wrap="none" rtlCol="0">
            <a:spAutoFit/>
          </a:bodyPr>
          <a:lstStyle/>
          <a:p>
            <a:r>
              <a:rPr lang="nl-NL" b="1" dirty="0" err="1" smtClean="0"/>
              <a:t>organization</a:t>
            </a:r>
            <a:endParaRPr lang="nl-NL" b="1" dirty="0"/>
          </a:p>
        </p:txBody>
      </p:sp>
      <p:pic>
        <p:nvPicPr>
          <p:cNvPr id="8197"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579551" y="4933853"/>
            <a:ext cx="2881311" cy="80486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0716485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2" descr="http://www.informit.com/ShowCover.aspx?isbn=0321125215"/>
          <p:cNvPicPr>
            <a:picLocks noChangeAspect="1" noChangeArrowheads="1"/>
          </p:cNvPicPr>
          <p:nvPr/>
        </p:nvPicPr>
        <p:blipFill>
          <a:blip r:embed="rId3" cstate="print">
            <a:duotone>
              <a:schemeClr val="accent3">
                <a:shade val="45000"/>
                <a:satMod val="135000"/>
              </a:schemeClr>
              <a:prstClr val="white"/>
            </a:duotone>
            <a:lum bright="-14000" contrast="-26000"/>
          </a:blip>
          <a:srcRect/>
          <a:stretch>
            <a:fillRect/>
          </a:stretch>
        </p:blipFill>
        <p:spPr bwMode="auto">
          <a:xfrm>
            <a:off x="381000" y="1420256"/>
            <a:ext cx="3690205" cy="4876890"/>
          </a:xfrm>
          <a:prstGeom prst="rect">
            <a:avLst/>
          </a:prstGeom>
          <a:noFill/>
          <a:effectLst>
            <a:outerShdw blurRad="50800" dist="50800" dir="5400000" algn="ctr" rotWithShape="0">
              <a:srgbClr val="000000"/>
            </a:outerShdw>
          </a:effectLst>
        </p:spPr>
      </p:pic>
      <p:sp>
        <p:nvSpPr>
          <p:cNvPr id="6" name="Title 5"/>
          <p:cNvSpPr>
            <a:spLocks noGrp="1"/>
          </p:cNvSpPr>
          <p:nvPr>
            <p:ph type="title"/>
          </p:nvPr>
        </p:nvSpPr>
        <p:spPr/>
        <p:txBody>
          <a:bodyPr/>
          <a:lstStyle/>
          <a:p>
            <a:r>
              <a:rPr lang="en-US" dirty="0" smtClean="0"/>
              <a:t>Resource Aggregate</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53</a:t>
            </a:fld>
            <a:endParaRPr lang="en-US"/>
          </a:p>
        </p:txBody>
      </p:sp>
      <p:sp>
        <p:nvSpPr>
          <p:cNvPr id="8" name="TextBox 7"/>
          <p:cNvSpPr txBox="1"/>
          <p:nvPr/>
        </p:nvSpPr>
        <p:spPr>
          <a:xfrm>
            <a:off x="2133599" y="1904999"/>
            <a:ext cx="6371783" cy="138499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smtClean="0"/>
              <a:t>“How do we know where an object </a:t>
            </a:r>
          </a:p>
          <a:p>
            <a:r>
              <a:rPr lang="en-US" sz="2800" b="1" dirty="0" smtClean="0"/>
              <a:t>made up of other objects begins </a:t>
            </a:r>
          </a:p>
          <a:p>
            <a:r>
              <a:rPr lang="en-US" sz="2800" b="1" dirty="0" smtClean="0"/>
              <a:t>and ends?”</a:t>
            </a:r>
            <a:endParaRPr lang="en-US" sz="2800" b="1" dirty="0"/>
          </a:p>
        </p:txBody>
      </p:sp>
      <p:sp>
        <p:nvSpPr>
          <p:cNvPr id="9" name="TextBox 8"/>
          <p:cNvSpPr txBox="1"/>
          <p:nvPr/>
        </p:nvSpPr>
        <p:spPr>
          <a:xfrm>
            <a:off x="476251" y="4433639"/>
            <a:ext cx="7667183" cy="181588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sz="2800" b="1" dirty="0" smtClean="0"/>
              <a:t>“In any system with persistent storage</a:t>
            </a:r>
          </a:p>
          <a:p>
            <a:r>
              <a:rPr lang="en-US" sz="2800" b="1" dirty="0" smtClean="0"/>
              <a:t>of data, there must be a scope for a </a:t>
            </a:r>
          </a:p>
          <a:p>
            <a:r>
              <a:rPr lang="en-US" sz="2800" b="1" dirty="0" smtClean="0"/>
              <a:t>transaction that changes data and a way of maintaining the consistency of the data”</a:t>
            </a:r>
            <a:endParaRPr lang="en-US" sz="2800" b="1" dirty="0"/>
          </a:p>
        </p:txBody>
      </p:sp>
    </p:spTree>
    <p:extLst>
      <p:ext uri="{BB962C8B-B14F-4D97-AF65-F5344CB8AC3E}">
        <p14:creationId xmlns="" xmlns:p14="http://schemas.microsoft.com/office/powerpoint/2010/main" val="17519934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a:t>
            </a:r>
            <a:r>
              <a:rPr lang="en-US" i="1" dirty="0" smtClean="0"/>
              <a:t>Elements</a:t>
            </a:r>
            <a:endParaRPr lang="en-US" i="1"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54</a:t>
            </a:fld>
            <a:endParaRPr lang="en-US"/>
          </a:p>
        </p:txBody>
      </p:sp>
      <p:sp>
        <p:nvSpPr>
          <p:cNvPr id="6" name="Rectangle 5"/>
          <p:cNvSpPr/>
          <p:nvPr/>
        </p:nvSpPr>
        <p:spPr bwMode="auto">
          <a:xfrm>
            <a:off x="2667000" y="4455319"/>
            <a:ext cx="3657600" cy="17978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Primitives</a:t>
            </a:r>
            <a:br>
              <a:rPr kumimoji="0" lang="en-US" sz="1800" b="1" i="0" u="none" strike="noStrike" cap="none" normalizeH="0" baseline="0" dirty="0" smtClean="0">
                <a:ln>
                  <a:noFill/>
                </a:ln>
                <a:solidFill>
                  <a:schemeClr val="tx1"/>
                </a:solidFill>
                <a:effectLst/>
                <a:latin typeface="Arial" charset="0"/>
              </a:rPr>
            </a:br>
            <a:r>
              <a:rPr kumimoji="0" lang="en-US" sz="1400" i="0" u="none" strike="noStrike" cap="none" normalizeH="0" baseline="0" dirty="0" smtClean="0">
                <a:ln>
                  <a:noFill/>
                </a:ln>
                <a:solidFill>
                  <a:schemeClr val="tx1"/>
                </a:solidFill>
                <a:effectLst/>
                <a:latin typeface="Arial" charset="0"/>
              </a:rPr>
              <a:t>(integer, </a:t>
            </a:r>
            <a:r>
              <a:rPr kumimoji="0" lang="en-US" sz="1400" i="0" u="none" strike="noStrike" cap="none" normalizeH="0" baseline="0" dirty="0" err="1" smtClean="0">
                <a:ln>
                  <a:noFill/>
                </a:ln>
                <a:solidFill>
                  <a:schemeClr val="tx1"/>
                </a:solidFill>
                <a:effectLst/>
                <a:latin typeface="Arial" charset="0"/>
              </a:rPr>
              <a:t>boolean</a:t>
            </a:r>
            <a:r>
              <a:rPr kumimoji="0" lang="en-US" sz="1400" i="0" u="none" strike="noStrike" cap="none" normalizeH="0" baseline="0" dirty="0" smtClean="0">
                <a:ln>
                  <a:noFill/>
                </a:ln>
                <a:solidFill>
                  <a:schemeClr val="tx1"/>
                </a:solidFill>
                <a:effectLst/>
                <a:latin typeface="Arial" charset="0"/>
              </a:rPr>
              <a:t>, </a:t>
            </a:r>
          </a:p>
          <a:p>
            <a:pPr marL="0" marR="0" indent="0"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string, instant)</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4648200" y="4876800"/>
            <a:ext cx="14478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Derived</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Primitives</a:t>
            </a:r>
            <a:endParaRPr kumimoji="0" lang="en-US" sz="1400" b="1"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Arial" charset="0"/>
              </a:rPr>
              <a:t>(</a:t>
            </a:r>
            <a:r>
              <a:rPr lang="en-US" sz="1400" dirty="0" err="1" smtClean="0">
                <a:solidFill>
                  <a:schemeClr val="tx1"/>
                </a:solidFill>
                <a:latin typeface="Arial" charset="0"/>
              </a:rPr>
              <a:t>oid</a:t>
            </a:r>
            <a:r>
              <a:rPr lang="en-US" sz="1400" dirty="0" smtClean="0">
                <a:solidFill>
                  <a:schemeClr val="tx1"/>
                </a:solidFill>
                <a:latin typeface="Arial" charset="0"/>
              </a:rPr>
              <a:t>, </a:t>
            </a:r>
            <a:r>
              <a:rPr lang="en-US" sz="1400" dirty="0" err="1" smtClean="0">
                <a:solidFill>
                  <a:schemeClr val="tx1"/>
                </a:solidFill>
                <a:latin typeface="Arial" charset="0"/>
              </a:rPr>
              <a:t>uuid</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code, id)</a:t>
            </a:r>
            <a:endParaRPr kumimoji="0" lang="en-US" sz="14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2379260" y="1905000"/>
            <a:ext cx="4114800" cy="2057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Composite</a:t>
            </a:r>
          </a:p>
          <a:p>
            <a:r>
              <a:rPr kumimoji="0" lang="en-US" sz="1800" b="1" i="0" u="none" strike="noStrike" cap="none" normalizeH="0" dirty="0" smtClean="0">
                <a:ln>
                  <a:noFill/>
                </a:ln>
                <a:solidFill>
                  <a:schemeClr val="tx1"/>
                </a:solidFill>
                <a:effectLst/>
                <a:latin typeface="Arial" charset="0"/>
              </a:rPr>
              <a:t>Data Types</a:t>
            </a:r>
            <a:r>
              <a:rPr kumimoji="0" lang="en-US" sz="1800" b="0" i="0" u="none" strike="noStrike" cap="none" normalizeH="0" dirty="0" smtClean="0">
                <a:ln>
                  <a:noFill/>
                </a:ln>
                <a:solidFill>
                  <a:schemeClr val="tx1"/>
                </a:solidFill>
                <a:effectLst/>
                <a:latin typeface="Arial" charset="0"/>
              </a:rPr>
              <a:t/>
            </a:r>
            <a:br>
              <a:rPr kumimoji="0" lang="en-US" sz="1800" b="0" i="0" u="none" strike="noStrike" cap="none" normalizeH="0" dirty="0" smtClean="0">
                <a:ln>
                  <a:noFill/>
                </a:ln>
                <a:solidFill>
                  <a:schemeClr val="tx1"/>
                </a:solidFill>
                <a:effectLst/>
                <a:latin typeface="Arial" charset="0"/>
              </a:rPr>
            </a:br>
            <a:r>
              <a:rPr lang="en-US" sz="1400" dirty="0" smtClean="0">
                <a:solidFill>
                  <a:schemeClr val="tx1"/>
                </a:solidFill>
                <a:latin typeface="Arial" charset="0"/>
              </a:rPr>
              <a:t>(</a:t>
            </a:r>
            <a:r>
              <a:rPr lang="en-US" sz="1400" dirty="0" err="1" smtClean="0">
                <a:solidFill>
                  <a:schemeClr val="tx1"/>
                </a:solidFill>
                <a:latin typeface="Arial" charset="0"/>
              </a:rPr>
              <a:t>HumanName</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Quantity, Period,</a:t>
            </a:r>
            <a:br>
              <a:rPr lang="en-US" sz="1400" dirty="0" smtClean="0">
                <a:solidFill>
                  <a:schemeClr val="tx1"/>
                </a:solidFill>
                <a:latin typeface="Arial" charset="0"/>
              </a:rPr>
            </a:br>
            <a:r>
              <a:rPr lang="en-US" sz="1400" dirty="0" smtClean="0">
                <a:solidFill>
                  <a:schemeClr val="tx1"/>
                </a:solidFill>
                <a:latin typeface="Arial" charset="0"/>
              </a:rPr>
              <a:t>Address, Identifier )</a:t>
            </a:r>
            <a:endParaRPr lang="en-US" sz="1400"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4648200" y="2134168"/>
            <a:ext cx="1600200" cy="129483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smtClean="0">
                <a:ln>
                  <a:noFill/>
                </a:ln>
                <a:solidFill>
                  <a:schemeClr val="tx1"/>
                </a:solidFill>
                <a:effectLst/>
                <a:latin typeface="Arial" charset="0"/>
              </a:rPr>
              <a:t>Constrained Types</a:t>
            </a:r>
            <a:r>
              <a:rPr kumimoji="0" lang="en-US" sz="1800" b="0" i="0" u="none" strike="noStrike" cap="none" normalizeH="0" baseline="0" dirty="0" smtClean="0">
                <a:ln>
                  <a:noFill/>
                </a:ln>
                <a:solidFill>
                  <a:schemeClr val="tx1"/>
                </a:solidFill>
                <a:effectLst/>
                <a:latin typeface="Arial" charset="0"/>
              </a:rPr>
              <a:t/>
            </a:r>
            <a:br>
              <a:rPr kumimoji="0" lang="en-US" sz="1800" b="0" i="0" u="none" strike="noStrike" cap="none" normalizeH="0" baseline="0" dirty="0" smtClean="0">
                <a:ln>
                  <a:noFill/>
                </a:ln>
                <a:solidFill>
                  <a:schemeClr val="tx1"/>
                </a:solidFill>
                <a:effectLst/>
                <a:latin typeface="Arial" charset="0"/>
              </a:rPr>
            </a:br>
            <a:r>
              <a:rPr lang="en-US" sz="1400" dirty="0">
                <a:solidFill>
                  <a:schemeClr val="tx1"/>
                </a:solidFill>
                <a:latin typeface="Arial" charset="0"/>
              </a:rPr>
              <a:t>(</a:t>
            </a:r>
            <a:r>
              <a:rPr lang="en-US" sz="1400" dirty="0" smtClean="0">
                <a:solidFill>
                  <a:schemeClr val="tx1"/>
                </a:solidFill>
                <a:latin typeface="Arial" charset="0"/>
              </a:rPr>
              <a:t>Quantity: Distance</a:t>
            </a:r>
            <a:r>
              <a:rPr lang="en-US" sz="1400" dirty="0">
                <a:solidFill>
                  <a:schemeClr val="tx1"/>
                </a:solidFill>
                <a:latin typeface="Arial" charset="0"/>
              </a:rPr>
              <a:t>, Count, Duration, Money)</a:t>
            </a:r>
          </a:p>
        </p:txBody>
      </p:sp>
      <p:cxnSp>
        <p:nvCxnSpPr>
          <p:cNvPr id="33" name="Straight Arrow Connector 32"/>
          <p:cNvCxnSpPr>
            <a:stCxn id="10" idx="2"/>
            <a:endCxn id="6" idx="0"/>
          </p:cNvCxnSpPr>
          <p:nvPr/>
        </p:nvCxnSpPr>
        <p:spPr bwMode="auto">
          <a:xfrm>
            <a:off x="4436660" y="3962400"/>
            <a:ext cx="59140" cy="4929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8" name="TextBox 37"/>
          <p:cNvSpPr txBox="1"/>
          <p:nvPr/>
        </p:nvSpPr>
        <p:spPr>
          <a:xfrm>
            <a:off x="4495800" y="3974068"/>
            <a:ext cx="556563" cy="369332"/>
          </a:xfrm>
          <a:prstGeom prst="rect">
            <a:avLst/>
          </a:prstGeom>
          <a:noFill/>
        </p:spPr>
        <p:txBody>
          <a:bodyPr wrap="none" rtlCol="0">
            <a:spAutoFit/>
          </a:bodyPr>
          <a:lstStyle/>
          <a:p>
            <a:r>
              <a:rPr lang="nl-NL" dirty="0" err="1" smtClean="0"/>
              <a:t>use</a:t>
            </a:r>
            <a:endParaRPr lang="nl-NL" dirty="0"/>
          </a:p>
        </p:txBody>
      </p:sp>
    </p:spTree>
    <p:extLst>
      <p:ext uri="{BB962C8B-B14F-4D97-AF65-F5344CB8AC3E}">
        <p14:creationId xmlns="" xmlns:p14="http://schemas.microsoft.com/office/powerpoint/2010/main" val="28905923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at the bottom: Primitives</a:t>
            </a:r>
            <a:endParaRPr lang="en-US" dirty="0"/>
          </a:p>
        </p:txBody>
      </p:sp>
      <p:sp>
        <p:nvSpPr>
          <p:cNvPr id="4" name="Slide Number Placeholder 3"/>
          <p:cNvSpPr>
            <a:spLocks noGrp="1"/>
          </p:cNvSpPr>
          <p:nvPr>
            <p:ph type="sldNum" sz="quarter" idx="4"/>
          </p:nvPr>
        </p:nvSpPr>
        <p:spPr/>
        <p:txBody>
          <a:bodyPr/>
          <a:lstStyle/>
          <a:p>
            <a:fld id="{C429D7E7-1099-47AD-B3F2-624E90DDB7C5}" type="slidenum">
              <a:rPr lang="en-US" smtClean="0"/>
              <a:pPr/>
              <a:t>55</a:t>
            </a:fld>
            <a:endParaRPr lang="en-US"/>
          </a:p>
        </p:txBody>
      </p:sp>
      <p:graphicFrame>
        <p:nvGraphicFramePr>
          <p:cNvPr id="3" name="Table 2"/>
          <p:cNvGraphicFramePr>
            <a:graphicFrameLocks noGrp="1"/>
          </p:cNvGraphicFramePr>
          <p:nvPr>
            <p:extLst>
              <p:ext uri="{D42A27DB-BD31-4B8C-83A1-F6EECF244321}">
                <p14:modId xmlns="" xmlns:p14="http://schemas.microsoft.com/office/powerpoint/2010/main" val="438861511"/>
              </p:ext>
            </p:extLst>
          </p:nvPr>
        </p:nvGraphicFramePr>
        <p:xfrm>
          <a:off x="685801" y="1676401"/>
          <a:ext cx="7990655" cy="4869198"/>
        </p:xfrm>
        <a:graphic>
          <a:graphicData uri="http://schemas.openxmlformats.org/drawingml/2006/table">
            <a:tbl>
              <a:tblPr>
                <a:tableStyleId>{10A1B5D5-9B99-4C35-A422-299274C87663}</a:tableStyleId>
              </a:tblPr>
              <a:tblGrid>
                <a:gridCol w="1437927"/>
                <a:gridCol w="2472395"/>
                <a:gridCol w="4080333"/>
              </a:tblGrid>
              <a:tr h="243503">
                <a:tc>
                  <a:txBody>
                    <a:bodyPr/>
                    <a:lstStyle/>
                    <a:p>
                      <a:r>
                        <a:rPr lang="nl-NL" sz="1600" dirty="0" err="1"/>
                        <a:t>boolean</a:t>
                      </a:r>
                      <a:endParaRPr lang="nl-NL" sz="1600" dirty="0"/>
                    </a:p>
                  </a:txBody>
                  <a:tcPr marL="20740" marR="20740" marT="10370" marB="10370" anchor="ctr"/>
                </a:tc>
                <a:tc>
                  <a:txBody>
                    <a:bodyPr/>
                    <a:lstStyle/>
                    <a:p>
                      <a:r>
                        <a:rPr lang="nl-NL" sz="1600"/>
                        <a:t>xs:boolean</a:t>
                      </a:r>
                    </a:p>
                  </a:txBody>
                  <a:tcPr marL="20740" marR="20740" marT="10370" marB="10370" anchor="ctr"/>
                </a:tc>
                <a:tc>
                  <a:txBody>
                    <a:bodyPr/>
                    <a:lstStyle/>
                    <a:p>
                      <a:r>
                        <a:rPr lang="en-US" sz="1600" dirty="0"/>
                        <a:t>Values can be either true or </a:t>
                      </a:r>
                      <a:r>
                        <a:rPr lang="en-US" sz="1600" dirty="0" smtClean="0"/>
                        <a:t>false</a:t>
                      </a:r>
                      <a:endParaRPr lang="en-US" sz="1600" dirty="0"/>
                    </a:p>
                  </a:txBody>
                  <a:tcPr marL="20740" marR="20740" marT="10370" marB="10370" anchor="ctr"/>
                </a:tc>
              </a:tr>
              <a:tr h="243503">
                <a:tc>
                  <a:txBody>
                    <a:bodyPr/>
                    <a:lstStyle/>
                    <a:p>
                      <a:r>
                        <a:rPr lang="nl-NL" sz="1600" dirty="0"/>
                        <a:t>integer</a:t>
                      </a:r>
                    </a:p>
                  </a:txBody>
                  <a:tcPr marL="20740" marR="20740" marT="10370" marB="10370" anchor="ctr"/>
                </a:tc>
                <a:tc>
                  <a:txBody>
                    <a:bodyPr/>
                    <a:lstStyle/>
                    <a:p>
                      <a:r>
                        <a:rPr lang="nl-NL" sz="1600"/>
                        <a:t>xs:int</a:t>
                      </a:r>
                    </a:p>
                  </a:txBody>
                  <a:tcPr marL="20740" marR="20740" marT="10370" marB="10370" anchor="ctr"/>
                </a:tc>
                <a:tc>
                  <a:txBody>
                    <a:bodyPr/>
                    <a:lstStyle/>
                    <a:p>
                      <a:r>
                        <a:rPr lang="en-US" sz="1600" dirty="0"/>
                        <a:t>A signed 32-bit </a:t>
                      </a:r>
                      <a:r>
                        <a:rPr lang="en-US" sz="1600" dirty="0" smtClean="0"/>
                        <a:t>integer</a:t>
                      </a:r>
                      <a:endParaRPr lang="en-US" sz="1600" dirty="0"/>
                    </a:p>
                  </a:txBody>
                  <a:tcPr marL="20740" marR="20740" marT="10370" marB="10370" anchor="ctr"/>
                </a:tc>
              </a:tr>
              <a:tr h="500465">
                <a:tc>
                  <a:txBody>
                    <a:bodyPr/>
                    <a:lstStyle/>
                    <a:p>
                      <a:r>
                        <a:rPr lang="nl-NL" sz="1600" dirty="0" err="1"/>
                        <a:t>decimal</a:t>
                      </a:r>
                      <a:endParaRPr lang="nl-NL" sz="1600" dirty="0"/>
                    </a:p>
                  </a:txBody>
                  <a:tcPr marL="20740" marR="20740" marT="10370" marB="10370" anchor="ctr"/>
                </a:tc>
                <a:tc>
                  <a:txBody>
                    <a:bodyPr/>
                    <a:lstStyle/>
                    <a:p>
                      <a:r>
                        <a:rPr lang="nl-NL" sz="1600"/>
                        <a:t>xs:decimal</a:t>
                      </a:r>
                    </a:p>
                  </a:txBody>
                  <a:tcPr marL="20740" marR="20740" marT="10370" marB="10370" anchor="ctr"/>
                </a:tc>
                <a:tc>
                  <a:txBody>
                    <a:bodyPr/>
                    <a:lstStyle/>
                    <a:p>
                      <a:r>
                        <a:rPr lang="en-US" sz="1600" dirty="0"/>
                        <a:t>A rational number. </a:t>
                      </a:r>
                      <a:r>
                        <a:rPr lang="en-US" sz="1600" b="1" dirty="0" smtClean="0"/>
                        <a:t>A </a:t>
                      </a:r>
                      <a:r>
                        <a:rPr lang="en-US" sz="1600" b="1" dirty="0"/>
                        <a:t>true decimal</a:t>
                      </a:r>
                      <a:r>
                        <a:rPr lang="en-US" sz="1600" dirty="0"/>
                        <a:t>, with inbuilt precision (e.g. Java </a:t>
                      </a:r>
                      <a:r>
                        <a:rPr lang="en-US" sz="1600" dirty="0" err="1"/>
                        <a:t>BigDecimal</a:t>
                      </a:r>
                      <a:r>
                        <a:rPr lang="en-US" sz="1600" dirty="0"/>
                        <a:t>)</a:t>
                      </a:r>
                    </a:p>
                  </a:txBody>
                  <a:tcPr marL="20740" marR="20740" marT="10370" marB="10370" anchor="ctr"/>
                </a:tc>
              </a:tr>
              <a:tr h="243503">
                <a:tc>
                  <a:txBody>
                    <a:bodyPr/>
                    <a:lstStyle/>
                    <a:p>
                      <a:r>
                        <a:rPr lang="nl-NL" sz="1600" dirty="0"/>
                        <a:t>base64Binary</a:t>
                      </a:r>
                    </a:p>
                  </a:txBody>
                  <a:tcPr marL="20740" marR="20740" marT="10370" marB="10370" anchor="ctr"/>
                </a:tc>
                <a:tc>
                  <a:txBody>
                    <a:bodyPr/>
                    <a:lstStyle/>
                    <a:p>
                      <a:r>
                        <a:rPr lang="nl-NL" sz="1600"/>
                        <a:t>xs:base64Binary</a:t>
                      </a:r>
                    </a:p>
                  </a:txBody>
                  <a:tcPr marL="20740" marR="20740" marT="10370" marB="10370" anchor="ctr"/>
                </a:tc>
                <a:tc>
                  <a:txBody>
                    <a:bodyPr/>
                    <a:lstStyle/>
                    <a:p>
                      <a:r>
                        <a:rPr lang="en-US" sz="1600" dirty="0"/>
                        <a:t>A stream of bytes, base64 </a:t>
                      </a:r>
                      <a:r>
                        <a:rPr lang="en-US" sz="1600" dirty="0" smtClean="0"/>
                        <a:t>encoded</a:t>
                      </a:r>
                      <a:endParaRPr lang="en-US" sz="1600" dirty="0"/>
                    </a:p>
                  </a:txBody>
                  <a:tcPr marL="20740" marR="20740" marT="10370" marB="10370" anchor="ctr"/>
                </a:tc>
              </a:tr>
              <a:tr h="692334">
                <a:tc>
                  <a:txBody>
                    <a:bodyPr/>
                    <a:lstStyle/>
                    <a:p>
                      <a:r>
                        <a:rPr lang="nl-NL" sz="1600" dirty="0"/>
                        <a:t>instant</a:t>
                      </a:r>
                    </a:p>
                  </a:txBody>
                  <a:tcPr marL="20740" marR="20740" marT="10370" marB="10370" anchor="ctr"/>
                </a:tc>
                <a:tc>
                  <a:txBody>
                    <a:bodyPr/>
                    <a:lstStyle/>
                    <a:p>
                      <a:r>
                        <a:rPr lang="nl-NL" sz="1600"/>
                        <a:t>xs:dateTime</a:t>
                      </a:r>
                    </a:p>
                  </a:txBody>
                  <a:tcPr marL="20740" marR="20740" marT="10370" marB="10370" anchor="ctr"/>
                </a:tc>
                <a:tc>
                  <a:txBody>
                    <a:bodyPr/>
                    <a:lstStyle/>
                    <a:p>
                      <a:r>
                        <a:rPr lang="en-US" sz="1600" dirty="0"/>
                        <a:t>An instant in time - </a:t>
                      </a:r>
                      <a:r>
                        <a:rPr lang="en-US" sz="1600" b="1" dirty="0"/>
                        <a:t>known at least to the second and always includes a </a:t>
                      </a:r>
                      <a:r>
                        <a:rPr lang="en-US" sz="1600" b="1" dirty="0" err="1"/>
                        <a:t>timezone</a:t>
                      </a:r>
                      <a:r>
                        <a:rPr lang="en-US" sz="1600" b="1" dirty="0"/>
                        <a:t>.</a:t>
                      </a:r>
                      <a:r>
                        <a:rPr lang="en-US" sz="1600" dirty="0"/>
                        <a:t> </a:t>
                      </a:r>
                    </a:p>
                  </a:txBody>
                  <a:tcPr marL="20740" marR="20740" marT="10370" marB="10370" anchor="ctr"/>
                </a:tc>
              </a:tr>
              <a:tr h="243503">
                <a:tc>
                  <a:txBody>
                    <a:bodyPr/>
                    <a:lstStyle/>
                    <a:p>
                      <a:r>
                        <a:rPr lang="nl-NL" sz="1600" dirty="0"/>
                        <a:t>string</a:t>
                      </a:r>
                    </a:p>
                  </a:txBody>
                  <a:tcPr marL="20740" marR="20740" marT="10370" marB="10370" anchor="ctr"/>
                </a:tc>
                <a:tc>
                  <a:txBody>
                    <a:bodyPr/>
                    <a:lstStyle/>
                    <a:p>
                      <a:r>
                        <a:rPr lang="nl-NL" sz="1600"/>
                        <a:t>xs:string</a:t>
                      </a:r>
                    </a:p>
                  </a:txBody>
                  <a:tcPr marL="20740" marR="20740" marT="10370" marB="10370" anchor="ctr"/>
                </a:tc>
                <a:tc>
                  <a:txBody>
                    <a:bodyPr/>
                    <a:lstStyle/>
                    <a:p>
                      <a:r>
                        <a:rPr lang="en-US" sz="1600" dirty="0"/>
                        <a:t>A sequence of </a:t>
                      </a:r>
                      <a:r>
                        <a:rPr lang="en-US" sz="1600" b="1" dirty="0"/>
                        <a:t>Unicode</a:t>
                      </a:r>
                      <a:r>
                        <a:rPr lang="en-US" sz="1600" dirty="0"/>
                        <a:t> characters. </a:t>
                      </a:r>
                    </a:p>
                  </a:txBody>
                  <a:tcPr marL="20740" marR="20740" marT="10370" marB="10370" anchor="ctr"/>
                </a:tc>
              </a:tr>
              <a:tr h="467918">
                <a:tc>
                  <a:txBody>
                    <a:bodyPr/>
                    <a:lstStyle/>
                    <a:p>
                      <a:r>
                        <a:rPr lang="nl-NL" sz="1600" dirty="0" err="1"/>
                        <a:t>uri</a:t>
                      </a:r>
                      <a:endParaRPr lang="nl-NL" sz="1600" dirty="0"/>
                    </a:p>
                  </a:txBody>
                  <a:tcPr marL="20740" marR="20740" marT="10370" marB="10370" anchor="ctr"/>
                </a:tc>
                <a:tc>
                  <a:txBody>
                    <a:bodyPr/>
                    <a:lstStyle/>
                    <a:p>
                      <a:r>
                        <a:rPr lang="nl-NL" sz="1600"/>
                        <a:t>xs:anyURI</a:t>
                      </a:r>
                    </a:p>
                  </a:txBody>
                  <a:tcPr marL="20740" marR="20740" marT="10370" marB="10370" anchor="ctr"/>
                </a:tc>
                <a:tc>
                  <a:txBody>
                    <a:bodyPr/>
                    <a:lstStyle/>
                    <a:p>
                      <a:r>
                        <a:rPr lang="en-US" sz="1600" dirty="0"/>
                        <a:t>A Uniform Resource Identifier Reference</a:t>
                      </a:r>
                      <a:r>
                        <a:rPr lang="en-US" sz="1600" dirty="0" smtClean="0"/>
                        <a:t>.</a:t>
                      </a:r>
                      <a:endParaRPr lang="en-US" sz="1600" dirty="0"/>
                    </a:p>
                  </a:txBody>
                  <a:tcPr marL="20740" marR="20740" marT="10370" marB="10370" anchor="ctr"/>
                </a:tc>
              </a:tr>
              <a:tr h="692334">
                <a:tc>
                  <a:txBody>
                    <a:bodyPr/>
                    <a:lstStyle/>
                    <a:p>
                      <a:r>
                        <a:rPr lang="nl-NL" sz="1600" dirty="0"/>
                        <a:t>date</a:t>
                      </a:r>
                    </a:p>
                  </a:txBody>
                  <a:tcPr marL="20740" marR="20740" marT="10370" marB="10370" anchor="ctr"/>
                </a:tc>
                <a:tc>
                  <a:txBody>
                    <a:bodyPr/>
                    <a:lstStyle/>
                    <a:p>
                      <a:r>
                        <a:rPr lang="en-US" sz="1600" dirty="0"/>
                        <a:t>union of </a:t>
                      </a:r>
                      <a:r>
                        <a:rPr lang="en-US" sz="1600" dirty="0" err="1"/>
                        <a:t>xs:date</a:t>
                      </a:r>
                      <a:r>
                        <a:rPr lang="en-US" sz="1600" dirty="0"/>
                        <a:t>, </a:t>
                      </a:r>
                      <a:r>
                        <a:rPr lang="en-US" sz="1600" dirty="0" err="1"/>
                        <a:t>xs:gYearMonth</a:t>
                      </a:r>
                      <a:r>
                        <a:rPr lang="en-US" sz="1600" dirty="0"/>
                        <a:t>, </a:t>
                      </a:r>
                      <a:r>
                        <a:rPr lang="en-US" sz="1600" dirty="0" err="1"/>
                        <a:t>xs:gYear</a:t>
                      </a:r>
                      <a:endParaRPr lang="en-US" sz="1600" dirty="0"/>
                    </a:p>
                  </a:txBody>
                  <a:tcPr marL="20740" marR="20740" marT="10370" marB="10370" anchor="ctr"/>
                </a:tc>
                <a:tc>
                  <a:txBody>
                    <a:bodyPr/>
                    <a:lstStyle/>
                    <a:p>
                      <a:r>
                        <a:rPr lang="en-US" sz="1600" dirty="0"/>
                        <a:t>A date, or </a:t>
                      </a:r>
                      <a:r>
                        <a:rPr lang="en-US" sz="1600" b="1" dirty="0"/>
                        <a:t>partial </a:t>
                      </a:r>
                      <a:r>
                        <a:rPr lang="en-US" sz="1600" b="1" dirty="0" smtClean="0"/>
                        <a:t>date</a:t>
                      </a:r>
                      <a:r>
                        <a:rPr lang="en-US" sz="1600" dirty="0" smtClean="0"/>
                        <a:t> </a:t>
                      </a:r>
                      <a:r>
                        <a:rPr lang="en-US" sz="1600" b="0" dirty="0"/>
                        <a:t>as</a:t>
                      </a:r>
                      <a:r>
                        <a:rPr lang="en-US" sz="1600" dirty="0"/>
                        <a:t> </a:t>
                      </a:r>
                      <a:r>
                        <a:rPr lang="en-US" sz="1600" b="1" dirty="0"/>
                        <a:t>used in human communication</a:t>
                      </a:r>
                      <a:r>
                        <a:rPr lang="en-US" sz="1600" dirty="0"/>
                        <a:t>. </a:t>
                      </a:r>
                      <a:r>
                        <a:rPr lang="en-US" sz="1600" dirty="0" smtClean="0"/>
                        <a:t>No </a:t>
                      </a:r>
                      <a:r>
                        <a:rPr lang="en-US" sz="1600" dirty="0"/>
                        <a:t>time zone. </a:t>
                      </a:r>
                    </a:p>
                  </a:txBody>
                  <a:tcPr marL="20740" marR="20740" marT="10370" marB="10370" anchor="ctr"/>
                </a:tc>
              </a:tr>
              <a:tr h="305952">
                <a:tc>
                  <a:txBody>
                    <a:bodyPr/>
                    <a:lstStyle/>
                    <a:p>
                      <a:r>
                        <a:rPr lang="nl-NL" sz="1600" dirty="0" smtClean="0"/>
                        <a:t>time</a:t>
                      </a:r>
                      <a:endParaRPr lang="nl-NL" sz="1600" dirty="0"/>
                    </a:p>
                  </a:txBody>
                  <a:tcPr marL="20740" marR="20740" marT="10370" marB="10370" anchor="ctr"/>
                </a:tc>
                <a:tc>
                  <a:txBody>
                    <a:bodyPr/>
                    <a:lstStyle/>
                    <a:p>
                      <a:r>
                        <a:rPr lang="en-US" sz="1600" dirty="0" err="1" smtClean="0"/>
                        <a:t>xs:time</a:t>
                      </a:r>
                      <a:endParaRPr lang="en-US" sz="1600" dirty="0"/>
                    </a:p>
                  </a:txBody>
                  <a:tcPr marL="20740" marR="20740" marT="10370" marB="10370" anchor="ctr"/>
                </a:tc>
                <a:tc>
                  <a:txBody>
                    <a:bodyPr/>
                    <a:lstStyle/>
                    <a:p>
                      <a:r>
                        <a:rPr lang="en-US" sz="1600" dirty="0" smtClean="0"/>
                        <a:t>A</a:t>
                      </a:r>
                      <a:r>
                        <a:rPr lang="en-US" sz="1600" baseline="0" dirty="0" smtClean="0"/>
                        <a:t> time with no date or time zone</a:t>
                      </a:r>
                      <a:endParaRPr lang="en-US" sz="1600" dirty="0"/>
                    </a:p>
                  </a:txBody>
                  <a:tcPr marL="20740" marR="20740" marT="10370" marB="10370" anchor="ctr"/>
                </a:tc>
              </a:tr>
              <a:tr h="1143920">
                <a:tc>
                  <a:txBody>
                    <a:bodyPr/>
                    <a:lstStyle/>
                    <a:p>
                      <a:r>
                        <a:rPr lang="nl-NL" sz="1600" dirty="0" err="1"/>
                        <a:t>dateTime</a:t>
                      </a:r>
                      <a:endParaRPr lang="nl-NL" sz="1600" dirty="0"/>
                    </a:p>
                  </a:txBody>
                  <a:tcPr marL="20740" marR="20740" marT="10370" marB="10370" anchor="ctr"/>
                </a:tc>
                <a:tc>
                  <a:txBody>
                    <a:bodyPr/>
                    <a:lstStyle/>
                    <a:p>
                      <a:r>
                        <a:rPr lang="en-US" sz="1600" dirty="0"/>
                        <a:t>union of </a:t>
                      </a:r>
                      <a:r>
                        <a:rPr lang="en-US" sz="1600" dirty="0" err="1"/>
                        <a:t>xs:dateTime</a:t>
                      </a:r>
                      <a:r>
                        <a:rPr lang="en-US" sz="1600" dirty="0"/>
                        <a:t>, </a:t>
                      </a:r>
                      <a:r>
                        <a:rPr lang="en-US" sz="1600" dirty="0" err="1"/>
                        <a:t>xs:date</a:t>
                      </a:r>
                      <a:r>
                        <a:rPr lang="en-US" sz="1600" dirty="0"/>
                        <a:t>, </a:t>
                      </a:r>
                      <a:r>
                        <a:rPr lang="en-US" sz="1600" dirty="0" err="1"/>
                        <a:t>xs:gYearMonth</a:t>
                      </a:r>
                      <a:r>
                        <a:rPr lang="en-US" sz="1600" dirty="0"/>
                        <a:t>, </a:t>
                      </a:r>
                      <a:r>
                        <a:rPr lang="en-US" sz="1600" dirty="0" err="1"/>
                        <a:t>xs:gYear</a:t>
                      </a:r>
                      <a:endParaRPr lang="en-US" sz="1600" dirty="0"/>
                    </a:p>
                  </a:txBody>
                  <a:tcPr marL="20740" marR="20740" marT="10370" marB="10370" anchor="ctr"/>
                </a:tc>
                <a:tc>
                  <a:txBody>
                    <a:bodyPr/>
                    <a:lstStyle/>
                    <a:p>
                      <a:r>
                        <a:rPr lang="en-US" sz="1600" dirty="0"/>
                        <a:t>A date, date-time or </a:t>
                      </a:r>
                      <a:r>
                        <a:rPr lang="en-US" sz="1600" b="1" dirty="0"/>
                        <a:t>partial date</a:t>
                      </a:r>
                      <a:r>
                        <a:rPr lang="en-US" sz="1600" dirty="0"/>
                        <a:t> </a:t>
                      </a:r>
                      <a:r>
                        <a:rPr lang="en-US" sz="1600" dirty="0" smtClean="0"/>
                        <a:t>as </a:t>
                      </a:r>
                      <a:r>
                        <a:rPr lang="en-US" sz="1600" dirty="0"/>
                        <a:t>used in human communication. If hours and minutes are specified, </a:t>
                      </a:r>
                      <a:r>
                        <a:rPr lang="en-US" sz="1600" b="1" dirty="0"/>
                        <a:t>a time zone must be populated.</a:t>
                      </a:r>
                      <a:r>
                        <a:rPr lang="en-US" sz="1600" dirty="0"/>
                        <a:t> </a:t>
                      </a:r>
                    </a:p>
                  </a:txBody>
                  <a:tcPr marL="20740" marR="20740" marT="10370" marB="10370" anchor="ctr"/>
                </a:tc>
              </a:tr>
            </a:tbl>
          </a:graphicData>
        </a:graphic>
      </p:graphicFrame>
    </p:spTree>
    <p:extLst>
      <p:ext uri="{BB962C8B-B14F-4D97-AF65-F5344CB8AC3E}">
        <p14:creationId xmlns="" xmlns:p14="http://schemas.microsoft.com/office/powerpoint/2010/main" val="26514208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primitives</a:t>
            </a:r>
            <a:endParaRPr lang="en-US" dirty="0"/>
          </a:p>
        </p:txBody>
      </p:sp>
      <p:sp>
        <p:nvSpPr>
          <p:cNvPr id="4" name="Content Placeholder 3"/>
          <p:cNvSpPr>
            <a:spLocks noGrp="1"/>
          </p:cNvSpPr>
          <p:nvPr>
            <p:ph idx="1"/>
          </p:nvPr>
        </p:nvSpPr>
        <p:spPr/>
        <p:txBody>
          <a:bodyPr/>
          <a:lstStyle/>
          <a:p>
            <a:r>
              <a:rPr lang="en-US" dirty="0" smtClean="0"/>
              <a:t>Using the ISO date/time with </a:t>
            </a:r>
            <a:r>
              <a:rPr lang="en-US" dirty="0" err="1" smtClean="0"/>
              <a:t>timezone</a:t>
            </a:r>
            <a:endParaRPr lang="en-US" dirty="0" smtClean="0"/>
          </a:p>
          <a:p>
            <a:pPr lvl="1"/>
            <a:r>
              <a:rPr lang="en-US" dirty="0" smtClean="0"/>
              <a:t>“1951”, “1951-06” and “1951-06-04”</a:t>
            </a:r>
          </a:p>
          <a:p>
            <a:pPr lvl="1"/>
            <a:r>
              <a:rPr lang="en-US" dirty="0" smtClean="0"/>
              <a:t>“1951-06-04T10:57:34.0321+01”</a:t>
            </a:r>
          </a:p>
          <a:p>
            <a:pPr lvl="1"/>
            <a:r>
              <a:rPr lang="en-US" sz="2600" dirty="0" smtClean="0"/>
              <a:t>“1951-06-04T10:57:34.0321Z”</a:t>
            </a:r>
            <a:endParaRPr lang="en-US" dirty="0" smtClean="0"/>
          </a:p>
          <a:p>
            <a:pPr lvl="1"/>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56</a:t>
            </a:fld>
            <a:endParaRPr lang="en-US"/>
          </a:p>
        </p:txBody>
      </p:sp>
    </p:spTree>
    <p:extLst>
      <p:ext uri="{BB962C8B-B14F-4D97-AF65-F5344CB8AC3E}">
        <p14:creationId xmlns="" xmlns:p14="http://schemas.microsoft.com/office/powerpoint/2010/main" val="23540308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primitives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57</a:t>
            </a:fld>
            <a:endParaRPr lang="en-US"/>
          </a:p>
        </p:txBody>
      </p:sp>
      <p:sp>
        <p:nvSpPr>
          <p:cNvPr id="4" name="Content Placeholder 3"/>
          <p:cNvSpPr>
            <a:spLocks noGrp="1"/>
          </p:cNvSpPr>
          <p:nvPr>
            <p:ph idx="1"/>
          </p:nvPr>
        </p:nvSpPr>
        <p:spPr/>
        <p:txBody>
          <a:bodyPr/>
          <a:lstStyle/>
          <a:p>
            <a:r>
              <a:rPr lang="en-US" dirty="0" smtClean="0"/>
              <a:t>Based on </a:t>
            </a:r>
            <a:r>
              <a:rPr lang="en-US" dirty="0" err="1" smtClean="0"/>
              <a:t>uri</a:t>
            </a:r>
            <a:r>
              <a:rPr lang="en-US" dirty="0" smtClean="0"/>
              <a:t>(!):  OID and UUID</a:t>
            </a:r>
          </a:p>
          <a:p>
            <a:pPr lvl="1"/>
            <a:r>
              <a:rPr lang="en-US" dirty="0" smtClean="0"/>
              <a:t>urn:oid:1.2.3.4.5</a:t>
            </a:r>
          </a:p>
          <a:p>
            <a:pPr lvl="1"/>
            <a:r>
              <a:rPr lang="en-US" dirty="0" smtClean="0"/>
              <a:t>urn:uuid:a5afddf4-e880-459b-876e-e4591b0acc11</a:t>
            </a:r>
          </a:p>
          <a:p>
            <a:pPr lvl="1"/>
            <a:endParaRPr lang="en-US" dirty="0" smtClean="0"/>
          </a:p>
          <a:p>
            <a:r>
              <a:rPr lang="en-US" dirty="0" smtClean="0"/>
              <a:t>Based on string:</a:t>
            </a:r>
          </a:p>
          <a:p>
            <a:pPr lvl="1"/>
            <a:r>
              <a:rPr lang="en-US" dirty="0" smtClean="0"/>
              <a:t>code (string of characters, may contain single spaces)  - “4548-4”, “active”, “not known”  </a:t>
            </a:r>
          </a:p>
          <a:p>
            <a:pPr lvl="1"/>
            <a:r>
              <a:rPr lang="en-US" dirty="0" smtClean="0"/>
              <a:t>id ([a-z0-9\-\.]{</a:t>
            </a:r>
            <a:r>
              <a:rPr lang="en-US" dirty="0" smtClean="0"/>
              <a:t>1,64})</a:t>
            </a:r>
            <a:endParaRPr lang="en-US" dirty="0" smtClean="0"/>
          </a:p>
        </p:txBody>
      </p:sp>
    </p:spTree>
    <p:extLst>
      <p:ext uri="{BB962C8B-B14F-4D97-AF65-F5344CB8AC3E}">
        <p14:creationId xmlns="" xmlns:p14="http://schemas.microsoft.com/office/powerpoint/2010/main" val="18756657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up: </a:t>
            </a:r>
            <a:br>
              <a:rPr lang="en-US" dirty="0" smtClean="0"/>
            </a:br>
            <a:r>
              <a:rPr lang="en-US" dirty="0" smtClean="0"/>
              <a:t>Composite Data Types</a:t>
            </a:r>
            <a:endParaRPr lang="en-US" dirty="0"/>
          </a:p>
        </p:txBody>
      </p:sp>
      <p:pic>
        <p:nvPicPr>
          <p:cNvPr id="5124"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8200" y="4343400"/>
            <a:ext cx="7755857" cy="20574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743200" y="1905000"/>
            <a:ext cx="4519613" cy="200384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Rectangle 4"/>
          <p:cNvSpPr/>
          <p:nvPr/>
        </p:nvSpPr>
        <p:spPr bwMode="auto">
          <a:xfrm>
            <a:off x="2627784" y="2780928"/>
            <a:ext cx="4824536" cy="216024"/>
          </a:xfrm>
          <a:prstGeom prst="rect">
            <a:avLst/>
          </a:prstGeom>
          <a:solidFill>
            <a:schemeClr val="accent1">
              <a:alpha val="7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Tree>
    <p:extLst>
      <p:ext uri="{BB962C8B-B14F-4D97-AF65-F5344CB8AC3E}">
        <p14:creationId xmlns="" xmlns:p14="http://schemas.microsoft.com/office/powerpoint/2010/main" val="13381693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59</a:t>
            </a:fld>
            <a:endParaRPr lang="en-US"/>
          </a:p>
        </p:txBody>
      </p:sp>
      <p:sp>
        <p:nvSpPr>
          <p:cNvPr id="3" name="TextBox 2"/>
          <p:cNvSpPr txBox="1"/>
          <p:nvPr/>
        </p:nvSpPr>
        <p:spPr>
          <a:xfrm>
            <a:off x="1295400" y="2990671"/>
            <a:ext cx="6750309" cy="1200329"/>
          </a:xfrm>
          <a:prstGeom prst="rect">
            <a:avLst/>
          </a:prstGeom>
          <a:noFill/>
        </p:spPr>
        <p:txBody>
          <a:bodyPr wrap="square" rtlCol="0">
            <a:spAutoFit/>
          </a:bodyPr>
          <a:lstStyle/>
          <a:p>
            <a:r>
              <a:rPr lang="nl-NL" dirty="0" err="1" smtClean="0"/>
              <a:t>Let’s</a:t>
            </a:r>
            <a:r>
              <a:rPr lang="nl-NL" dirty="0" smtClean="0"/>
              <a:t> take a look at the “Data Types” </a:t>
            </a:r>
            <a:r>
              <a:rPr lang="nl-NL" dirty="0" err="1" smtClean="0"/>
              <a:t>section</a:t>
            </a:r>
            <a:r>
              <a:rPr lang="nl-NL" dirty="0" smtClean="0"/>
              <a:t> of the FHIR </a:t>
            </a:r>
            <a:r>
              <a:rPr lang="nl-NL" dirty="0" err="1" smtClean="0"/>
              <a:t>specification</a:t>
            </a:r>
            <a:r>
              <a:rPr lang="nl-NL" dirty="0"/>
              <a:t> at </a:t>
            </a:r>
            <a:endParaRPr lang="nl-NL" dirty="0" smtClean="0"/>
          </a:p>
          <a:p>
            <a:endParaRPr lang="nl-NL" dirty="0" smtClean="0"/>
          </a:p>
          <a:p>
            <a:r>
              <a:rPr lang="nl-NL" dirty="0" smtClean="0">
                <a:hlinkClick r:id="rId3"/>
              </a:rPr>
              <a:t>http</a:t>
            </a:r>
            <a:r>
              <a:rPr lang="nl-NL" dirty="0">
                <a:hlinkClick r:id="rId3"/>
              </a:rPr>
              <a:t>://www.hl7.org/implement/standards/fhir/datatypes.htm</a:t>
            </a:r>
            <a:endParaRPr lang="nl-NL" dirty="0"/>
          </a:p>
        </p:txBody>
      </p:sp>
    </p:spTree>
    <p:extLst>
      <p:ext uri="{BB962C8B-B14F-4D97-AF65-F5344CB8AC3E}">
        <p14:creationId xmlns="" xmlns:p14="http://schemas.microsoft.com/office/powerpoint/2010/main" val="38447260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Plans</a:t>
            </a:r>
            <a:endParaRPr lang="en-US" dirty="0"/>
          </a:p>
        </p:txBody>
      </p:sp>
      <p:sp>
        <p:nvSpPr>
          <p:cNvPr id="3" name="Content Placeholder 2"/>
          <p:cNvSpPr>
            <a:spLocks noGrp="1"/>
          </p:cNvSpPr>
          <p:nvPr>
            <p:ph idx="1"/>
          </p:nvPr>
        </p:nvSpPr>
        <p:spPr/>
        <p:txBody>
          <a:bodyPr/>
          <a:lstStyle/>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dirty="0" smtClean="0">
                <a:solidFill>
                  <a:schemeClr val="tx1"/>
                </a:solidFill>
                <a:effectLst/>
                <a:latin typeface="+mn-lt"/>
                <a:ea typeface="+mn-ea"/>
                <a:cs typeface="+mn-cs"/>
              </a:rPr>
              <a:t>Client/Server/Both/Neither?</a:t>
            </a:r>
            <a:endParaRPr lang="en-US" sz="3100" dirty="0" smtClean="0">
              <a:effectLst/>
            </a:endParaRPr>
          </a:p>
          <a:p>
            <a:r>
              <a:rPr lang="en-US" dirty="0" smtClean="0"/>
              <a:t>Type of application?</a:t>
            </a:r>
          </a:p>
          <a:p>
            <a:r>
              <a:rPr lang="en-US" dirty="0" smtClean="0"/>
              <a:t>REST, Messaging, Documents, Services?</a:t>
            </a:r>
          </a:p>
          <a:p>
            <a:r>
              <a:rPr lang="en-US" dirty="0" smtClean="0"/>
              <a:t>Resources of interest?</a:t>
            </a:r>
          </a:p>
          <a:p>
            <a:r>
              <a:rPr lang="en-US" dirty="0" smtClean="0"/>
              <a:t>Platform of choice (.NET, Java, Ruby, …)?</a:t>
            </a:r>
          </a:p>
          <a:p>
            <a:r>
              <a:rPr lang="en-US" dirty="0" smtClean="0"/>
              <a:t>Familiar with HTTP, XML, JSON, REST?</a:t>
            </a:r>
          </a:p>
          <a:p>
            <a:r>
              <a:rPr lang="en-US" dirty="0" smtClean="0"/>
              <a:t>Persistence technologies used?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6</a:t>
            </a:fld>
            <a:endParaRPr lang="en-CA" dirty="0"/>
          </a:p>
        </p:txBody>
      </p:sp>
    </p:spTree>
    <p:extLst>
      <p:ext uri="{BB962C8B-B14F-4D97-AF65-F5344CB8AC3E}">
        <p14:creationId xmlns="" xmlns:p14="http://schemas.microsoft.com/office/powerpoint/2010/main" val="132633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26855" y="1990725"/>
            <a:ext cx="6694487" cy="20859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“Choice” properties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60</a:t>
            </a:fld>
            <a:endParaRPr lang="en-US"/>
          </a:p>
        </p:txBody>
      </p:sp>
      <p:pic>
        <p:nvPicPr>
          <p:cNvPr id="7173"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85800" y="4419600"/>
            <a:ext cx="3307934" cy="183393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290448" y="4648200"/>
            <a:ext cx="43243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flipV="1">
            <a:off x="4574098" y="3657600"/>
            <a:ext cx="0" cy="1524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H="1" flipV="1">
            <a:off x="2438400" y="3352800"/>
            <a:ext cx="1" cy="1524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6606547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611560" y="4365104"/>
            <a:ext cx="5257800" cy="123825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Coded types</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61</a:t>
            </a:fld>
            <a:endParaRPr lang="en-CA"/>
          </a:p>
        </p:txBody>
      </p:sp>
      <p:cxnSp>
        <p:nvCxnSpPr>
          <p:cNvPr id="13" name="Straight Arrow Connector 12"/>
          <p:cNvCxnSpPr/>
          <p:nvPr/>
        </p:nvCxnSpPr>
        <p:spPr bwMode="auto">
          <a:xfrm flipH="1" flipV="1">
            <a:off x="3851920" y="4941168"/>
            <a:ext cx="377179" cy="950706"/>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595789" y="5891873"/>
            <a:ext cx="3788217" cy="369332"/>
          </a:xfrm>
          <a:prstGeom prst="rect">
            <a:avLst/>
          </a:prstGeom>
          <a:noFill/>
        </p:spPr>
        <p:txBody>
          <a:bodyPr wrap="none" rtlCol="0">
            <a:spAutoFit/>
          </a:bodyPr>
          <a:lstStyle/>
          <a:p>
            <a:r>
              <a:rPr lang="en-US" dirty="0" smtClean="0"/>
              <a:t>Codes are defined in </a:t>
            </a:r>
            <a:r>
              <a:rPr lang="en-US" i="1" dirty="0" smtClean="0"/>
              <a:t>code systems</a:t>
            </a:r>
            <a:endParaRPr lang="nl-NL" i="1" dirty="0"/>
          </a:p>
        </p:txBody>
      </p:sp>
      <p:pic>
        <p:nvPicPr>
          <p:cNvPr id="1027"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874562" y="1848190"/>
            <a:ext cx="3059637" cy="25496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914400" y="1976665"/>
            <a:ext cx="2440522" cy="145233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9716033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types</a:t>
            </a:r>
            <a:endParaRPr lang="en-US" dirty="0"/>
          </a:p>
        </p:txBody>
      </p:sp>
      <p:sp>
        <p:nvSpPr>
          <p:cNvPr id="4" name="Content Placeholder 3"/>
          <p:cNvSpPr>
            <a:spLocks noGrp="1"/>
          </p:cNvSpPr>
          <p:nvPr>
            <p:ph idx="1"/>
          </p:nvPr>
        </p:nvSpPr>
        <p:spPr/>
        <p:txBody>
          <a:bodyPr/>
          <a:lstStyle/>
          <a:p>
            <a:r>
              <a:rPr lang="en-US" dirty="0" smtClean="0"/>
              <a:t>When used in a Resource, the modelers include </a:t>
            </a:r>
            <a:r>
              <a:rPr lang="en-US" i="1" dirty="0" smtClean="0"/>
              <a:t>Bindings</a:t>
            </a:r>
          </a:p>
          <a:p>
            <a:r>
              <a:rPr lang="en-US" i="1" dirty="0" smtClean="0"/>
              <a:t>Bindings</a:t>
            </a:r>
            <a:r>
              <a:rPr lang="en-US" dirty="0" smtClean="0"/>
              <a:t> specify which codes can be used</a:t>
            </a:r>
            <a:endParaRPr lang="en-US" i="1"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62</a:t>
            </a:fld>
            <a:endParaRPr lang="en-CA"/>
          </a:p>
        </p:txBody>
      </p:sp>
      <p:pic>
        <p:nvPicPr>
          <p:cNvPr id="2050" name="Picture 2"/>
          <p:cNvPicPr>
            <a:picLocks noChangeAspect="1" noChangeArrowheads="1"/>
          </p:cNvPicPr>
          <p:nvPr/>
        </p:nvPicPr>
        <p:blipFill>
          <a:blip r:embed="rId3" cstate="print"/>
          <a:srcRect/>
          <a:stretch>
            <a:fillRect/>
          </a:stretch>
        </p:blipFill>
        <p:spPr bwMode="auto">
          <a:xfrm>
            <a:off x="611560" y="3429000"/>
            <a:ext cx="7704856" cy="3264745"/>
          </a:xfrm>
          <a:prstGeom prst="rect">
            <a:avLst/>
          </a:prstGeom>
          <a:noFill/>
          <a:ln w="9525">
            <a:noFill/>
            <a:miter lim="800000"/>
            <a:headEnd/>
            <a:tailEnd/>
          </a:ln>
        </p:spPr>
      </p:pic>
    </p:spTree>
    <p:extLst>
      <p:ext uri="{BB962C8B-B14F-4D97-AF65-F5344CB8AC3E}">
        <p14:creationId xmlns="" xmlns:p14="http://schemas.microsoft.com/office/powerpoint/2010/main" val="14428013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Administrative Gender value set</a:t>
            </a:r>
            <a:endParaRPr lang="en-US" dirty="0">
              <a:solidFill>
                <a:schemeClr val="bg1"/>
              </a:solidFill>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63</a:t>
            </a:fld>
            <a:endParaRPr lang="en-CA"/>
          </a:p>
        </p:txBody>
      </p:sp>
      <p:pic>
        <p:nvPicPr>
          <p:cNvPr id="3075" name="Picture 3"/>
          <p:cNvPicPr>
            <a:picLocks noChangeAspect="1" noChangeArrowheads="1"/>
          </p:cNvPicPr>
          <p:nvPr/>
        </p:nvPicPr>
        <p:blipFill>
          <a:blip r:embed="rId3" cstate="print"/>
          <a:srcRect/>
          <a:stretch>
            <a:fillRect/>
          </a:stretch>
        </p:blipFill>
        <p:spPr bwMode="auto">
          <a:xfrm>
            <a:off x="284163" y="488950"/>
            <a:ext cx="8574087" cy="5878513"/>
          </a:xfrm>
          <a:prstGeom prst="rect">
            <a:avLst/>
          </a:prstGeom>
          <a:noFill/>
          <a:ln w="9525">
            <a:noFill/>
            <a:miter lim="800000"/>
            <a:headEnd/>
            <a:tailEnd/>
          </a:ln>
        </p:spPr>
      </p:pic>
      <p:sp>
        <p:nvSpPr>
          <p:cNvPr id="7" name="Oval 6"/>
          <p:cNvSpPr/>
          <p:nvPr/>
        </p:nvSpPr>
        <p:spPr bwMode="auto">
          <a:xfrm>
            <a:off x="2915816" y="476672"/>
            <a:ext cx="2232248" cy="360040"/>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2699792" y="1700808"/>
            <a:ext cx="2448272" cy="360040"/>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9" name="Oval 8"/>
          <p:cNvSpPr/>
          <p:nvPr/>
        </p:nvSpPr>
        <p:spPr bwMode="auto">
          <a:xfrm>
            <a:off x="2699792" y="4293096"/>
            <a:ext cx="2232248" cy="360040"/>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323528" y="1124744"/>
            <a:ext cx="288032" cy="288032"/>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467544" y="4797152"/>
            <a:ext cx="576064" cy="216024"/>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13" name="Oval 12"/>
          <p:cNvSpPr/>
          <p:nvPr/>
        </p:nvSpPr>
        <p:spPr bwMode="auto">
          <a:xfrm>
            <a:off x="539552" y="2204864"/>
            <a:ext cx="288032" cy="2160240"/>
          </a:xfrm>
          <a:prstGeom prst="ellipse">
            <a:avLst/>
          </a:prstGeom>
          <a:noFill/>
          <a:ln w="2857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Tree>
    <p:extLst>
      <p:ext uri="{BB962C8B-B14F-4D97-AF65-F5344CB8AC3E}">
        <p14:creationId xmlns="" xmlns:p14="http://schemas.microsoft.com/office/powerpoint/2010/main" val="23889878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err="1" smtClean="0"/>
              <a:t>Goto</a:t>
            </a:r>
            <a:r>
              <a:rPr lang="en-US" dirty="0" smtClean="0"/>
              <a:t> Some interesting </a:t>
            </a:r>
            <a:r>
              <a:rPr lang="en-US" dirty="0" err="1" smtClean="0"/>
              <a:t>valuesets</a:t>
            </a:r>
            <a:r>
              <a:rPr lang="en-US" dirty="0" smtClean="0"/>
              <a:t> to look at them</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64</a:t>
            </a:fld>
            <a:endParaRPr lang="en-CA"/>
          </a:p>
        </p:txBody>
      </p:sp>
    </p:spTree>
    <p:extLst>
      <p:ext uri="{BB962C8B-B14F-4D97-AF65-F5344CB8AC3E}">
        <p14:creationId xmlns="" xmlns:p14="http://schemas.microsoft.com/office/powerpoint/2010/main" val="15350303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ValueSet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65</a:t>
            </a:fld>
            <a:endParaRPr lang="en-CA" dirty="0"/>
          </a:p>
        </p:txBody>
      </p:sp>
      <p:pic>
        <p:nvPicPr>
          <p:cNvPr id="4098" name="Picture 2"/>
          <p:cNvPicPr>
            <a:picLocks noChangeAspect="1" noChangeArrowheads="1"/>
          </p:cNvPicPr>
          <p:nvPr/>
        </p:nvPicPr>
        <p:blipFill>
          <a:blip r:embed="rId2" cstate="print"/>
          <a:srcRect/>
          <a:stretch>
            <a:fillRect/>
          </a:stretch>
        </p:blipFill>
        <p:spPr bwMode="auto">
          <a:xfrm>
            <a:off x="827584" y="1412776"/>
            <a:ext cx="7459663" cy="5248275"/>
          </a:xfrm>
          <a:prstGeom prst="rect">
            <a:avLst/>
          </a:prstGeom>
          <a:noFill/>
          <a:ln w="9525">
            <a:noFill/>
            <a:miter lim="800000"/>
            <a:headEnd/>
            <a:tailEnd/>
          </a:ln>
        </p:spPr>
      </p:pic>
      <p:sp>
        <p:nvSpPr>
          <p:cNvPr id="7" name="Rounded Rectangle 6"/>
          <p:cNvSpPr/>
          <p:nvPr/>
        </p:nvSpPr>
        <p:spPr bwMode="auto">
          <a:xfrm>
            <a:off x="5364088" y="2204864"/>
            <a:ext cx="3024336" cy="3528392"/>
          </a:xfrm>
          <a:prstGeom prst="roundRect">
            <a:avLst/>
          </a:prstGeom>
          <a:solidFill>
            <a:schemeClr val="accent1">
              <a:alpha val="1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A" sz="1800" b="0" i="0" u="none" strike="noStrike" cap="none" normalizeH="0" baseline="0" dirty="0" smtClean="0">
                <a:ln>
                  <a:noFill/>
                </a:ln>
                <a:solidFill>
                  <a:schemeClr val="tx1"/>
                </a:solidFill>
                <a:effectLst/>
                <a:latin typeface="Arial" charset="0"/>
              </a:rPr>
              <a:t>Expansion</a:t>
            </a:r>
          </a:p>
        </p:txBody>
      </p:sp>
      <p:sp>
        <p:nvSpPr>
          <p:cNvPr id="8" name="Rounded Rectangle 7"/>
          <p:cNvSpPr/>
          <p:nvPr/>
        </p:nvSpPr>
        <p:spPr bwMode="auto">
          <a:xfrm>
            <a:off x="467544" y="1268760"/>
            <a:ext cx="2304256" cy="4032448"/>
          </a:xfrm>
          <a:prstGeom prst="roundRect">
            <a:avLst/>
          </a:prstGeom>
          <a:solidFill>
            <a:srgbClr val="00B0F0">
              <a:alpha val="1000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A" sz="1800" b="0" i="0" u="none" strike="noStrike" cap="none" normalizeH="0" baseline="0" dirty="0" smtClean="0">
                <a:ln>
                  <a:noFill/>
                </a:ln>
                <a:solidFill>
                  <a:schemeClr val="tx1"/>
                </a:solidFill>
                <a:effectLst/>
                <a:latin typeface="Arial" charset="0"/>
              </a:rPr>
              <a:t>Definition</a:t>
            </a:r>
          </a:p>
        </p:txBody>
      </p:sp>
      <p:sp>
        <p:nvSpPr>
          <p:cNvPr id="9" name="Rounded Rectangle 8"/>
          <p:cNvSpPr/>
          <p:nvPr/>
        </p:nvSpPr>
        <p:spPr bwMode="auto">
          <a:xfrm>
            <a:off x="611560" y="4437112"/>
            <a:ext cx="6192688" cy="2232248"/>
          </a:xfrm>
          <a:prstGeom prst="roundRect">
            <a:avLst/>
          </a:prstGeom>
          <a:solidFill>
            <a:srgbClr val="FFC000">
              <a:alpha val="1000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A" sz="1800" b="0" i="0" u="none" strike="noStrike" cap="none" normalizeH="0" baseline="0" dirty="0" smtClean="0">
                <a:ln>
                  <a:noFill/>
                </a:ln>
                <a:solidFill>
                  <a:schemeClr val="tx1"/>
                </a:solidFill>
                <a:effectLst/>
                <a:latin typeface="Arial" charset="0"/>
              </a:rPr>
              <a:t>Composition</a:t>
            </a:r>
          </a:p>
        </p:txBody>
      </p:sp>
    </p:spTree>
    <p:extLst>
      <p:ext uri="{BB962C8B-B14F-4D97-AF65-F5344CB8AC3E}">
        <p14:creationId xmlns="" xmlns:p14="http://schemas.microsoft.com/office/powerpoint/2010/main" val="400074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1"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p:cTn id="7" dur="1000" fill="hold"/>
                                        <p:tgtEl>
                                          <p:spTgt spid="8">
                                            <p:bg/>
                                          </p:spTgt>
                                        </p:tgtEl>
                                        <p:attrNameLst>
                                          <p:attrName>ppt_w</p:attrName>
                                        </p:attrNameLst>
                                      </p:cBhvr>
                                      <p:tavLst>
                                        <p:tav tm="0">
                                          <p:val>
                                            <p:strVal val="#ppt_w*0.70"/>
                                          </p:val>
                                        </p:tav>
                                        <p:tav tm="100000">
                                          <p:val>
                                            <p:strVal val="#ppt_w"/>
                                          </p:val>
                                        </p:tav>
                                      </p:tavLst>
                                    </p:anim>
                                    <p:anim calcmode="lin" valueType="num">
                                      <p:cBhvr>
                                        <p:cTn id="8" dur="1000" fill="hold"/>
                                        <p:tgtEl>
                                          <p:spTgt spid="8">
                                            <p:bg/>
                                          </p:spTgt>
                                        </p:tgtEl>
                                        <p:attrNameLst>
                                          <p:attrName>ppt_h</p:attrName>
                                        </p:attrNameLst>
                                      </p:cBhvr>
                                      <p:tavLst>
                                        <p:tav tm="0">
                                          <p:val>
                                            <p:strVal val="#ppt_h"/>
                                          </p:val>
                                        </p:tav>
                                        <p:tav tm="100000">
                                          <p:val>
                                            <p:strVal val="#ppt_h"/>
                                          </p:val>
                                        </p:tav>
                                      </p:tavLst>
                                    </p:anim>
                                    <p:animEffect transition="in" filter="fade">
                                      <p:cBhvr>
                                        <p:cTn id="9" dur="1000"/>
                                        <p:tgtEl>
                                          <p:spTgt spid="8">
                                            <p:bg/>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strVal val="#ppt_w*0.70"/>
                                          </p:val>
                                        </p:tav>
                                        <p:tav tm="100000">
                                          <p:val>
                                            <p:strVal val="#ppt_w"/>
                                          </p:val>
                                        </p:tav>
                                      </p:tavLst>
                                    </p:anim>
                                    <p:anim calcmode="lin" valueType="num">
                                      <p:cBhvr>
                                        <p:cTn id="15" dur="1000" fill="hold"/>
                                        <p:tgtEl>
                                          <p:spTgt spid="9"/>
                                        </p:tgtEl>
                                        <p:attrNameLst>
                                          <p:attrName>ppt_h</p:attrName>
                                        </p:attrNameLst>
                                      </p:cBhvr>
                                      <p:tavLst>
                                        <p:tav tm="0">
                                          <p:val>
                                            <p:strVal val="#ppt_h"/>
                                          </p:val>
                                        </p:tav>
                                        <p:tav tm="100000">
                                          <p:val>
                                            <p:strVal val="#ppt_h"/>
                                          </p:val>
                                        </p:tav>
                                      </p:tavLst>
                                    </p:anim>
                                    <p:animEffect transition="in" filter="fad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strVal val="#ppt_w*0.70"/>
                                          </p:val>
                                        </p:tav>
                                        <p:tav tm="100000">
                                          <p:val>
                                            <p:strVal val="#ppt_w"/>
                                          </p:val>
                                        </p:tav>
                                      </p:tavLst>
                                    </p:anim>
                                    <p:anim calcmode="lin" valueType="num">
                                      <p:cBhvr>
                                        <p:cTn id="22" dur="1000" fill="hold"/>
                                        <p:tgtEl>
                                          <p:spTgt spid="7"/>
                                        </p:tgtEl>
                                        <p:attrNameLst>
                                          <p:attrName>ppt_h</p:attrName>
                                        </p:attrNameLst>
                                      </p:cBhvr>
                                      <p:tavLst>
                                        <p:tav tm="0">
                                          <p:val>
                                            <p:strVal val="#ppt_h"/>
                                          </p:val>
                                        </p:tav>
                                        <p:tav tm="100000">
                                          <p:val>
                                            <p:strVal val="#ppt_h"/>
                                          </p:val>
                                        </p:tav>
                                      </p:tavLst>
                                    </p:anim>
                                    <p:animEffect transition="in" filter="fade">
                                      <p:cBhvr>
                                        <p:cTn id="2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1" uiExpand="1" build="allAtOnce" animBg="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42071" y="1676400"/>
            <a:ext cx="6817087" cy="4724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Level up: resources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66</a:t>
            </a:fld>
            <a:endParaRPr lang="en-US"/>
          </a:p>
        </p:txBody>
      </p:sp>
      <p:cxnSp>
        <p:nvCxnSpPr>
          <p:cNvPr id="14" name="Straight Arrow Connector 13"/>
          <p:cNvCxnSpPr/>
          <p:nvPr/>
        </p:nvCxnSpPr>
        <p:spPr bwMode="auto">
          <a:xfrm flipH="1">
            <a:off x="3505200" y="838200"/>
            <a:ext cx="2895600" cy="8382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bwMode="auto">
          <a:xfrm flipH="1">
            <a:off x="1447800" y="3048000"/>
            <a:ext cx="4582558" cy="66675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flipH="1" flipV="1">
            <a:off x="1295400" y="4572000"/>
            <a:ext cx="5410202" cy="609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5123" name="Picture 3"/>
          <p:cNvPicPr>
            <a:picLocks noChangeAspect="1" noChangeArrowheads="1"/>
          </p:cNvPicPr>
          <p:nvPr/>
        </p:nvPicPr>
        <p:blipFill>
          <a:blip r:embed="rId4" cstate="print"/>
          <a:srcRect/>
          <a:stretch>
            <a:fillRect/>
          </a:stretch>
        </p:blipFill>
        <p:spPr bwMode="auto">
          <a:xfrm>
            <a:off x="6172200" y="260648"/>
            <a:ext cx="2971800" cy="1914525"/>
          </a:xfrm>
          <a:prstGeom prst="rect">
            <a:avLst/>
          </a:prstGeom>
          <a:noFill/>
          <a:ln w="9525">
            <a:noFill/>
            <a:miter lim="800000"/>
            <a:headEnd/>
            <a:tailEnd/>
          </a:ln>
        </p:spPr>
      </p:pic>
      <p:pic>
        <p:nvPicPr>
          <p:cNvPr id="5124" name="Picture 4"/>
          <p:cNvPicPr>
            <a:picLocks noChangeAspect="1" noChangeArrowheads="1"/>
          </p:cNvPicPr>
          <p:nvPr/>
        </p:nvPicPr>
        <p:blipFill>
          <a:blip r:embed="rId5" cstate="print"/>
          <a:srcRect/>
          <a:stretch>
            <a:fillRect/>
          </a:stretch>
        </p:blipFill>
        <p:spPr bwMode="auto">
          <a:xfrm>
            <a:off x="5943600" y="2794620"/>
            <a:ext cx="3200400" cy="1714500"/>
          </a:xfrm>
          <a:prstGeom prst="rect">
            <a:avLst/>
          </a:prstGeom>
          <a:noFill/>
          <a:ln w="9525">
            <a:noFill/>
            <a:miter lim="800000"/>
            <a:headEnd/>
            <a:tailEnd/>
          </a:ln>
        </p:spPr>
      </p:pic>
      <p:pic>
        <p:nvPicPr>
          <p:cNvPr id="5125" name="Picture 5"/>
          <p:cNvPicPr>
            <a:picLocks noChangeAspect="1" noChangeArrowheads="1"/>
          </p:cNvPicPr>
          <p:nvPr/>
        </p:nvPicPr>
        <p:blipFill>
          <a:blip r:embed="rId6" cstate="print"/>
          <a:srcRect/>
          <a:stretch>
            <a:fillRect/>
          </a:stretch>
        </p:blipFill>
        <p:spPr bwMode="auto">
          <a:xfrm>
            <a:off x="5508104" y="5085184"/>
            <a:ext cx="2457450" cy="1314450"/>
          </a:xfrm>
          <a:prstGeom prst="rect">
            <a:avLst/>
          </a:prstGeom>
          <a:noFill/>
          <a:ln w="9525">
            <a:noFill/>
            <a:miter lim="800000"/>
            <a:headEnd/>
            <a:tailEnd/>
          </a:ln>
        </p:spPr>
      </p:pic>
    </p:spTree>
    <p:extLst>
      <p:ext uri="{BB962C8B-B14F-4D97-AF65-F5344CB8AC3E}">
        <p14:creationId xmlns="" xmlns:p14="http://schemas.microsoft.com/office/powerpoint/2010/main" val="39558918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000" y="1847671"/>
            <a:ext cx="5766654" cy="321097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References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67</a:t>
            </a:fld>
            <a:endParaRPr lang="en-US"/>
          </a:p>
        </p:txBody>
      </p:sp>
      <p:pic>
        <p:nvPicPr>
          <p:cNvPr id="7172"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881232" y="2576334"/>
            <a:ext cx="4881768" cy="757238"/>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21" name="Straight Arrow Connector 20"/>
          <p:cNvCxnSpPr/>
          <p:nvPr/>
        </p:nvCxnSpPr>
        <p:spPr bwMode="auto">
          <a:xfrm flipH="1">
            <a:off x="6858000" y="1981200"/>
            <a:ext cx="381000" cy="6858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1027" name="Picture 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51980" y="4004217"/>
            <a:ext cx="8490548" cy="210886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5458998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827584" y="2276872"/>
            <a:ext cx="7812087" cy="2362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Extending a name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68</a:t>
            </a:fld>
            <a:endParaRPr lang="en-CA" dirty="0"/>
          </a:p>
        </p:txBody>
      </p:sp>
      <p:sp>
        <p:nvSpPr>
          <p:cNvPr id="5" name="TextBox 4"/>
          <p:cNvSpPr txBox="1"/>
          <p:nvPr/>
        </p:nvSpPr>
        <p:spPr>
          <a:xfrm>
            <a:off x="4794694" y="2103239"/>
            <a:ext cx="3757760" cy="461665"/>
          </a:xfrm>
          <a:prstGeom prst="rect">
            <a:avLst/>
          </a:prstGeom>
          <a:noFill/>
        </p:spPr>
        <p:txBody>
          <a:bodyPr wrap="none" rtlCol="0">
            <a:spAutoFit/>
          </a:bodyPr>
          <a:lstStyle/>
          <a:p>
            <a:r>
              <a:rPr lang="nl-NL" sz="2400" b="1" dirty="0" err="1" smtClean="0"/>
              <a:t>Key</a:t>
            </a:r>
            <a:r>
              <a:rPr lang="nl-NL" dirty="0" smtClean="0"/>
              <a:t> = </a:t>
            </a:r>
            <a:r>
              <a:rPr lang="nl-NL" dirty="0" err="1" smtClean="0"/>
              <a:t>location</a:t>
            </a:r>
            <a:r>
              <a:rPr lang="nl-NL" dirty="0" smtClean="0"/>
              <a:t> of </a:t>
            </a:r>
            <a:r>
              <a:rPr lang="nl-NL" dirty="0" err="1" smtClean="0"/>
              <a:t>formal</a:t>
            </a:r>
            <a:r>
              <a:rPr lang="nl-NL" dirty="0" smtClean="0"/>
              <a:t> </a:t>
            </a:r>
            <a:r>
              <a:rPr lang="nl-NL" dirty="0" err="1" smtClean="0"/>
              <a:t>definition</a:t>
            </a:r>
            <a:endParaRPr lang="nl-NL" dirty="0"/>
          </a:p>
        </p:txBody>
      </p:sp>
      <p:sp>
        <p:nvSpPr>
          <p:cNvPr id="7" name="TextBox 6"/>
          <p:cNvSpPr txBox="1"/>
          <p:nvPr/>
        </p:nvSpPr>
        <p:spPr>
          <a:xfrm>
            <a:off x="4362360" y="4911551"/>
            <a:ext cx="4111062" cy="461665"/>
          </a:xfrm>
          <a:prstGeom prst="rect">
            <a:avLst/>
          </a:prstGeom>
          <a:noFill/>
        </p:spPr>
        <p:txBody>
          <a:bodyPr wrap="none" rtlCol="0">
            <a:spAutoFit/>
          </a:bodyPr>
          <a:lstStyle/>
          <a:p>
            <a:r>
              <a:rPr lang="nl-NL" sz="2400" b="1" dirty="0" smtClean="0"/>
              <a:t>Value</a:t>
            </a:r>
            <a:r>
              <a:rPr lang="nl-NL" dirty="0" smtClean="0"/>
              <a:t> = </a:t>
            </a:r>
            <a:r>
              <a:rPr lang="nl-NL" dirty="0" err="1" smtClean="0"/>
              <a:t>value</a:t>
            </a:r>
            <a:r>
              <a:rPr lang="nl-NL" dirty="0" smtClean="0"/>
              <a:t> </a:t>
            </a:r>
            <a:r>
              <a:rPr lang="nl-NL" dirty="0" err="1" smtClean="0"/>
              <a:t>according</a:t>
            </a:r>
            <a:r>
              <a:rPr lang="nl-NL" dirty="0" smtClean="0"/>
              <a:t> </a:t>
            </a:r>
            <a:r>
              <a:rPr lang="nl-NL" dirty="0" err="1" smtClean="0"/>
              <a:t>to</a:t>
            </a:r>
            <a:r>
              <a:rPr lang="nl-NL" dirty="0" smtClean="0"/>
              <a:t> </a:t>
            </a:r>
            <a:r>
              <a:rPr lang="nl-NL" dirty="0" err="1" smtClean="0"/>
              <a:t>definition</a:t>
            </a:r>
            <a:endParaRPr lang="nl-NL" dirty="0"/>
          </a:p>
        </p:txBody>
      </p:sp>
      <p:sp>
        <p:nvSpPr>
          <p:cNvPr id="14" name="Rounded Rectangle 13"/>
          <p:cNvSpPr/>
          <p:nvPr/>
        </p:nvSpPr>
        <p:spPr>
          <a:xfrm>
            <a:off x="921014" y="3140968"/>
            <a:ext cx="7825073" cy="1080120"/>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p:nvPr/>
        </p:nvCxnSpPr>
        <p:spPr bwMode="auto">
          <a:xfrm flipH="1">
            <a:off x="6084168" y="2636912"/>
            <a:ext cx="72008" cy="936104"/>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flipV="1">
            <a:off x="4355976" y="4005064"/>
            <a:ext cx="1656184" cy="1008113"/>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38369133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extensions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69</a:t>
            </a:fld>
            <a:endParaRPr lang="en-CA" dirty="0"/>
          </a:p>
        </p:txBody>
      </p:sp>
      <p:pic>
        <p:nvPicPr>
          <p:cNvPr id="6" name="Picture 2"/>
          <p:cNvPicPr>
            <a:picLocks noChangeAspect="1" noChangeArrowheads="1"/>
          </p:cNvPicPr>
          <p:nvPr/>
        </p:nvPicPr>
        <p:blipFill>
          <a:blip r:embed="rId2" cstate="print"/>
          <a:srcRect/>
          <a:stretch>
            <a:fillRect/>
          </a:stretch>
        </p:blipFill>
        <p:spPr bwMode="auto">
          <a:xfrm>
            <a:off x="395536" y="1840451"/>
            <a:ext cx="8379473" cy="3172726"/>
          </a:xfrm>
          <a:prstGeom prst="rect">
            <a:avLst/>
          </a:prstGeom>
          <a:noFill/>
          <a:ln w="9525">
            <a:noFill/>
            <a:miter lim="800000"/>
            <a:headEnd/>
            <a:tailEnd/>
          </a:ln>
        </p:spPr>
      </p:pic>
    </p:spTree>
    <p:extLst>
      <p:ext uri="{BB962C8B-B14F-4D97-AF65-F5344CB8AC3E}">
        <p14:creationId xmlns="" xmlns:p14="http://schemas.microsoft.com/office/powerpoint/2010/main" val="4258241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sz="2800" dirty="0" smtClean="0"/>
              <a:t>Know how to navigate the FHIR specification and implementer resources</a:t>
            </a:r>
          </a:p>
          <a:p>
            <a:r>
              <a:rPr lang="en-US" sz="2800" dirty="0" smtClean="0"/>
              <a:t>Be able to use FHIR in a RESTful manner</a:t>
            </a:r>
          </a:p>
          <a:p>
            <a:pPr lvl="1"/>
            <a:r>
              <a:rPr lang="en-US" sz="2400" dirty="0" smtClean="0"/>
              <a:t>CRUD + Search</a:t>
            </a:r>
          </a:p>
          <a:p>
            <a:r>
              <a:rPr lang="en-US" sz="2800" dirty="0" smtClean="0"/>
              <a:t>Be able to craft FHIR documents and messages</a:t>
            </a:r>
          </a:p>
          <a:p>
            <a:r>
              <a:rPr lang="en-US" sz="2800" dirty="0" smtClean="0"/>
              <a:t>Understand FHIR architectural considerations </a:t>
            </a:r>
          </a:p>
          <a:p>
            <a:r>
              <a:rPr lang="en-US" sz="2800" dirty="0" smtClean="0"/>
              <a:t>Be familiar with potential FHIR implementation considerations</a:t>
            </a:r>
          </a:p>
          <a:p>
            <a:r>
              <a:rPr lang="en-US" sz="2800" dirty="0" smtClean="0"/>
              <a:t>Be ready to implement</a:t>
            </a:r>
            <a:endParaRPr lang="en-US"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extLst>
      <p:ext uri="{BB962C8B-B14F-4D97-AF65-F5344CB8AC3E}">
        <p14:creationId xmlns="" xmlns:p14="http://schemas.microsoft.com/office/powerpoint/2010/main" val="199529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Narrative</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70</a:t>
            </a:fld>
            <a:endParaRPr lang="en-CA"/>
          </a:p>
        </p:txBody>
      </p:sp>
      <p:pic>
        <p:nvPicPr>
          <p:cNvPr id="1126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1613" y="1419225"/>
            <a:ext cx="8866187" cy="498157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3538944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FHIR data model (simplified!)</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71</a:t>
            </a:fld>
            <a:endParaRPr lang="en-US"/>
          </a:p>
        </p:txBody>
      </p:sp>
      <p:sp>
        <p:nvSpPr>
          <p:cNvPr id="13" name="Rectangle 12"/>
          <p:cNvSpPr/>
          <p:nvPr/>
        </p:nvSpPr>
        <p:spPr bwMode="auto">
          <a:xfrm>
            <a:off x="533400" y="2295525"/>
            <a:ext cx="3581400" cy="273367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Resources</a:t>
            </a:r>
          </a:p>
        </p:txBody>
      </p:sp>
      <p:sp>
        <p:nvSpPr>
          <p:cNvPr id="22" name="Rectangle 21"/>
          <p:cNvSpPr/>
          <p:nvPr/>
        </p:nvSpPr>
        <p:spPr bwMode="auto">
          <a:xfrm>
            <a:off x="2238375" y="2405063"/>
            <a:ext cx="1724025"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Narrative</a:t>
            </a:r>
          </a:p>
        </p:txBody>
      </p:sp>
      <p:sp>
        <p:nvSpPr>
          <p:cNvPr id="28" name="Rectangle 27"/>
          <p:cNvSpPr/>
          <p:nvPr/>
        </p:nvSpPr>
        <p:spPr bwMode="auto">
          <a:xfrm>
            <a:off x="2238375" y="3276600"/>
            <a:ext cx="1724025" cy="15240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Elements</a:t>
            </a:r>
          </a:p>
        </p:txBody>
      </p:sp>
      <p:sp>
        <p:nvSpPr>
          <p:cNvPr id="72" name="Rectangle 71"/>
          <p:cNvSpPr/>
          <p:nvPr/>
        </p:nvSpPr>
        <p:spPr bwMode="auto">
          <a:xfrm>
            <a:off x="2370731" y="3849290"/>
            <a:ext cx="1439269"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cxnSp>
        <p:nvCxnSpPr>
          <p:cNvPr id="29" name="Straight Arrow Connector 28"/>
          <p:cNvCxnSpPr/>
          <p:nvPr/>
        </p:nvCxnSpPr>
        <p:spPr bwMode="auto">
          <a:xfrm flipV="1">
            <a:off x="5926539" y="3011091"/>
            <a:ext cx="931461" cy="37295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28" idx="3"/>
            <a:endCxn id="19" idx="1"/>
          </p:cNvCxnSpPr>
          <p:nvPr/>
        </p:nvCxnSpPr>
        <p:spPr bwMode="auto">
          <a:xfrm flipV="1">
            <a:off x="3962400" y="2820590"/>
            <a:ext cx="685800" cy="121801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Rectangle 15"/>
          <p:cNvSpPr/>
          <p:nvPr/>
        </p:nvSpPr>
        <p:spPr bwMode="auto">
          <a:xfrm>
            <a:off x="4935940" y="4342209"/>
            <a:ext cx="3657600" cy="17978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Primitives</a:t>
            </a:r>
            <a:br>
              <a:rPr kumimoji="0" lang="en-US" sz="1800" b="1" i="0" u="none" strike="noStrike" cap="none" normalizeH="0" baseline="0" dirty="0" smtClean="0">
                <a:ln>
                  <a:noFill/>
                </a:ln>
                <a:solidFill>
                  <a:schemeClr val="tx1"/>
                </a:solidFill>
                <a:effectLst/>
                <a:latin typeface="Arial" charset="0"/>
              </a:rPr>
            </a:br>
            <a:r>
              <a:rPr kumimoji="0" lang="en-US" sz="1400" i="0" u="none" strike="noStrike" cap="none" normalizeH="0" baseline="0" dirty="0" smtClean="0">
                <a:ln>
                  <a:noFill/>
                </a:ln>
                <a:solidFill>
                  <a:schemeClr val="tx1"/>
                </a:solidFill>
                <a:effectLst/>
                <a:latin typeface="Arial" charset="0"/>
              </a:rPr>
              <a:t>(integer, </a:t>
            </a:r>
            <a:r>
              <a:rPr kumimoji="0" lang="en-US" sz="1400" i="0" u="none" strike="noStrike" cap="none" normalizeH="0" baseline="0" dirty="0" err="1" smtClean="0">
                <a:ln>
                  <a:noFill/>
                </a:ln>
                <a:solidFill>
                  <a:schemeClr val="tx1"/>
                </a:solidFill>
                <a:effectLst/>
                <a:latin typeface="Arial" charset="0"/>
              </a:rPr>
              <a:t>boolean</a:t>
            </a:r>
            <a:r>
              <a:rPr kumimoji="0" lang="en-US" sz="1400" i="0" u="none" strike="noStrike" cap="none" normalizeH="0" baseline="0" dirty="0" smtClean="0">
                <a:ln>
                  <a:noFill/>
                </a:ln>
                <a:solidFill>
                  <a:schemeClr val="tx1"/>
                </a:solidFill>
                <a:effectLst/>
                <a:latin typeface="Arial" charset="0"/>
              </a:rPr>
              <a:t>, </a:t>
            </a:r>
          </a:p>
          <a:p>
            <a:pPr marL="0" marR="0" indent="0"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string, instant)</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6917140" y="4763690"/>
            <a:ext cx="14478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Derived</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Primitives</a:t>
            </a:r>
            <a:endParaRPr kumimoji="0" lang="en-US" sz="1400" b="1"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Arial" charset="0"/>
              </a:rPr>
              <a:t>(</a:t>
            </a:r>
            <a:r>
              <a:rPr lang="en-US" sz="1400" dirty="0" err="1" smtClean="0">
                <a:solidFill>
                  <a:schemeClr val="tx1"/>
                </a:solidFill>
                <a:latin typeface="Arial" charset="0"/>
              </a:rPr>
              <a:t>oid</a:t>
            </a:r>
            <a:r>
              <a:rPr lang="en-US" sz="1400" dirty="0" smtClean="0">
                <a:solidFill>
                  <a:schemeClr val="tx1"/>
                </a:solidFill>
                <a:latin typeface="Arial" charset="0"/>
              </a:rPr>
              <a:t>, </a:t>
            </a:r>
            <a:r>
              <a:rPr lang="en-US" sz="1400" dirty="0" err="1" smtClean="0">
                <a:solidFill>
                  <a:schemeClr val="tx1"/>
                </a:solidFill>
                <a:latin typeface="Arial" charset="0"/>
              </a:rPr>
              <a:t>uuid</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code, id)</a:t>
            </a:r>
            <a:endParaRPr kumimoji="0" lang="en-US" sz="14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4648200" y="1791890"/>
            <a:ext cx="4114800" cy="2057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Composite</a:t>
            </a:r>
          </a:p>
          <a:p>
            <a:r>
              <a:rPr kumimoji="0" lang="en-US" sz="1800" b="1" i="0" u="none" strike="noStrike" cap="none" normalizeH="0" dirty="0" smtClean="0">
                <a:ln>
                  <a:noFill/>
                </a:ln>
                <a:solidFill>
                  <a:schemeClr val="tx1"/>
                </a:solidFill>
                <a:effectLst/>
                <a:latin typeface="Arial" charset="0"/>
              </a:rPr>
              <a:t>Data Types</a:t>
            </a:r>
            <a:r>
              <a:rPr kumimoji="0" lang="en-US" sz="1800" b="0" i="0" u="none" strike="noStrike" cap="none" normalizeH="0" dirty="0" smtClean="0">
                <a:ln>
                  <a:noFill/>
                </a:ln>
                <a:solidFill>
                  <a:schemeClr val="tx1"/>
                </a:solidFill>
                <a:effectLst/>
                <a:latin typeface="Arial" charset="0"/>
              </a:rPr>
              <a:t/>
            </a:r>
            <a:br>
              <a:rPr kumimoji="0" lang="en-US" sz="1800" b="0" i="0" u="none" strike="noStrike" cap="none" normalizeH="0" dirty="0" smtClean="0">
                <a:ln>
                  <a:noFill/>
                </a:ln>
                <a:solidFill>
                  <a:schemeClr val="tx1"/>
                </a:solidFill>
                <a:effectLst/>
                <a:latin typeface="Arial" charset="0"/>
              </a:rPr>
            </a:br>
            <a:r>
              <a:rPr lang="en-US" sz="1400" dirty="0" smtClean="0">
                <a:solidFill>
                  <a:schemeClr val="tx1"/>
                </a:solidFill>
                <a:latin typeface="Arial" charset="0"/>
              </a:rPr>
              <a:t>(</a:t>
            </a:r>
            <a:r>
              <a:rPr lang="en-US" sz="1400" dirty="0" err="1" smtClean="0">
                <a:solidFill>
                  <a:schemeClr val="tx1"/>
                </a:solidFill>
                <a:latin typeface="Arial" charset="0"/>
              </a:rPr>
              <a:t>HumanName</a:t>
            </a:r>
            <a:r>
              <a:rPr lang="en-US" sz="1400" dirty="0" smtClean="0">
                <a:solidFill>
                  <a:schemeClr val="tx1"/>
                </a:solidFill>
                <a:latin typeface="Arial" charset="0"/>
              </a:rPr>
              <a:t>, </a:t>
            </a:r>
            <a:br>
              <a:rPr lang="en-US" sz="1400" dirty="0" smtClean="0">
                <a:solidFill>
                  <a:schemeClr val="tx1"/>
                </a:solidFill>
                <a:latin typeface="Arial" charset="0"/>
              </a:rPr>
            </a:br>
            <a:r>
              <a:rPr lang="en-US" sz="1400" dirty="0" smtClean="0">
                <a:solidFill>
                  <a:schemeClr val="tx1"/>
                </a:solidFill>
                <a:latin typeface="Arial" charset="0"/>
              </a:rPr>
              <a:t>Quantity, Period,</a:t>
            </a:r>
            <a:br>
              <a:rPr lang="en-US" sz="1400" dirty="0" smtClean="0">
                <a:solidFill>
                  <a:schemeClr val="tx1"/>
                </a:solidFill>
                <a:latin typeface="Arial" charset="0"/>
              </a:rPr>
            </a:br>
            <a:r>
              <a:rPr lang="en-US" sz="1400" dirty="0" smtClean="0">
                <a:solidFill>
                  <a:schemeClr val="tx1"/>
                </a:solidFill>
                <a:latin typeface="Arial" charset="0"/>
              </a:rPr>
              <a:t>Address, Identifier )</a:t>
            </a:r>
            <a:endParaRPr lang="en-US" sz="1400"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6917140" y="2021058"/>
            <a:ext cx="1600200" cy="129483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smtClean="0">
                <a:ln>
                  <a:noFill/>
                </a:ln>
                <a:solidFill>
                  <a:schemeClr val="tx1"/>
                </a:solidFill>
                <a:effectLst/>
                <a:latin typeface="Arial" charset="0"/>
              </a:rPr>
              <a:t>Constrained Types</a:t>
            </a:r>
            <a:r>
              <a:rPr kumimoji="0" lang="en-US" sz="1800" b="0" i="0" u="none" strike="noStrike" cap="none" normalizeH="0" baseline="0" dirty="0" smtClean="0">
                <a:ln>
                  <a:noFill/>
                </a:ln>
                <a:solidFill>
                  <a:schemeClr val="tx1"/>
                </a:solidFill>
                <a:effectLst/>
                <a:latin typeface="Arial" charset="0"/>
              </a:rPr>
              <a:t/>
            </a:r>
            <a:br>
              <a:rPr kumimoji="0" lang="en-US" sz="1800" b="0" i="0" u="none" strike="noStrike" cap="none" normalizeH="0" baseline="0" dirty="0" smtClean="0">
                <a:ln>
                  <a:noFill/>
                </a:ln>
                <a:solidFill>
                  <a:schemeClr val="tx1"/>
                </a:solidFill>
                <a:effectLst/>
                <a:latin typeface="Arial" charset="0"/>
              </a:rPr>
            </a:br>
            <a:r>
              <a:rPr lang="en-US" sz="1400" dirty="0">
                <a:solidFill>
                  <a:schemeClr val="tx1"/>
                </a:solidFill>
                <a:latin typeface="Arial" charset="0"/>
              </a:rPr>
              <a:t>(</a:t>
            </a:r>
            <a:r>
              <a:rPr lang="en-US" sz="1400" dirty="0" smtClean="0">
                <a:solidFill>
                  <a:schemeClr val="tx1"/>
                </a:solidFill>
                <a:latin typeface="Arial" charset="0"/>
              </a:rPr>
              <a:t>Quantity: Distance</a:t>
            </a:r>
            <a:r>
              <a:rPr lang="en-US" sz="1400" dirty="0">
                <a:solidFill>
                  <a:schemeClr val="tx1"/>
                </a:solidFill>
                <a:latin typeface="Arial" charset="0"/>
              </a:rPr>
              <a:t>, Count, Duration, Money)</a:t>
            </a:r>
          </a:p>
        </p:txBody>
      </p:sp>
      <p:cxnSp>
        <p:nvCxnSpPr>
          <p:cNvPr id="26" name="Straight Arrow Connector 25"/>
          <p:cNvCxnSpPr>
            <a:stCxn id="19" idx="2"/>
            <a:endCxn id="16" idx="0"/>
          </p:cNvCxnSpPr>
          <p:nvPr/>
        </p:nvCxnSpPr>
        <p:spPr bwMode="auto">
          <a:xfrm>
            <a:off x="6705600" y="3849290"/>
            <a:ext cx="59140" cy="4929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TextBox 30"/>
          <p:cNvSpPr txBox="1"/>
          <p:nvPr/>
        </p:nvSpPr>
        <p:spPr>
          <a:xfrm>
            <a:off x="6764740" y="3860958"/>
            <a:ext cx="556563" cy="369332"/>
          </a:xfrm>
          <a:prstGeom prst="rect">
            <a:avLst/>
          </a:prstGeom>
          <a:noFill/>
        </p:spPr>
        <p:txBody>
          <a:bodyPr wrap="none" rtlCol="0">
            <a:spAutoFit/>
          </a:bodyPr>
          <a:lstStyle/>
          <a:p>
            <a:r>
              <a:rPr lang="nl-NL" dirty="0" err="1" smtClean="0"/>
              <a:t>use</a:t>
            </a:r>
            <a:endParaRPr lang="nl-NL" dirty="0"/>
          </a:p>
        </p:txBody>
      </p:sp>
      <p:cxnSp>
        <p:nvCxnSpPr>
          <p:cNvPr id="32" name="Straight Arrow Connector 31"/>
          <p:cNvCxnSpPr>
            <a:stCxn id="28" idx="3"/>
            <a:endCxn id="16" idx="1"/>
          </p:cNvCxnSpPr>
          <p:nvPr/>
        </p:nvCxnSpPr>
        <p:spPr bwMode="auto">
          <a:xfrm>
            <a:off x="3962400" y="4038600"/>
            <a:ext cx="973540" cy="12025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TextBox 32"/>
          <p:cNvSpPr txBox="1"/>
          <p:nvPr/>
        </p:nvSpPr>
        <p:spPr>
          <a:xfrm>
            <a:off x="4091637" y="3200400"/>
            <a:ext cx="556563" cy="369332"/>
          </a:xfrm>
          <a:prstGeom prst="rect">
            <a:avLst/>
          </a:prstGeom>
          <a:noFill/>
        </p:spPr>
        <p:txBody>
          <a:bodyPr wrap="none" rtlCol="0">
            <a:spAutoFit/>
          </a:bodyPr>
          <a:lstStyle/>
          <a:p>
            <a:r>
              <a:rPr lang="nl-NL" dirty="0" err="1" smtClean="0"/>
              <a:t>use</a:t>
            </a:r>
            <a:endParaRPr lang="nl-NL" dirty="0"/>
          </a:p>
        </p:txBody>
      </p:sp>
      <p:sp>
        <p:nvSpPr>
          <p:cNvPr id="34" name="TextBox 33"/>
          <p:cNvSpPr txBox="1"/>
          <p:nvPr/>
        </p:nvSpPr>
        <p:spPr>
          <a:xfrm>
            <a:off x="4320237" y="4572000"/>
            <a:ext cx="556563" cy="369332"/>
          </a:xfrm>
          <a:prstGeom prst="rect">
            <a:avLst/>
          </a:prstGeom>
          <a:noFill/>
        </p:spPr>
        <p:txBody>
          <a:bodyPr wrap="none" rtlCol="0">
            <a:spAutoFit/>
          </a:bodyPr>
          <a:lstStyle/>
          <a:p>
            <a:r>
              <a:rPr lang="nl-NL" dirty="0" err="1" smtClean="0"/>
              <a:t>use</a:t>
            </a:r>
            <a:endParaRPr lang="nl-NL" dirty="0"/>
          </a:p>
        </p:txBody>
      </p:sp>
      <p:sp>
        <p:nvSpPr>
          <p:cNvPr id="20" name="Rectangle 19"/>
          <p:cNvSpPr/>
          <p:nvPr/>
        </p:nvSpPr>
        <p:spPr bwMode="auto">
          <a:xfrm>
            <a:off x="609601" y="4001690"/>
            <a:ext cx="1476374"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Extensions</a:t>
            </a:r>
          </a:p>
        </p:txBody>
      </p:sp>
      <p:sp>
        <p:nvSpPr>
          <p:cNvPr id="23" name="Rectangle 22"/>
          <p:cNvSpPr/>
          <p:nvPr/>
        </p:nvSpPr>
        <p:spPr bwMode="auto">
          <a:xfrm>
            <a:off x="611561" y="2405063"/>
            <a:ext cx="1440160" cy="719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Metadata</a:t>
            </a:r>
          </a:p>
        </p:txBody>
      </p:sp>
    </p:spTree>
    <p:extLst>
      <p:ext uri="{BB962C8B-B14F-4D97-AF65-F5344CB8AC3E}">
        <p14:creationId xmlns="" xmlns:p14="http://schemas.microsoft.com/office/powerpoint/2010/main" val="415841277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#2</a:t>
            </a:r>
            <a:endParaRPr lang="en-US" dirty="0"/>
          </a:p>
        </p:txBody>
      </p:sp>
      <p:sp>
        <p:nvSpPr>
          <p:cNvPr id="3" name="Content Placeholder 2"/>
          <p:cNvSpPr>
            <a:spLocks noGrp="1"/>
          </p:cNvSpPr>
          <p:nvPr>
            <p:ph idx="1"/>
          </p:nvPr>
        </p:nvSpPr>
        <p:spPr/>
        <p:txBody>
          <a:bodyPr/>
          <a:lstStyle/>
          <a:p>
            <a:pPr algn="ctr"/>
            <a:r>
              <a:rPr lang="en-US" sz="3600" dirty="0" smtClean="0">
                <a:latin typeface="+mj-lt"/>
              </a:rPr>
              <a:t>Build a resource . . .</a:t>
            </a:r>
          </a:p>
          <a:p>
            <a:pPr algn="ctr"/>
            <a:endParaRPr lang="en-US" sz="3600" dirty="0" smtClean="0">
              <a:latin typeface="+mj-lt"/>
            </a:endParaRPr>
          </a:p>
          <a:p>
            <a:pPr algn="ctr"/>
            <a:r>
              <a:rPr lang="en-US" sz="3600" dirty="0" smtClean="0">
                <a:latin typeface="+mj-lt"/>
              </a:rPr>
              <a:t>(30 minutes)</a:t>
            </a:r>
            <a:endParaRPr lang="en-US" sz="3600" dirty="0">
              <a:latin typeface="+mj-lt"/>
            </a:endParaRPr>
          </a:p>
        </p:txBody>
      </p:sp>
    </p:spTree>
    <p:extLst>
      <p:ext uri="{BB962C8B-B14F-4D97-AF65-F5344CB8AC3E}">
        <p14:creationId xmlns="" xmlns:p14="http://schemas.microsoft.com/office/powerpoint/2010/main" val="148371631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patient</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73</a:t>
            </a:fld>
            <a:endParaRPr lang="en-CA"/>
          </a:p>
        </p:txBody>
      </p:sp>
      <p:sp>
        <p:nvSpPr>
          <p:cNvPr id="4" name="Text Placeholder 3"/>
          <p:cNvSpPr>
            <a:spLocks noGrp="1"/>
          </p:cNvSpPr>
          <p:nvPr>
            <p:ph type="body" idx="4294967295"/>
          </p:nvPr>
        </p:nvSpPr>
        <p:spPr/>
        <p:txBody>
          <a:bodyPr/>
          <a:lstStyle/>
          <a:p>
            <a:r>
              <a:rPr lang="en-US" dirty="0" smtClean="0"/>
              <a:t>Following data:</a:t>
            </a:r>
          </a:p>
          <a:p>
            <a:pPr lvl="1"/>
            <a:r>
              <a:rPr lang="en-US" sz="2400" dirty="0" smtClean="0"/>
              <a:t>Donald Duck, male, born June 9, 1934</a:t>
            </a:r>
          </a:p>
          <a:p>
            <a:pPr lvl="1"/>
            <a:r>
              <a:rPr lang="en-US" sz="2400" dirty="0" smtClean="0"/>
              <a:t>1 407-939-6244, d.duck@disney.com</a:t>
            </a:r>
          </a:p>
          <a:p>
            <a:pPr lvl="1"/>
            <a:r>
              <a:rPr lang="en-US" sz="2400" dirty="0" smtClean="0"/>
              <a:t>SSN: 123 456 789</a:t>
            </a:r>
          </a:p>
          <a:p>
            <a:pPr lvl="1"/>
            <a:r>
              <a:rPr lang="en-US" sz="2400" dirty="0" smtClean="0"/>
              <a:t>Next of kin: Daisy</a:t>
            </a:r>
          </a:p>
          <a:p>
            <a:pPr lvl="1"/>
            <a:r>
              <a:rPr lang="en-US" sz="2400" dirty="0" smtClean="0"/>
              <a:t>Other elements as you see fit</a:t>
            </a:r>
          </a:p>
          <a:p>
            <a:pPr lvl="0"/>
            <a:r>
              <a:rPr lang="en-US" dirty="0" smtClean="0"/>
              <a:t>Bonus points:</a:t>
            </a:r>
          </a:p>
          <a:p>
            <a:pPr lvl="1"/>
            <a:r>
              <a:rPr lang="en-US" sz="2400" dirty="0" smtClean="0"/>
              <a:t>Primary physician: Patricia Primary </a:t>
            </a:r>
          </a:p>
          <a:p>
            <a:pPr lvl="1"/>
            <a:r>
              <a:rPr lang="en-US" sz="2400" dirty="0" smtClean="0"/>
              <a:t>Include a</a:t>
            </a:r>
            <a:r>
              <a:rPr lang="en-US" sz="2400" baseline="0" dirty="0" smtClean="0"/>
              <a:t> picture</a:t>
            </a:r>
          </a:p>
          <a:p>
            <a:pPr lvl="1"/>
            <a:r>
              <a:rPr lang="en-US" sz="2400" dirty="0" smtClean="0"/>
              <a:t>XML &amp; JSON</a:t>
            </a:r>
          </a:p>
        </p:txBody>
      </p:sp>
    </p:spTree>
    <p:extLst>
      <p:ext uri="{BB962C8B-B14F-4D97-AF65-F5344CB8AC3E}">
        <p14:creationId xmlns="" xmlns:p14="http://schemas.microsoft.com/office/powerpoint/2010/main" val="2996428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r>
              <a:rPr lang="en-US" baseline="0" dirty="0" smtClean="0"/>
              <a:t> </a:t>
            </a:r>
            <a:r>
              <a:rPr lang="en-US" dirty="0" smtClean="0"/>
              <a:t>Review</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74</a:t>
            </a:fld>
            <a:endParaRPr lang="en-CA"/>
          </a:p>
        </p:txBody>
      </p:sp>
      <p:sp>
        <p:nvSpPr>
          <p:cNvPr id="4" name="Text Placeholder 3"/>
          <p:cNvSpPr>
            <a:spLocks noGrp="1"/>
          </p:cNvSpPr>
          <p:nvPr>
            <p:ph type="body" idx="4294967295"/>
          </p:nvPr>
        </p:nvSpPr>
        <p:spPr/>
        <p:txBody>
          <a:bodyPr/>
          <a:lstStyle/>
          <a:p>
            <a:r>
              <a:rPr lang="en-US" dirty="0" smtClean="0"/>
              <a:t>Did everyone include narrative?</a:t>
            </a:r>
          </a:p>
          <a:p>
            <a:r>
              <a:rPr lang="en-US" dirty="0" smtClean="0"/>
              <a:t>Anyone include species?</a:t>
            </a:r>
          </a:p>
          <a:p>
            <a:r>
              <a:rPr lang="en-US" dirty="0" smtClean="0"/>
              <a:t>How did you handle “next of kin”?  Primary physician?</a:t>
            </a:r>
          </a:p>
          <a:p>
            <a:r>
              <a:rPr lang="en-US" dirty="0" smtClean="0"/>
              <a:t>Did you put spaces in </a:t>
            </a:r>
            <a:r>
              <a:rPr lang="en-US" smtClean="0"/>
              <a:t>your SSN</a:t>
            </a:r>
            <a:r>
              <a:rPr lang="en-US" dirty="0" smtClean="0"/>
              <a:t>?</a:t>
            </a:r>
          </a:p>
        </p:txBody>
      </p:sp>
    </p:spTree>
    <p:extLst>
      <p:ext uri="{BB962C8B-B14F-4D97-AF65-F5344CB8AC3E}">
        <p14:creationId xmlns="" xmlns:p14="http://schemas.microsoft.com/office/powerpoint/2010/main" val="41788615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My take-away for “</a:t>
            </a:r>
            <a:r>
              <a:rPr lang="en-US" b="1" dirty="0" smtClean="0"/>
              <a:t>FHIR Resources</a:t>
            </a:r>
            <a:r>
              <a:rPr lang="en-US" dirty="0" smtClean="0"/>
              <a:t>” is . . .</a:t>
            </a:r>
            <a:endParaRPr lang="en-US"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75</a:t>
            </a:fld>
            <a:endParaRPr lang="en-CA"/>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1400" y="3962400"/>
            <a:ext cx="2057400" cy="205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6250078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RESTful FHIR</a:t>
            </a:r>
            <a:endParaRPr lang="en-US"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 xmlns:p14="http://schemas.microsoft.com/office/powerpoint/2010/main" val="34879505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t>
            </a:r>
            <a:endParaRPr lang="en-US" dirty="0"/>
          </a:p>
        </p:txBody>
      </p:sp>
      <p:sp>
        <p:nvSpPr>
          <p:cNvPr id="3" name="Content Placeholder 2"/>
          <p:cNvSpPr>
            <a:spLocks noGrp="1"/>
          </p:cNvSpPr>
          <p:nvPr>
            <p:ph idx="1"/>
          </p:nvPr>
        </p:nvSpPr>
        <p:spPr/>
        <p:txBody>
          <a:bodyPr/>
          <a:lstStyle/>
          <a:p>
            <a:r>
              <a:rPr lang="en-US" dirty="0" smtClean="0"/>
              <a:t>“</a:t>
            </a:r>
            <a:r>
              <a:rPr lang="en-US" dirty="0" err="1" smtClean="0"/>
              <a:t>REpresentational</a:t>
            </a:r>
            <a:r>
              <a:rPr lang="en-US" dirty="0" smtClean="0"/>
              <a:t> State Transfer”</a:t>
            </a:r>
          </a:p>
          <a:p>
            <a:r>
              <a:rPr lang="en-US" dirty="0" smtClean="0"/>
              <a:t>Represent your data as “resources”</a:t>
            </a:r>
          </a:p>
          <a:p>
            <a:r>
              <a:rPr lang="en-US" dirty="0" smtClean="0"/>
              <a:t>Make “Resources” URI addressable</a:t>
            </a:r>
          </a:p>
          <a:p>
            <a:r>
              <a:rPr lang="en-US" dirty="0" smtClean="0"/>
              <a:t>Use HTTP to do CRUD operations</a:t>
            </a:r>
          </a:p>
          <a:p>
            <a:r>
              <a:rPr lang="en-US" dirty="0" smtClean="0"/>
              <a:t>Resources may be exchanged using different representations</a:t>
            </a:r>
          </a:p>
        </p:txBody>
      </p:sp>
      <p:sp>
        <p:nvSpPr>
          <p:cNvPr id="5" name="Slide Number Placeholder 4"/>
          <p:cNvSpPr>
            <a:spLocks noGrp="1"/>
          </p:cNvSpPr>
          <p:nvPr>
            <p:ph type="sldNum" sz="quarter" idx="4"/>
          </p:nvPr>
        </p:nvSpPr>
        <p:spPr/>
        <p:txBody>
          <a:bodyPr/>
          <a:lstStyle/>
          <a:p>
            <a:fld id="{2CD36790-EF9F-4521-A783-189BE19EEE4B}" type="slidenum">
              <a:rPr lang="en-US" smtClean="0"/>
              <a:pPr/>
              <a:t>77</a:t>
            </a:fld>
            <a:endParaRPr lang="en-US"/>
          </a:p>
        </p:txBody>
      </p:sp>
    </p:spTree>
    <p:extLst>
      <p:ext uri="{BB962C8B-B14F-4D97-AF65-F5344CB8AC3E}">
        <p14:creationId xmlns="" xmlns:p14="http://schemas.microsoft.com/office/powerpoint/2010/main" val="392177615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REST?</a:t>
            </a:r>
            <a:endParaRPr lang="en-US" dirty="0"/>
          </a:p>
        </p:txBody>
      </p:sp>
      <p:sp>
        <p:nvSpPr>
          <p:cNvPr id="3" name="Content Placeholder 2"/>
          <p:cNvSpPr>
            <a:spLocks noGrp="1"/>
          </p:cNvSpPr>
          <p:nvPr>
            <p:ph idx="1"/>
          </p:nvPr>
        </p:nvSpPr>
        <p:spPr/>
        <p:txBody>
          <a:bodyPr/>
          <a:lstStyle/>
          <a:p>
            <a:r>
              <a:rPr lang="en-US" dirty="0" smtClean="0"/>
              <a:t>Loose coupling</a:t>
            </a:r>
          </a:p>
          <a:p>
            <a:pPr lvl="1"/>
            <a:r>
              <a:rPr lang="en-US" dirty="0" smtClean="0"/>
              <a:t>Servers &amp; clients can evolve independently</a:t>
            </a:r>
          </a:p>
          <a:p>
            <a:r>
              <a:rPr lang="en-US" dirty="0" smtClean="0"/>
              <a:t>Simple, fixed API</a:t>
            </a:r>
          </a:p>
          <a:p>
            <a:r>
              <a:rPr lang="en-US" dirty="0" smtClean="0"/>
              <a:t>Stateless – simplifies coding</a:t>
            </a:r>
          </a:p>
          <a:p>
            <a:r>
              <a:rPr lang="en-US" dirty="0" smtClean="0"/>
              <a:t>Id = URI makes distributed architecture easy</a:t>
            </a:r>
          </a:p>
          <a:p>
            <a:r>
              <a:rPr lang="en-US" dirty="0" smtClean="0"/>
              <a:t>Leverages web technology stack</a:t>
            </a:r>
          </a:p>
          <a:p>
            <a:pPr lvl="1"/>
            <a:r>
              <a:rPr lang="en-US" dirty="0" smtClean="0"/>
              <a:t>TLS, OAuth, etc.</a:t>
            </a:r>
          </a:p>
          <a:p>
            <a:r>
              <a:rPr lang="en-US" dirty="0" smtClean="0"/>
              <a:t>Scales well (the whole internet)</a:t>
            </a:r>
          </a:p>
        </p:txBody>
      </p:sp>
      <p:sp>
        <p:nvSpPr>
          <p:cNvPr id="4" name="Slide Number Placeholder 3"/>
          <p:cNvSpPr>
            <a:spLocks noGrp="1"/>
          </p:cNvSpPr>
          <p:nvPr>
            <p:ph type="sldNum" sz="quarter" idx="4"/>
          </p:nvPr>
        </p:nvSpPr>
        <p:spPr/>
        <p:txBody>
          <a:bodyPr/>
          <a:lstStyle/>
          <a:p>
            <a:fld id="{5CC3E5C4-3E2B-40F1-9F2B-C46CEB0C88DF}" type="slidenum">
              <a:rPr lang="en-CA" smtClean="0"/>
              <a:pPr/>
              <a:t>78</a:t>
            </a:fld>
            <a:endParaRPr lang="en-CA"/>
          </a:p>
        </p:txBody>
      </p:sp>
    </p:spTree>
    <p:extLst>
      <p:ext uri="{BB962C8B-B14F-4D97-AF65-F5344CB8AC3E}">
        <p14:creationId xmlns="" xmlns:p14="http://schemas.microsoft.com/office/powerpoint/2010/main" val="45492591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 with REST</a:t>
            </a:r>
            <a:endParaRPr lang="en-US" dirty="0"/>
          </a:p>
        </p:txBody>
      </p:sp>
      <p:sp>
        <p:nvSpPr>
          <p:cNvPr id="3" name="Content Placeholder 2"/>
          <p:cNvSpPr>
            <a:spLocks noGrp="1"/>
          </p:cNvSpPr>
          <p:nvPr>
            <p:ph idx="1"/>
          </p:nvPr>
        </p:nvSpPr>
        <p:spPr/>
        <p:txBody>
          <a:bodyPr/>
          <a:lstStyle/>
          <a:p>
            <a:r>
              <a:rPr lang="en-US" dirty="0" smtClean="0"/>
              <a:t>REST isn’t ideal for every use-case</a:t>
            </a:r>
          </a:p>
          <a:p>
            <a:pPr lvl="1"/>
            <a:r>
              <a:rPr lang="en-US" dirty="0" smtClean="0"/>
              <a:t>Doesn’t handle transactions well</a:t>
            </a:r>
          </a:p>
          <a:p>
            <a:pPr lvl="1"/>
            <a:r>
              <a:rPr lang="en-US" dirty="0" smtClean="0"/>
              <a:t>Orchestration is handled by client</a:t>
            </a:r>
          </a:p>
          <a:p>
            <a:pPr lvl="2"/>
            <a:r>
              <a:rPr lang="en-US" dirty="0" smtClean="0"/>
              <a:t>requires server trusts client to do what’s needed</a:t>
            </a:r>
          </a:p>
          <a:p>
            <a:pPr lvl="1"/>
            <a:r>
              <a:rPr lang="en-US" dirty="0" smtClean="0"/>
              <a:t>Security (authorization) model is still maturing</a:t>
            </a:r>
          </a:p>
          <a:p>
            <a:pPr lvl="1"/>
            <a:r>
              <a:rPr lang="en-US" dirty="0" smtClean="0"/>
              <a:t>Can be verbose when manipulating lots of records</a:t>
            </a:r>
          </a:p>
          <a:p>
            <a:r>
              <a:rPr lang="en-US" dirty="0" smtClean="0"/>
              <a:t>Remember that REST is a FHIR option, not a requirement</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79</a:t>
            </a:fld>
            <a:endParaRPr lang="en-CA"/>
          </a:p>
        </p:txBody>
      </p:sp>
    </p:spTree>
    <p:extLst>
      <p:ext uri="{BB962C8B-B14F-4D97-AF65-F5344CB8AC3E}">
        <p14:creationId xmlns="" xmlns:p14="http://schemas.microsoft.com/office/powerpoint/2010/main" val="1845710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structure</a:t>
            </a:r>
            <a:endParaRPr lang="en-US" dirty="0"/>
          </a:p>
        </p:txBody>
      </p:sp>
      <p:sp>
        <p:nvSpPr>
          <p:cNvPr id="3" name="Content Placeholder 2"/>
          <p:cNvSpPr>
            <a:spLocks noGrp="1"/>
          </p:cNvSpPr>
          <p:nvPr>
            <p:ph idx="1"/>
          </p:nvPr>
        </p:nvSpPr>
        <p:spPr/>
        <p:txBody>
          <a:bodyPr/>
          <a:lstStyle/>
          <a:p>
            <a:r>
              <a:rPr lang="en-US" dirty="0" smtClean="0"/>
              <a:t>2 days x 4 quarters:</a:t>
            </a:r>
          </a:p>
          <a:p>
            <a:pPr lvl="1"/>
            <a:r>
              <a:rPr lang="en-US" dirty="0" smtClean="0"/>
              <a:t>8:30-10:30, 11:00-12:30, 1:30-3:00, 3:30-5:30</a:t>
            </a:r>
          </a:p>
          <a:p>
            <a:pPr lvl="1"/>
            <a:r>
              <a:rPr lang="en-US" dirty="0" smtClean="0"/>
              <a:t>We may adjust breaks a bit based on where we are, but will try to do lunch on time</a:t>
            </a:r>
          </a:p>
          <a:p>
            <a:pPr lvl="1"/>
            <a:r>
              <a:rPr lang="en-US" dirty="0" smtClean="0"/>
              <a:t>We will try to end around 4 rather than 5:30 on Wednesday – your brains will likely be full by then </a:t>
            </a:r>
            <a:r>
              <a:rPr lang="en-US" dirty="0" smtClean="0">
                <a:sym typeface="Wingdings" panose="05000000000000000000" pitchFamily="2" charset="2"/>
              </a:rPr>
              <a:t></a:t>
            </a: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spTree>
    <p:extLst>
      <p:ext uri="{BB962C8B-B14F-4D97-AF65-F5344CB8AC3E}">
        <p14:creationId xmlns="" xmlns:p14="http://schemas.microsoft.com/office/powerpoint/2010/main" val="20493597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a quick GET</a:t>
            </a:r>
            <a:endParaRPr lang="en-US" dirty="0"/>
          </a:p>
        </p:txBody>
      </p:sp>
      <p:sp>
        <p:nvSpPr>
          <p:cNvPr id="3" name="Content Placeholder 2"/>
          <p:cNvSpPr>
            <a:spLocks noGrp="1"/>
          </p:cNvSpPr>
          <p:nvPr>
            <p:ph idx="1"/>
          </p:nvPr>
        </p:nvSpPr>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1800" dirty="0" smtClean="0"/>
              <a:t> HTTP/1.1</a:t>
            </a:r>
          </a:p>
          <a:p>
            <a:endParaRPr lang="en-US" sz="1800" dirty="0" smtClean="0"/>
          </a:p>
          <a:p>
            <a:r>
              <a:rPr lang="en-US" sz="1800" dirty="0" smtClean="0"/>
              <a:t>HTTP/1.1 200 OK</a:t>
            </a:r>
          </a:p>
          <a:p>
            <a:r>
              <a:rPr lang="en-US" sz="1800" dirty="0" smtClean="0"/>
              <a:t>Content-Type: </a:t>
            </a:r>
            <a:r>
              <a:rPr lang="en-US" sz="1800" b="1" dirty="0" smtClean="0"/>
              <a:t>application/</a:t>
            </a:r>
            <a:r>
              <a:rPr lang="en-US" sz="1800" b="1" dirty="0" err="1" smtClean="0"/>
              <a:t>xml+fhir;charset</a:t>
            </a:r>
            <a:r>
              <a:rPr lang="en-US" sz="1800" b="1" dirty="0" smtClean="0"/>
              <a:t>=utf-8</a:t>
            </a:r>
          </a:p>
          <a:p>
            <a:r>
              <a:rPr lang="en-US" sz="1800" dirty="0" smtClean="0"/>
              <a:t>Content-Length: 787</a:t>
            </a:r>
          </a:p>
          <a:p>
            <a:r>
              <a:rPr lang="en-US" sz="1800" dirty="0" smtClean="0"/>
              <a:t>Content-Location: </a:t>
            </a:r>
          </a:p>
          <a:p>
            <a:r>
              <a:rPr lang="en-US" sz="1800" dirty="0" smtClean="0"/>
              <a:t>  http://fhir.furore.com/fhir/Patient/1/_history/1</a:t>
            </a:r>
          </a:p>
          <a:p>
            <a:r>
              <a:rPr lang="en-US" sz="1800" dirty="0" smtClean="0"/>
              <a:t>Last-Modified: Tue, 29 May 2012 23:45:32 GMT</a:t>
            </a:r>
            <a:endParaRPr lang="en-US" sz="1800" dirty="0"/>
          </a:p>
        </p:txBody>
      </p:sp>
      <p:sp>
        <p:nvSpPr>
          <p:cNvPr id="5" name="Slide Number Placeholder 4"/>
          <p:cNvSpPr>
            <a:spLocks noGrp="1"/>
          </p:cNvSpPr>
          <p:nvPr>
            <p:ph type="sldNum" sz="quarter" idx="4"/>
          </p:nvPr>
        </p:nvSpPr>
        <p:spPr>
          <a:xfrm>
            <a:off x="0" y="6303963"/>
            <a:ext cx="720725" cy="220662"/>
          </a:xfrm>
          <a:prstGeom prst="rect">
            <a:avLst/>
          </a:prstGeom>
        </p:spPr>
        <p:txBody>
          <a:bodyPr/>
          <a:lstStyle/>
          <a:p>
            <a:fld id="{2CD36790-EF9F-4521-A783-189BE19EEE4B}" type="slidenum">
              <a:rPr lang="en-US" smtClean="0"/>
              <a:pPr/>
              <a:t>80</a:t>
            </a:fld>
            <a:endParaRPr lang="en-US"/>
          </a:p>
        </p:txBody>
      </p:sp>
      <p:sp>
        <p:nvSpPr>
          <p:cNvPr id="7" name="Rectangle 6"/>
          <p:cNvSpPr/>
          <p:nvPr/>
        </p:nvSpPr>
        <p:spPr>
          <a:xfrm>
            <a:off x="609600" y="4724400"/>
            <a:ext cx="7924800" cy="2046714"/>
          </a:xfrm>
          <a:prstGeom prst="rect">
            <a:avLst/>
          </a:prstGeom>
        </p:spPr>
        <p:txBody>
          <a:bodyPr wrap="square">
            <a:spAutoFit/>
          </a:bodyPr>
          <a:lstStyle/>
          <a:p>
            <a:r>
              <a:rPr lang="nl-NL" dirty="0">
                <a:latin typeface="Courier New" pitchFamily="49" charset="0"/>
                <a:cs typeface="Courier New" pitchFamily="49" charset="0"/>
              </a:rPr>
              <a:t>&lt;?</a:t>
            </a:r>
            <a:r>
              <a:rPr lang="nl-NL" dirty="0" err="1">
                <a:latin typeface="Courier New" pitchFamily="49" charset="0"/>
                <a:cs typeface="Courier New" pitchFamily="49" charset="0"/>
              </a:rPr>
              <a:t>xml</a:t>
            </a:r>
            <a:r>
              <a:rPr lang="nl-NL" dirty="0">
                <a:latin typeface="Courier New" pitchFamily="49" charset="0"/>
                <a:cs typeface="Courier New" pitchFamily="49" charset="0"/>
              </a:rPr>
              <a:t> </a:t>
            </a:r>
            <a:r>
              <a:rPr lang="nl-NL" dirty="0" err="1">
                <a:latin typeface="Courier New" pitchFamily="49" charset="0"/>
                <a:cs typeface="Courier New" pitchFamily="49" charset="0"/>
              </a:rPr>
              <a:t>version</a:t>
            </a:r>
            <a:r>
              <a:rPr lang="nl-NL" dirty="0">
                <a:latin typeface="Courier New" pitchFamily="49" charset="0"/>
                <a:cs typeface="Courier New" pitchFamily="49" charset="0"/>
              </a:rPr>
              <a:t>="1.0" </a:t>
            </a:r>
            <a:r>
              <a:rPr lang="nl-NL" dirty="0" err="1">
                <a:latin typeface="Courier New" pitchFamily="49" charset="0"/>
                <a:cs typeface="Courier New" pitchFamily="49" charset="0"/>
              </a:rPr>
              <a:t>encoding</a:t>
            </a:r>
            <a:r>
              <a:rPr lang="nl-NL" dirty="0">
                <a:latin typeface="Courier New" pitchFamily="49" charset="0"/>
                <a:cs typeface="Courier New" pitchFamily="49" charset="0"/>
              </a:rPr>
              <a:t>="UTF-8"?&gt;</a:t>
            </a:r>
          </a:p>
          <a:p>
            <a:r>
              <a:rPr lang="en-CA" sz="1000" dirty="0" smtClean="0">
                <a:latin typeface="Courier New" pitchFamily="49" charset="0"/>
                <a:cs typeface="Courier New" pitchFamily="49" charset="0"/>
              </a:rPr>
              <a:t>&lt;Patient </a:t>
            </a:r>
            <a:r>
              <a:rPr lang="en-CA" sz="1000" dirty="0" err="1" smtClean="0">
                <a:latin typeface="Courier New" pitchFamily="49" charset="0"/>
                <a:cs typeface="Courier New" pitchFamily="49" charset="0"/>
              </a:rPr>
              <a:t>xmlns</a:t>
            </a:r>
            <a:r>
              <a:rPr lang="en-CA" sz="1000" dirty="0" smtClean="0">
                <a:latin typeface="Courier New" pitchFamily="49" charset="0"/>
                <a:cs typeface="Courier New" pitchFamily="49" charset="0"/>
              </a:rPr>
              <a:t>="http://hl7.org/fhir"&gt;&lt;id value="1"/&gt;&lt;meta&gt;&lt;</a:t>
            </a:r>
            <a:r>
              <a:rPr lang="en-CA" sz="1000" dirty="0" err="1" smtClean="0">
                <a:latin typeface="Courier New" pitchFamily="49" charset="0"/>
                <a:cs typeface="Courier New" pitchFamily="49" charset="0"/>
              </a:rPr>
              <a:t>lastUpdated</a:t>
            </a:r>
            <a:r>
              <a:rPr lang="en-CA" sz="1000" dirty="0" smtClean="0">
                <a:latin typeface="Courier New" pitchFamily="49" charset="0"/>
                <a:cs typeface="Courier New" pitchFamily="49" charset="0"/>
              </a:rPr>
              <a:t> value="2012-05-29T23:45:32Z"/&gt;&lt;/meta&gt;&lt;text&gt;&lt;status value="generated"/&gt;&lt;</a:t>
            </a:r>
            <a:r>
              <a:rPr lang="en-CA" sz="1000" dirty="0" err="1" smtClean="0">
                <a:latin typeface="Courier New" pitchFamily="49" charset="0"/>
                <a:cs typeface="Courier New" pitchFamily="49" charset="0"/>
              </a:rPr>
              <a:t>xhtml:div</a:t>
            </a:r>
            <a:r>
              <a:rPr lang="en-CA" sz="1000" dirty="0" smtClean="0">
                <a:latin typeface="Courier New" pitchFamily="49" charset="0"/>
                <a:cs typeface="Courier New" pitchFamily="49" charset="0"/>
              </a:rPr>
              <a:t> </a:t>
            </a:r>
            <a:r>
              <a:rPr lang="en-CA" sz="1000" dirty="0" err="1" smtClean="0">
                <a:latin typeface="Courier New" pitchFamily="49" charset="0"/>
                <a:cs typeface="Courier New" pitchFamily="49" charset="0"/>
              </a:rPr>
              <a:t>xmlns:xhtml</a:t>
            </a:r>
            <a:r>
              <a:rPr lang="en-CA" sz="1000" dirty="0" smtClean="0">
                <a:latin typeface="Courier New" pitchFamily="49" charset="0"/>
                <a:cs typeface="Courier New" pitchFamily="49" charset="0"/>
              </a:rPr>
              <a:t>= "http://www.w3.org/1999/xhtml"&gt;Everywoman, Eve. SSN:444222222&lt;/</a:t>
            </a:r>
            <a:r>
              <a:rPr lang="en-CA" sz="1000" dirty="0" err="1" smtClean="0">
                <a:latin typeface="Courier New" pitchFamily="49" charset="0"/>
                <a:cs typeface="Courier New" pitchFamily="49" charset="0"/>
              </a:rPr>
              <a:t>xhtml:div</a:t>
            </a:r>
            <a:r>
              <a:rPr lang="en-CA" sz="1000" dirty="0" smtClean="0">
                <a:latin typeface="Courier New" pitchFamily="49" charset="0"/>
                <a:cs typeface="Courier New" pitchFamily="49" charset="0"/>
              </a:rPr>
              <a:t>&gt;&lt;/text&gt;&lt;identifier&gt;&lt;type&gt; &lt;coding&gt;&lt;system value="http://hl7.org/fhir/v2/0203"/&gt;&lt;code value="SS"/&gt;&lt;/coding&gt;&lt;/type&gt;&lt;system value="http://hl7.org/fhir/sid/us-ssn"/&gt;&lt;value value="444222222"/&gt;&lt;/identifier&gt;&lt;name&gt;&lt;use value= "official"/&gt;&lt;family value="Everywoman"/&gt;&lt;given value="Eve"/&gt;&lt;/name&gt;&lt;telecom&gt;&lt;system value="phone"/&gt; &lt;value </a:t>
            </a:r>
            <a:r>
              <a:rPr lang="en-CA" sz="1000" dirty="0" err="1" smtClean="0">
                <a:latin typeface="Courier New" pitchFamily="49" charset="0"/>
                <a:cs typeface="Courier New" pitchFamily="49" charset="0"/>
              </a:rPr>
              <a:t>value</a:t>
            </a:r>
            <a:r>
              <a:rPr lang="en-CA" sz="1000" dirty="0" smtClean="0">
                <a:latin typeface="Courier New" pitchFamily="49" charset="0"/>
                <a:cs typeface="Courier New" pitchFamily="49" charset="0"/>
              </a:rPr>
              <a:t>="555-555-2003"/&gt;&lt;use value="work"/&gt;&lt;/telecom&gt;&lt;gender value="female" /&gt;&lt;</a:t>
            </a:r>
            <a:r>
              <a:rPr lang="en-CA" sz="1000" dirty="0" err="1" smtClean="0">
                <a:latin typeface="Courier New" pitchFamily="49" charset="0"/>
                <a:cs typeface="Courier New" pitchFamily="49" charset="0"/>
              </a:rPr>
              <a:t>birthDate</a:t>
            </a:r>
            <a:r>
              <a:rPr lang="en-CA" sz="1000" dirty="0" smtClean="0">
                <a:latin typeface="Courier New" pitchFamily="49" charset="0"/>
                <a:cs typeface="Courier New" pitchFamily="49" charset="0"/>
              </a:rPr>
              <a:t> value="1973-05-31"/&gt;&lt;address&gt;&lt;use value="home"/&gt;&lt;line value="2222 Home Street"/&gt;&lt;/address&gt; &lt;</a:t>
            </a:r>
            <a:r>
              <a:rPr lang="en-CA" sz="1000" dirty="0" err="1" smtClean="0">
                <a:latin typeface="Courier New" pitchFamily="49" charset="0"/>
                <a:cs typeface="Courier New" pitchFamily="49" charset="0"/>
              </a:rPr>
              <a:t>managingOrganization</a:t>
            </a:r>
            <a:r>
              <a:rPr lang="en-CA" sz="1000" dirty="0" smtClean="0">
                <a:latin typeface="Courier New" pitchFamily="49" charset="0"/>
                <a:cs typeface="Courier New" pitchFamily="49" charset="0"/>
              </a:rPr>
              <a:t>&gt;&lt;reference value="Organization/hl7"/&gt;&lt;/</a:t>
            </a:r>
            <a:r>
              <a:rPr lang="en-CA" sz="1000" dirty="0" err="1" smtClean="0">
                <a:latin typeface="Courier New" pitchFamily="49" charset="0"/>
                <a:cs typeface="Courier New" pitchFamily="49" charset="0"/>
              </a:rPr>
              <a:t>managingOrganization</a:t>
            </a:r>
            <a:r>
              <a:rPr lang="en-CA" sz="1000" dirty="0" smtClean="0">
                <a:latin typeface="Courier New" pitchFamily="49" charset="0"/>
                <a:cs typeface="Courier New" pitchFamily="49" charset="0"/>
              </a:rPr>
              <a:t>&gt;&lt;active value="true"/&gt;&lt;/Patient&gt;</a:t>
            </a:r>
            <a:endParaRPr lang="nl-NL" sz="1000" dirty="0" smtClean="0">
              <a:latin typeface="Courier New" pitchFamily="49" charset="0"/>
              <a:cs typeface="Courier New" pitchFamily="49" charset="0"/>
            </a:endParaRPr>
          </a:p>
          <a:p>
            <a:endParaRPr lang="nl-NL" sz="900" dirty="0">
              <a:latin typeface="Courier New" pitchFamily="49" charset="0"/>
              <a:cs typeface="Courier New" pitchFamily="49" charset="0"/>
            </a:endParaRPr>
          </a:p>
        </p:txBody>
      </p:sp>
      <p:cxnSp>
        <p:nvCxnSpPr>
          <p:cNvPr id="9" name="Straight Arrow Connector 8"/>
          <p:cNvCxnSpPr/>
          <p:nvPr/>
        </p:nvCxnSpPr>
        <p:spPr bwMode="auto">
          <a:xfrm flipH="1">
            <a:off x="5796136" y="4365104"/>
            <a:ext cx="1440160" cy="461392"/>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0" name="Cloud 9"/>
          <p:cNvSpPr/>
          <p:nvPr/>
        </p:nvSpPr>
        <p:spPr bwMode="auto">
          <a:xfrm>
            <a:off x="7020272" y="3645024"/>
            <a:ext cx="16764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UTF-8</a:t>
            </a:r>
            <a:r>
              <a:rPr kumimoji="0" lang="en-US" sz="1800" b="0" i="0" u="none" strike="noStrike" cap="none" normalizeH="0" dirty="0" smtClean="0">
                <a:ln>
                  <a:noFill/>
                </a:ln>
                <a:solidFill>
                  <a:schemeClr val="bg1"/>
                </a:solidFill>
                <a:effectLst/>
                <a:latin typeface="Arial" charset="0"/>
              </a:rPr>
              <a:t> encoded</a:t>
            </a:r>
            <a:endParaRPr kumimoji="0" lang="en-US" sz="1800" b="0" i="0" u="none" strike="noStrike" cap="none" normalizeH="0" baseline="0" dirty="0" smtClean="0">
              <a:ln>
                <a:noFill/>
              </a:ln>
              <a:solidFill>
                <a:schemeClr val="bg1"/>
              </a:solidFill>
              <a:effectLst/>
              <a:latin typeface="Arial" charset="0"/>
            </a:endParaRPr>
          </a:p>
        </p:txBody>
      </p:sp>
      <p:cxnSp>
        <p:nvCxnSpPr>
          <p:cNvPr id="11" name="Straight Arrow Connector 10"/>
          <p:cNvCxnSpPr/>
          <p:nvPr/>
        </p:nvCxnSpPr>
        <p:spPr bwMode="auto">
          <a:xfrm flipH="1" flipV="1">
            <a:off x="762000" y="5019675"/>
            <a:ext cx="1762126" cy="122186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2" name="Cloud 11"/>
          <p:cNvSpPr/>
          <p:nvPr/>
        </p:nvSpPr>
        <p:spPr bwMode="auto">
          <a:xfrm>
            <a:off x="1295400" y="5867400"/>
            <a:ext cx="2743200" cy="669414"/>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See the</a:t>
            </a:r>
            <a:r>
              <a:rPr kumimoji="0" lang="en-US" sz="1800" b="0" i="0" u="none" strike="noStrike" cap="none" normalizeH="0" dirty="0" smtClean="0">
                <a:ln>
                  <a:noFill/>
                </a:ln>
                <a:solidFill>
                  <a:schemeClr val="bg1"/>
                </a:solidFill>
                <a:effectLst/>
                <a:latin typeface="Arial" charset="0"/>
              </a:rPr>
              <a:t> </a:t>
            </a:r>
            <a:r>
              <a:rPr kumimoji="0" lang="en-US" sz="1800" b="0" i="0" u="none" strike="noStrike" cap="none" normalizeH="0" baseline="0" dirty="0" smtClean="0">
                <a:ln>
                  <a:noFill/>
                </a:ln>
                <a:solidFill>
                  <a:schemeClr val="bg1"/>
                </a:solidFill>
                <a:effectLst/>
                <a:latin typeface="Arial" charset="0"/>
              </a:rPr>
              <a:t>BOM?</a:t>
            </a:r>
          </a:p>
        </p:txBody>
      </p:sp>
      <p:cxnSp>
        <p:nvCxnSpPr>
          <p:cNvPr id="13" name="Straight Arrow Connector 12"/>
          <p:cNvCxnSpPr/>
          <p:nvPr/>
        </p:nvCxnSpPr>
        <p:spPr bwMode="auto">
          <a:xfrm flipH="1" flipV="1">
            <a:off x="3352800" y="2209800"/>
            <a:ext cx="1219200" cy="80964"/>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4" name="Cloud 13"/>
          <p:cNvSpPr/>
          <p:nvPr/>
        </p:nvSpPr>
        <p:spPr bwMode="auto">
          <a:xfrm>
            <a:off x="4419600" y="1833563"/>
            <a:ext cx="32766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charset="0"/>
              </a:rPr>
              <a:t>HTTP</a:t>
            </a:r>
            <a:r>
              <a:rPr kumimoji="0" lang="en-US" sz="1800" b="0" i="0" u="none" strike="noStrike" cap="none" normalizeH="0" dirty="0" smtClean="0">
                <a:ln>
                  <a:noFill/>
                </a:ln>
                <a:solidFill>
                  <a:schemeClr val="bg1"/>
                </a:solidFill>
                <a:effectLst/>
                <a:latin typeface="Arial" charset="0"/>
              </a:rPr>
              <a:t> </a:t>
            </a:r>
            <a:r>
              <a:rPr lang="en-US" dirty="0" smtClean="0">
                <a:solidFill>
                  <a:schemeClr val="bg1"/>
                </a:solidFill>
              </a:rPr>
              <a:t>Verb + path</a:t>
            </a:r>
            <a:endParaRPr kumimoji="0" lang="en-US" sz="1800" b="0" i="0" u="none" strike="noStrike" cap="none" normalizeH="0" baseline="0" dirty="0" smtClean="0">
              <a:ln>
                <a:noFill/>
              </a:ln>
              <a:solidFill>
                <a:schemeClr val="bg1"/>
              </a:solidFill>
              <a:effectLst/>
              <a:latin typeface="Arial" charset="0"/>
            </a:endParaRPr>
          </a:p>
        </p:txBody>
      </p:sp>
    </p:spTree>
    <p:extLst>
      <p:ext uri="{BB962C8B-B14F-4D97-AF65-F5344CB8AC3E}">
        <p14:creationId xmlns="" xmlns:p14="http://schemas.microsoft.com/office/powerpoint/2010/main" val="41533242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Resource’s identity</a:t>
            </a:r>
            <a:endParaRPr lang="en-US" dirty="0"/>
          </a:p>
        </p:txBody>
      </p:sp>
      <p:sp>
        <p:nvSpPr>
          <p:cNvPr id="3" name="Content Placeholder 2"/>
          <p:cNvSpPr>
            <a:spLocks noGrp="1"/>
          </p:cNvSpPr>
          <p:nvPr>
            <p:ph idx="1"/>
          </p:nvPr>
        </p:nvSpPr>
        <p:spPr/>
        <p:txBody>
          <a:bodyPr/>
          <a:lstStyle/>
          <a:p>
            <a:r>
              <a:rPr lang="en-US" dirty="0" smtClean="0"/>
              <a:t>In fact: a URL</a:t>
            </a:r>
          </a:p>
          <a:p>
            <a:pPr lvl="1"/>
            <a:endParaRPr lang="en-US" dirty="0" smtClean="0"/>
          </a:p>
          <a:p>
            <a:pPr lvl="1"/>
            <a:r>
              <a:rPr lang="en-US" b="1" dirty="0" smtClean="0">
                <a:latin typeface="Courier New" pitchFamily="49" charset="0"/>
                <a:cs typeface="Courier New" pitchFamily="49" charset="0"/>
              </a:rPr>
              <a:t>https://server.org/fhir/Patient/1</a:t>
            </a:r>
            <a:endParaRPr lang="en-US" b="1"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81</a:t>
            </a:fld>
            <a:endParaRPr lang="en-US"/>
          </a:p>
        </p:txBody>
      </p:sp>
      <p:sp>
        <p:nvSpPr>
          <p:cNvPr id="6" name="Left Brace 5"/>
          <p:cNvSpPr/>
          <p:nvPr/>
        </p:nvSpPr>
        <p:spPr bwMode="auto">
          <a:xfrm rot="16200000">
            <a:off x="4076699" y="19430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668317" y="3745468"/>
            <a:ext cx="1069524" cy="369332"/>
          </a:xfrm>
          <a:prstGeom prst="rect">
            <a:avLst/>
          </a:prstGeom>
          <a:noFill/>
        </p:spPr>
        <p:txBody>
          <a:bodyPr wrap="none" rtlCol="0">
            <a:spAutoFit/>
          </a:bodyPr>
          <a:lstStyle/>
          <a:p>
            <a:r>
              <a:rPr lang="en-US" dirty="0" smtClean="0"/>
              <a:t>endpoint</a:t>
            </a:r>
            <a:endParaRPr lang="en-US" dirty="0"/>
          </a:p>
        </p:txBody>
      </p:sp>
      <p:sp>
        <p:nvSpPr>
          <p:cNvPr id="8" name="Left Brace 7"/>
          <p:cNvSpPr/>
          <p:nvPr/>
        </p:nvSpPr>
        <p:spPr bwMode="auto">
          <a:xfrm rot="5400000">
            <a:off x="6456617" y="2181226"/>
            <a:ext cx="380999" cy="12192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7553904" y="32348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5885116" y="2230995"/>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7249100" y="3745468"/>
            <a:ext cx="1056700" cy="369332"/>
          </a:xfrm>
          <a:prstGeom prst="rect">
            <a:avLst/>
          </a:prstGeom>
          <a:noFill/>
        </p:spPr>
        <p:txBody>
          <a:bodyPr wrap="none" rtlCol="0">
            <a:spAutoFit/>
          </a:bodyPr>
          <a:lstStyle/>
          <a:p>
            <a:r>
              <a:rPr lang="en-US" dirty="0" smtClean="0"/>
              <a:t>identifier</a:t>
            </a:r>
            <a:endParaRPr lang="en-US" dirty="0"/>
          </a:p>
        </p:txBody>
      </p:sp>
      <p:sp>
        <p:nvSpPr>
          <p:cNvPr id="12" name="TextBox 11"/>
          <p:cNvSpPr txBox="1"/>
          <p:nvPr/>
        </p:nvSpPr>
        <p:spPr>
          <a:xfrm>
            <a:off x="762000" y="5029200"/>
            <a:ext cx="6314614" cy="369332"/>
          </a:xfrm>
          <a:prstGeom prst="rect">
            <a:avLst/>
          </a:prstGeom>
          <a:noFill/>
        </p:spPr>
        <p:txBody>
          <a:bodyPr wrap="none" rtlCol="0">
            <a:spAutoFit/>
          </a:bodyPr>
          <a:lstStyle/>
          <a:p>
            <a:r>
              <a:rPr lang="en-US" dirty="0" smtClean="0"/>
              <a:t>Note: This URL resolves to the current version of a resource</a:t>
            </a:r>
            <a:endParaRPr lang="en-US" dirty="0"/>
          </a:p>
        </p:txBody>
      </p:sp>
    </p:spTree>
    <p:extLst>
      <p:ext uri="{BB962C8B-B14F-4D97-AF65-F5344CB8AC3E}">
        <p14:creationId xmlns="" xmlns:p14="http://schemas.microsoft.com/office/powerpoint/2010/main" val="263659751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metadata</a:t>
            </a:r>
            <a:endParaRPr lang="en-US" dirty="0"/>
          </a:p>
        </p:txBody>
      </p:sp>
      <p:sp>
        <p:nvSpPr>
          <p:cNvPr id="5" name="Rectangle 4"/>
          <p:cNvSpPr/>
          <p:nvPr/>
        </p:nvSpPr>
        <p:spPr bwMode="auto">
          <a:xfrm>
            <a:off x="1043608" y="1895548"/>
            <a:ext cx="2448272" cy="367240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Patient</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MRN </a:t>
            </a:r>
            <a:r>
              <a:rPr lang="en-US" sz="1400" dirty="0">
                <a:latin typeface="Arial" charset="0"/>
              </a:rPr>
              <a:t>22234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t>
            </a:r>
            <a:r>
              <a:rPr kumimoji="0" lang="en-US" sz="1400" i="0" u="none" strike="noStrike" cap="none" normalizeH="0" baseline="0" dirty="0" err="1" smtClean="0">
                <a:ln>
                  <a:noFill/>
                </a:ln>
                <a:solidFill>
                  <a:schemeClr val="tx1"/>
                </a:solidFill>
                <a:effectLst/>
                <a:latin typeface="Arial" charset="0"/>
              </a:rPr>
              <a:t>Ewout</a:t>
            </a:r>
            <a:r>
              <a:rPr kumimoji="0" lang="en-US" sz="1400" i="0" u="none" strike="noStrike" cap="none" normalizeH="0" baseline="0" dirty="0" smtClean="0">
                <a:ln>
                  <a:noFill/>
                </a:ln>
                <a:solidFill>
                  <a:schemeClr val="tx1"/>
                </a:solidFill>
                <a:effectLst/>
                <a:latin typeface="Arial" charset="0"/>
              </a:rPr>
              <a:t> Kramer”</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30-11-1972</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Amsterdam</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chemeClr val="tx1"/>
              </a:solidFill>
              <a:effectLst/>
              <a:latin typeface="Arial" charset="0"/>
            </a:endParaRPr>
          </a:p>
        </p:txBody>
      </p:sp>
      <p:sp>
        <p:nvSpPr>
          <p:cNvPr id="3" name="TextBox 2"/>
          <p:cNvSpPr txBox="1"/>
          <p:nvPr/>
        </p:nvSpPr>
        <p:spPr>
          <a:xfrm>
            <a:off x="3657600" y="1900097"/>
            <a:ext cx="4980915" cy="1200329"/>
          </a:xfrm>
          <a:prstGeom prst="rect">
            <a:avLst/>
          </a:prstGeom>
          <a:noFill/>
        </p:spPr>
        <p:txBody>
          <a:bodyPr wrap="none" rtlCol="0">
            <a:spAutoFit/>
          </a:bodyPr>
          <a:lstStyle/>
          <a:p>
            <a:r>
              <a:rPr lang="en-US" i="1" dirty="0" smtClean="0"/>
              <a:t>REST Identities</a:t>
            </a:r>
          </a:p>
          <a:p>
            <a:r>
              <a:rPr lang="en-US" dirty="0" smtClean="0"/>
              <a:t>http://fhir.hl7.org/Patient/23E455A3B</a:t>
            </a:r>
          </a:p>
          <a:p>
            <a:r>
              <a:rPr lang="en-US" dirty="0"/>
              <a:t>http://</a:t>
            </a:r>
            <a:r>
              <a:rPr lang="en-US" dirty="0" smtClean="0"/>
              <a:t>fhir.hl7.org/Patient/23E455A3B/_history/4</a:t>
            </a:r>
            <a:endParaRPr lang="nl-NL" dirty="0"/>
          </a:p>
          <a:p>
            <a:endParaRPr lang="nl-NL" dirty="0"/>
          </a:p>
        </p:txBody>
      </p:sp>
      <p:sp>
        <p:nvSpPr>
          <p:cNvPr id="4" name="TextBox 3"/>
          <p:cNvSpPr txBox="1"/>
          <p:nvPr/>
        </p:nvSpPr>
        <p:spPr>
          <a:xfrm>
            <a:off x="3857600" y="3200400"/>
            <a:ext cx="3114955" cy="646331"/>
          </a:xfrm>
          <a:prstGeom prst="rect">
            <a:avLst/>
          </a:prstGeom>
          <a:noFill/>
        </p:spPr>
        <p:txBody>
          <a:bodyPr wrap="none" rtlCol="0">
            <a:spAutoFit/>
          </a:bodyPr>
          <a:lstStyle/>
          <a:p>
            <a:r>
              <a:rPr lang="en-US" i="1" dirty="0" smtClean="0"/>
              <a:t>Last updated</a:t>
            </a:r>
            <a:endParaRPr lang="en-US" dirty="0" smtClean="0"/>
          </a:p>
          <a:p>
            <a:r>
              <a:rPr lang="en-US" dirty="0" smtClean="0"/>
              <a:t>2013-12-23T23:33:01+01:00</a:t>
            </a:r>
            <a:endParaRPr lang="nl-NL" dirty="0"/>
          </a:p>
        </p:txBody>
      </p:sp>
      <p:sp>
        <p:nvSpPr>
          <p:cNvPr id="9" name="Flowchart: Card 8"/>
          <p:cNvSpPr/>
          <p:nvPr/>
        </p:nvSpPr>
        <p:spPr bwMode="auto">
          <a:xfrm>
            <a:off x="1600200" y="4780914"/>
            <a:ext cx="3600400" cy="98715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smtClean="0"/>
              <a:t>Profile:</a:t>
            </a:r>
            <a:br>
              <a:rPr lang="nl-NL" sz="1600" i="1" dirty="0" smtClean="0"/>
            </a:br>
            <a:r>
              <a:rPr lang="nl-NL" sz="1600" dirty="0" smtClean="0"/>
              <a:t>http://hl7.org/fhir/Profile/us-core</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8" name="Flowchart: Card 7"/>
          <p:cNvSpPr/>
          <p:nvPr/>
        </p:nvSpPr>
        <p:spPr bwMode="auto">
          <a:xfrm>
            <a:off x="2267744" y="4149080"/>
            <a:ext cx="3600400" cy="100811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smtClean="0"/>
              <a:t>Tag:</a:t>
            </a:r>
            <a:br>
              <a:rPr lang="nl-NL" sz="1600" i="1" dirty="0" smtClean="0"/>
            </a:br>
            <a:r>
              <a:rPr lang="nl-NL" sz="1600" dirty="0" smtClean="0"/>
              <a:t>http://example.org/fhir/Status#Test</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pic>
        <p:nvPicPr>
          <p:cNvPr id="3075" name="Picture 3"/>
          <p:cNvPicPr>
            <a:picLocks noChangeAspect="1" noChangeArrowheads="1"/>
          </p:cNvPicPr>
          <p:nvPr/>
        </p:nvPicPr>
        <p:blipFill>
          <a:blip r:embed="rId2" cstate="print"/>
          <a:srcRect/>
          <a:stretch>
            <a:fillRect/>
          </a:stretch>
        </p:blipFill>
        <p:spPr bwMode="auto">
          <a:xfrm>
            <a:off x="6084168" y="4077072"/>
            <a:ext cx="1866900" cy="1771650"/>
          </a:xfrm>
          <a:prstGeom prst="rect">
            <a:avLst/>
          </a:prstGeom>
          <a:noFill/>
          <a:ln w="9525">
            <a:noFill/>
            <a:miter lim="800000"/>
            <a:headEnd/>
            <a:tailEnd/>
          </a:ln>
        </p:spPr>
      </p:pic>
    </p:spTree>
    <p:extLst>
      <p:ext uri="{BB962C8B-B14F-4D97-AF65-F5344CB8AC3E}">
        <p14:creationId xmlns="" xmlns:p14="http://schemas.microsoft.com/office/powerpoint/2010/main" val="282461792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srcRect/>
          <a:stretch>
            <a:fillRect/>
          </a:stretch>
        </p:blipFill>
        <p:spPr bwMode="auto">
          <a:xfrm>
            <a:off x="5076006" y="2060848"/>
            <a:ext cx="3600450" cy="3114675"/>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395536" y="2060848"/>
            <a:ext cx="4514850" cy="39147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“Business” identifiers</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83</a:t>
            </a:fld>
            <a:endParaRPr lang="en-CA" dirty="0"/>
          </a:p>
        </p:txBody>
      </p:sp>
      <p:sp>
        <p:nvSpPr>
          <p:cNvPr id="5" name="Rounded Rectangle 4"/>
          <p:cNvSpPr/>
          <p:nvPr/>
        </p:nvSpPr>
        <p:spPr bwMode="auto">
          <a:xfrm>
            <a:off x="412304" y="3676327"/>
            <a:ext cx="4447728" cy="256729"/>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5148064" y="2438400"/>
            <a:ext cx="3456384" cy="330150"/>
          </a:xfrm>
          <a:prstGeom prst="roundRect">
            <a:avLst/>
          </a:prstGeom>
          <a:noFill/>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 xmlns:p14="http://schemas.microsoft.com/office/powerpoint/2010/main" val="142528043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more look at the header</a:t>
            </a:r>
            <a:endParaRPr lang="en-US" dirty="0"/>
          </a:p>
        </p:txBody>
      </p:sp>
      <p:sp>
        <p:nvSpPr>
          <p:cNvPr id="3" name="Content Placeholder 2"/>
          <p:cNvSpPr>
            <a:spLocks noGrp="1"/>
          </p:cNvSpPr>
          <p:nvPr>
            <p:ph idx="1"/>
          </p:nvPr>
        </p:nvSpPr>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1800" dirty="0" smtClean="0"/>
              <a:t> HTTP/1.1</a:t>
            </a:r>
          </a:p>
          <a:p>
            <a:endParaRPr lang="en-US" sz="1800" dirty="0" smtClean="0"/>
          </a:p>
          <a:p>
            <a:r>
              <a:rPr lang="en-US" sz="1800" dirty="0" smtClean="0"/>
              <a:t>HTTP/1.1 200 OK</a:t>
            </a:r>
          </a:p>
          <a:p>
            <a:r>
              <a:rPr lang="en-US" sz="1800" dirty="0"/>
              <a:t>Content-Type: </a:t>
            </a:r>
            <a:r>
              <a:rPr lang="en-US" sz="1800" dirty="0" smtClean="0"/>
              <a:t>application/</a:t>
            </a:r>
            <a:r>
              <a:rPr lang="en-US" sz="1800" dirty="0" err="1" smtClean="0"/>
              <a:t>xml+fhir;charset</a:t>
            </a:r>
            <a:r>
              <a:rPr lang="en-US" sz="1800" dirty="0" smtClean="0"/>
              <a:t>=utf-8</a:t>
            </a:r>
            <a:endParaRPr lang="en-US" sz="1800" dirty="0"/>
          </a:p>
          <a:p>
            <a:r>
              <a:rPr lang="en-US" sz="1800" dirty="0" smtClean="0"/>
              <a:t>Content-Length: 787</a:t>
            </a:r>
          </a:p>
          <a:p>
            <a:r>
              <a:rPr lang="en-US" sz="2300" b="1" dirty="0" err="1" smtClean="0">
                <a:solidFill>
                  <a:srgbClr val="CC3300"/>
                </a:solidFill>
              </a:rPr>
              <a:t>Etag</a:t>
            </a:r>
            <a:r>
              <a:rPr lang="en-US" sz="2300" b="1" dirty="0" smtClean="0">
                <a:solidFill>
                  <a:srgbClr val="CC3300"/>
                </a:solidFill>
              </a:rPr>
              <a:t>: W/”12”</a:t>
            </a:r>
          </a:p>
          <a:p>
            <a:r>
              <a:rPr lang="en-US" sz="2300" b="1" dirty="0" smtClean="0">
                <a:solidFill>
                  <a:schemeClr val="accent1"/>
                </a:solidFill>
              </a:rPr>
              <a:t>Content-Location:  http://fhir.furore.com/fhir/Patient/1/_history/12</a:t>
            </a:r>
          </a:p>
          <a:p>
            <a:r>
              <a:rPr lang="en-US" sz="1800" dirty="0" smtClean="0"/>
              <a:t>Last-Modified: Tue, 29 May 2012 23:45:32 GMT</a:t>
            </a:r>
            <a:endParaRPr lang="en-US" sz="1800" dirty="0"/>
          </a:p>
        </p:txBody>
      </p:sp>
      <p:sp>
        <p:nvSpPr>
          <p:cNvPr id="5" name="Slide Number Placeholder 4"/>
          <p:cNvSpPr>
            <a:spLocks noGrp="1"/>
          </p:cNvSpPr>
          <p:nvPr>
            <p:ph type="sldNum" sz="quarter" idx="4"/>
          </p:nvPr>
        </p:nvSpPr>
        <p:spPr>
          <a:xfrm>
            <a:off x="0" y="6303963"/>
            <a:ext cx="720725" cy="220662"/>
          </a:xfrm>
          <a:prstGeom prst="rect">
            <a:avLst/>
          </a:prstGeom>
        </p:spPr>
        <p:txBody>
          <a:bodyPr/>
          <a:lstStyle/>
          <a:p>
            <a:fld id="{2CD36790-EF9F-4521-A783-189BE19EEE4B}" type="slidenum">
              <a:rPr lang="en-US" smtClean="0"/>
              <a:pPr/>
              <a:t>84</a:t>
            </a:fld>
            <a:endParaRPr lang="en-US"/>
          </a:p>
        </p:txBody>
      </p:sp>
    </p:spTree>
    <p:extLst>
      <p:ext uri="{BB962C8B-B14F-4D97-AF65-F5344CB8AC3E}">
        <p14:creationId xmlns="" xmlns:p14="http://schemas.microsoft.com/office/powerpoint/2010/main" val="134536688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a specific version…</a:t>
            </a:r>
            <a:endParaRPr lang="en-US" dirty="0"/>
          </a:p>
        </p:txBody>
      </p:sp>
      <p:sp>
        <p:nvSpPr>
          <p:cNvPr id="3" name="Content Placeholder 2"/>
          <p:cNvSpPr>
            <a:spLocks noGrp="1"/>
          </p:cNvSpPr>
          <p:nvPr>
            <p:ph idx="1"/>
          </p:nvPr>
        </p:nvSpPr>
        <p:spPr/>
        <p:txBody>
          <a:bodyPr/>
          <a:lstStyle/>
          <a:p>
            <a:r>
              <a:rPr lang="en-US" dirty="0" smtClean="0"/>
              <a:t>We have the version-specific URL</a:t>
            </a:r>
          </a:p>
          <a:p>
            <a:endParaRPr lang="en-US" dirty="0" smtClean="0"/>
          </a:p>
          <a:p>
            <a:pPr lvl="1"/>
            <a:endParaRPr lang="en-US" dirty="0" smtClean="0"/>
          </a:p>
          <a:p>
            <a:pPr marL="457200" lvl="1" indent="0">
              <a:buNone/>
            </a:pPr>
            <a:r>
              <a:rPr lang="en-US" b="1" dirty="0" smtClean="0">
                <a:latin typeface="Courier New" pitchFamily="49" charset="0"/>
                <a:cs typeface="Courier New" pitchFamily="49" charset="0"/>
              </a:rPr>
              <a:t>https://server.org/fhir/</a:t>
            </a:r>
            <a:r>
              <a:rPr lang="en-US" dirty="0" smtClean="0"/>
              <a:t> (continued)</a:t>
            </a:r>
          </a:p>
          <a:p>
            <a:pPr lvl="1"/>
            <a:endParaRPr lang="en-US" dirty="0" smtClean="0"/>
          </a:p>
          <a:p>
            <a:pPr marL="457200" lvl="1" indent="0">
              <a:buNone/>
            </a:pPr>
            <a:r>
              <a:rPr lang="en-US" b="1" dirty="0" smtClean="0">
                <a:latin typeface="Courier New" pitchFamily="49" charset="0"/>
                <a:cs typeface="Courier New" pitchFamily="49" charset="0"/>
              </a:rPr>
              <a:t>		Patient/1/_history/4</a:t>
            </a:r>
            <a:endParaRPr lang="en-US" b="1" dirty="0">
              <a:latin typeface="Courier New" pitchFamily="49" charset="0"/>
              <a:cs typeface="Courier New" pitchFamily="49" charset="0"/>
            </a:endParaRPr>
          </a:p>
        </p:txBody>
      </p:sp>
      <p:sp>
        <p:nvSpPr>
          <p:cNvPr id="5" name="Slide Number Placeholder 4"/>
          <p:cNvSpPr>
            <a:spLocks noGrp="1"/>
          </p:cNvSpPr>
          <p:nvPr>
            <p:ph type="sldNum" sz="quarter" idx="4"/>
          </p:nvPr>
        </p:nvSpPr>
        <p:spPr/>
        <p:txBody>
          <a:bodyPr/>
          <a:lstStyle/>
          <a:p>
            <a:fld id="{2CD36790-EF9F-4521-A783-189BE19EEE4B}" type="slidenum">
              <a:rPr lang="en-US" smtClean="0"/>
              <a:pPr/>
              <a:t>85</a:t>
            </a:fld>
            <a:endParaRPr lang="en-US"/>
          </a:p>
        </p:txBody>
      </p:sp>
      <p:sp>
        <p:nvSpPr>
          <p:cNvPr id="6" name="Left Brace 5"/>
          <p:cNvSpPr/>
          <p:nvPr/>
        </p:nvSpPr>
        <p:spPr bwMode="auto">
          <a:xfrm rot="5400000">
            <a:off x="3924299" y="1790699"/>
            <a:ext cx="381000" cy="32004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526636" y="2895599"/>
            <a:ext cx="1197764" cy="369332"/>
          </a:xfrm>
          <a:prstGeom prst="rect">
            <a:avLst/>
          </a:prstGeom>
          <a:noFill/>
        </p:spPr>
        <p:txBody>
          <a:bodyPr wrap="none" rtlCol="0">
            <a:spAutoFit/>
          </a:bodyPr>
          <a:lstStyle/>
          <a:p>
            <a:r>
              <a:rPr lang="en-US" dirty="0" smtClean="0"/>
              <a:t>base path</a:t>
            </a:r>
            <a:endParaRPr lang="en-US" dirty="0"/>
          </a:p>
        </p:txBody>
      </p:sp>
      <p:sp>
        <p:nvSpPr>
          <p:cNvPr id="8" name="Left Brace 7"/>
          <p:cNvSpPr/>
          <p:nvPr/>
        </p:nvSpPr>
        <p:spPr bwMode="auto">
          <a:xfrm rot="5400000">
            <a:off x="2767302" y="3785900"/>
            <a:ext cx="380998" cy="134360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3743904" y="4682606"/>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2209800" y="3974068"/>
            <a:ext cx="1582484" cy="369332"/>
          </a:xfrm>
          <a:prstGeom prst="rect">
            <a:avLst/>
          </a:prstGeom>
          <a:noFill/>
        </p:spPr>
        <p:txBody>
          <a:bodyPr wrap="none" rtlCol="0">
            <a:spAutoFit/>
          </a:bodyPr>
          <a:lstStyle/>
          <a:p>
            <a:r>
              <a:rPr lang="en-US" dirty="0" smtClean="0"/>
              <a:t>resource type</a:t>
            </a:r>
            <a:endParaRPr lang="en-US" dirty="0"/>
          </a:p>
        </p:txBody>
      </p:sp>
      <p:sp>
        <p:nvSpPr>
          <p:cNvPr id="11" name="TextBox 10"/>
          <p:cNvSpPr txBox="1"/>
          <p:nvPr/>
        </p:nvSpPr>
        <p:spPr>
          <a:xfrm>
            <a:off x="3439100" y="5105400"/>
            <a:ext cx="1056700" cy="369332"/>
          </a:xfrm>
          <a:prstGeom prst="rect">
            <a:avLst/>
          </a:prstGeom>
          <a:noFill/>
        </p:spPr>
        <p:txBody>
          <a:bodyPr wrap="none" rtlCol="0">
            <a:spAutoFit/>
          </a:bodyPr>
          <a:lstStyle/>
          <a:p>
            <a:r>
              <a:rPr lang="en-US" dirty="0" smtClean="0"/>
              <a:t>identifier</a:t>
            </a:r>
            <a:endParaRPr lang="en-US" dirty="0"/>
          </a:p>
        </p:txBody>
      </p:sp>
      <p:sp>
        <p:nvSpPr>
          <p:cNvPr id="13" name="Left Brace 12"/>
          <p:cNvSpPr/>
          <p:nvPr/>
        </p:nvSpPr>
        <p:spPr bwMode="auto">
          <a:xfrm rot="16200000">
            <a:off x="5905502" y="4610099"/>
            <a:ext cx="380999" cy="60960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TextBox 13"/>
          <p:cNvSpPr txBox="1"/>
          <p:nvPr/>
        </p:nvSpPr>
        <p:spPr>
          <a:xfrm>
            <a:off x="5486400" y="5032893"/>
            <a:ext cx="1172116" cy="369332"/>
          </a:xfrm>
          <a:prstGeom prst="rect">
            <a:avLst/>
          </a:prstGeom>
          <a:noFill/>
        </p:spPr>
        <p:txBody>
          <a:bodyPr wrap="none" rtlCol="0">
            <a:spAutoFit/>
          </a:bodyPr>
          <a:lstStyle/>
          <a:p>
            <a:r>
              <a:rPr lang="en-US" dirty="0" smtClean="0"/>
              <a:t>version id</a:t>
            </a:r>
            <a:endParaRPr lang="en-US" dirty="0"/>
          </a:p>
        </p:txBody>
      </p:sp>
    </p:spTree>
    <p:extLst>
      <p:ext uri="{BB962C8B-B14F-4D97-AF65-F5344CB8AC3E}">
        <p14:creationId xmlns="" xmlns:p14="http://schemas.microsoft.com/office/powerpoint/2010/main" val="11981763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for versions</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86</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v12 </a:t>
            </a:r>
            <a:r>
              <a:rPr lang="en-US" sz="1100" dirty="0" smtClean="0"/>
              <a:t>– 2012-12-04</a:t>
            </a:r>
            <a:endParaRPr kumimoji="0" lang="en-US" sz="1100" b="0" i="0" u="none" strike="noStrike" cap="none" normalizeH="0" baseline="0" dirty="0" smtClean="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v13 </a:t>
            </a:r>
            <a:r>
              <a:rPr lang="en-US" sz="1100" dirty="0" smtClean="0"/>
              <a:t>– 2012-12-05</a:t>
            </a:r>
            <a:endParaRPr kumimoji="0" lang="en-US" sz="1100" b="0" i="0" u="none" strike="noStrike" cap="none" normalizeH="0" baseline="0" dirty="0" smtClean="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33, v14 </a:t>
            </a:r>
            <a:r>
              <a:rPr lang="en-US" sz="1100" dirty="0" smtClean="0"/>
              <a:t>– 2012-12-08</a:t>
            </a:r>
            <a:endParaRPr kumimoji="0" lang="en-US" sz="1100" b="0" i="0" u="none" strike="noStrike" cap="none" normalizeH="0" baseline="0" dirty="0" smtClean="0">
              <a:ln>
                <a:noFill/>
              </a:ln>
              <a:solidFill>
                <a:schemeClr val="tx1"/>
              </a:solidFill>
              <a:effectLst/>
            </a:endParaRPr>
          </a:p>
        </p:txBody>
      </p:sp>
      <p:sp>
        <p:nvSpPr>
          <p:cNvPr id="13" name="Rectangle 12"/>
          <p:cNvSpPr/>
          <p:nvPr/>
        </p:nvSpPr>
        <p:spPr bwMode="auto">
          <a:xfrm>
            <a:off x="1527180" y="3031123"/>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rPr>
              <a:t>33, v15 </a:t>
            </a:r>
            <a:r>
              <a:rPr lang="en-US" sz="1100" b="1" dirty="0" smtClean="0">
                <a:solidFill>
                  <a:schemeClr val="bg1"/>
                </a:solidFill>
              </a:rPr>
              <a:t>– 2012-12-09</a:t>
            </a:r>
            <a:endParaRPr kumimoji="0" lang="en-US" sz="1100" b="1" i="0" u="none" strike="noStrike" cap="none" normalizeH="0" baseline="0" dirty="0" smtClean="0">
              <a:ln>
                <a:noFill/>
              </a:ln>
              <a:solidFill>
                <a:schemeClr val="bg1"/>
              </a:solidFill>
              <a:effectLst/>
            </a:endParaRPr>
          </a:p>
        </p:txBody>
      </p:sp>
      <p:sp>
        <p:nvSpPr>
          <p:cNvPr id="14" name="Rectangle 13"/>
          <p:cNvSpPr/>
          <p:nvPr/>
        </p:nvSpPr>
        <p:spPr>
          <a:xfrm>
            <a:off x="3050506" y="1765012"/>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12</a:t>
            </a:r>
            <a:endParaRPr lang="en-US" sz="1600" b="1" dirty="0"/>
          </a:p>
        </p:txBody>
      </p:sp>
      <p:sp>
        <p:nvSpPr>
          <p:cNvPr id="19" name="Rectangle 18"/>
          <p:cNvSpPr/>
          <p:nvPr/>
        </p:nvSpPr>
        <p:spPr>
          <a:xfrm>
            <a:off x="1098494" y="5077361"/>
            <a:ext cx="6292906" cy="523220"/>
          </a:xfrm>
          <a:prstGeom prst="rect">
            <a:avLst/>
          </a:prstGeom>
        </p:spPr>
        <p:txBody>
          <a:bodyPr wrap="square">
            <a:spAutoFit/>
          </a:bodyPr>
          <a:lstStyle/>
          <a:p>
            <a:r>
              <a:rPr lang="en-US" sz="2800" dirty="0" smtClean="0">
                <a:latin typeface="Courier New" pitchFamily="49" charset="0"/>
                <a:cs typeface="Courier New" pitchFamily="49" charset="0"/>
              </a:rPr>
              <a:t>/server.org/</a:t>
            </a:r>
            <a:r>
              <a:rPr lang="en-US" sz="2800" dirty="0" err="1" smtClean="0">
                <a:latin typeface="Courier New" pitchFamily="49" charset="0"/>
                <a:cs typeface="Courier New" pitchFamily="49" charset="0"/>
              </a:rPr>
              <a:t>fhir</a:t>
            </a:r>
            <a:r>
              <a:rPr lang="en-US" sz="2800" dirty="0" smtClean="0">
                <a:latin typeface="Courier New" pitchFamily="49" charset="0"/>
                <a:cs typeface="Courier New" pitchFamily="49" charset="0"/>
              </a:rPr>
              <a:t>/Patient/</a:t>
            </a:r>
            <a:r>
              <a:rPr lang="en-US" sz="2800" b="1" dirty="0" smtClean="0">
                <a:latin typeface="Courier New" pitchFamily="49" charset="0"/>
                <a:cs typeface="Courier New" pitchFamily="49" charset="0"/>
              </a:rPr>
              <a:t>33</a:t>
            </a:r>
            <a:endParaRPr lang="en-US" sz="2800" b="1" dirty="0"/>
          </a:p>
        </p:txBody>
      </p:sp>
      <p:cxnSp>
        <p:nvCxnSpPr>
          <p:cNvPr id="21" name="Elbow Connector 20"/>
          <p:cNvCxnSpPr>
            <a:endCxn id="13" idx="3"/>
          </p:cNvCxnSpPr>
          <p:nvPr/>
        </p:nvCxnSpPr>
        <p:spPr bwMode="auto">
          <a:xfrm rot="10800000">
            <a:off x="4727580" y="3907423"/>
            <a:ext cx="1216020" cy="1169938"/>
          </a:xfrm>
          <a:prstGeom prst="bentConnector3">
            <a:avLst>
              <a:gd name="adj1" fmla="val 764"/>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6" name="Rectangle 15"/>
          <p:cNvSpPr/>
          <p:nvPr/>
        </p:nvSpPr>
        <p:spPr>
          <a:xfrm>
            <a:off x="3355307" y="2252246"/>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13</a:t>
            </a:r>
            <a:endParaRPr lang="en-US" sz="1600" b="1" dirty="0"/>
          </a:p>
        </p:txBody>
      </p:sp>
      <p:sp>
        <p:nvSpPr>
          <p:cNvPr id="20" name="Rectangle 19"/>
          <p:cNvSpPr/>
          <p:nvPr/>
        </p:nvSpPr>
        <p:spPr>
          <a:xfrm>
            <a:off x="3812507" y="2667000"/>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14</a:t>
            </a:r>
            <a:endParaRPr lang="en-US" sz="1600" b="1" dirty="0"/>
          </a:p>
        </p:txBody>
      </p:sp>
      <p:sp>
        <p:nvSpPr>
          <p:cNvPr id="22" name="Rectangle 21"/>
          <p:cNvSpPr/>
          <p:nvPr/>
        </p:nvSpPr>
        <p:spPr>
          <a:xfrm>
            <a:off x="4803107" y="3242846"/>
            <a:ext cx="4340893" cy="338554"/>
          </a:xfrm>
          <a:prstGeom prst="rect">
            <a:avLst/>
          </a:prstGeom>
        </p:spPr>
        <p:txBody>
          <a:bodyPr wrap="square">
            <a:spAutoFit/>
          </a:bodyPr>
          <a:lstStyle/>
          <a:p>
            <a:r>
              <a:rPr lang="en-US" sz="1100" dirty="0" smtClean="0">
                <a:latin typeface="Courier New" pitchFamily="49" charset="0"/>
                <a:cs typeface="Courier New" pitchFamily="49" charset="0"/>
              </a:rPr>
              <a:t>/server.org/</a:t>
            </a:r>
            <a:r>
              <a:rPr lang="en-US" sz="1100" dirty="0" err="1" smtClean="0">
                <a:latin typeface="Courier New" pitchFamily="49" charset="0"/>
                <a:cs typeface="Courier New" pitchFamily="49" charset="0"/>
              </a:rPr>
              <a:t>fhir</a:t>
            </a:r>
            <a:r>
              <a:rPr lang="en-US" sz="1100" dirty="0" smtClean="0">
                <a:latin typeface="Courier New" pitchFamily="49" charset="0"/>
                <a:cs typeface="Courier New" pitchFamily="49" charset="0"/>
              </a:rPr>
              <a:t>/Patient/</a:t>
            </a:r>
            <a:r>
              <a:rPr lang="en-US" sz="1600" b="1" dirty="0" smtClean="0">
                <a:latin typeface="Courier New" pitchFamily="49" charset="0"/>
                <a:cs typeface="Courier New" pitchFamily="49" charset="0"/>
              </a:rPr>
              <a:t>33</a:t>
            </a:r>
            <a:r>
              <a:rPr lang="en-US" sz="1100" dirty="0" smtClean="0">
                <a:latin typeface="Courier New" pitchFamily="49" charset="0"/>
                <a:cs typeface="Courier New" pitchFamily="49" charset="0"/>
              </a:rPr>
              <a:t>/_history/</a:t>
            </a:r>
            <a:r>
              <a:rPr lang="en-US" sz="1600" b="1" dirty="0" smtClean="0">
                <a:latin typeface="Courier New" pitchFamily="49" charset="0"/>
                <a:cs typeface="Courier New" pitchFamily="49" charset="0"/>
              </a:rPr>
              <a:t>15</a:t>
            </a:r>
            <a:endParaRPr lang="en-US" sz="1600" b="1" dirty="0"/>
          </a:p>
        </p:txBody>
      </p:sp>
    </p:spTree>
    <p:extLst>
      <p:ext uri="{BB962C8B-B14F-4D97-AF65-F5344CB8AC3E}">
        <p14:creationId xmlns="" xmlns:p14="http://schemas.microsoft.com/office/powerpoint/2010/main" val="15752533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65160" y="4253552"/>
            <a:ext cx="8077200" cy="2209800"/>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4" name="Rectangle 3"/>
          <p:cNvSpPr/>
          <p:nvPr/>
        </p:nvSpPr>
        <p:spPr bwMode="auto">
          <a:xfrm>
            <a:off x="381000" y="1836761"/>
            <a:ext cx="8077200" cy="1820839"/>
          </a:xfrm>
          <a:prstGeom prst="rect">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REST “representations”</a:t>
            </a:r>
            <a:endParaRPr lang="en-US" dirty="0"/>
          </a:p>
        </p:txBody>
      </p:sp>
      <p:sp>
        <p:nvSpPr>
          <p:cNvPr id="3" name="Content Placeholder 2"/>
          <p:cNvSpPr>
            <a:spLocks noGrp="1"/>
          </p:cNvSpPr>
          <p:nvPr>
            <p:ph idx="1"/>
          </p:nvPr>
        </p:nvSpPr>
        <p:spPr>
          <a:xfrm>
            <a:off x="457200" y="1905000"/>
            <a:ext cx="8382000" cy="4480520"/>
          </a:xfrm>
        </p:spPr>
        <p:txBody>
          <a:bodyPr/>
          <a:lstStyle/>
          <a:p>
            <a:r>
              <a:rPr lang="en-US" sz="1800" dirty="0" smtClean="0"/>
              <a:t>GET </a:t>
            </a:r>
            <a:r>
              <a:rPr lang="en-US" sz="1800" b="1" dirty="0" smtClean="0"/>
              <a:t>/</a:t>
            </a:r>
            <a:r>
              <a:rPr lang="en-US" sz="1800" b="1" dirty="0" err="1" smtClean="0"/>
              <a:t>fhir</a:t>
            </a:r>
            <a:r>
              <a:rPr lang="en-US" sz="1800" b="1" dirty="0" smtClean="0"/>
              <a:t>/Patient/1</a:t>
            </a:r>
            <a:r>
              <a:rPr lang="en-US" sz="2300" b="1" dirty="0">
                <a:solidFill>
                  <a:schemeClr val="accent1"/>
                </a:solidFill>
              </a:rPr>
              <a:t>?_</a:t>
            </a:r>
            <a:r>
              <a:rPr lang="en-US" sz="2300" b="1" dirty="0" smtClean="0">
                <a:solidFill>
                  <a:schemeClr val="accent1"/>
                </a:solidFill>
              </a:rPr>
              <a:t>format=</a:t>
            </a:r>
            <a:r>
              <a:rPr lang="en-US" sz="2300" b="1" dirty="0" err="1" smtClean="0">
                <a:solidFill>
                  <a:schemeClr val="accent1"/>
                </a:solidFill>
              </a:rPr>
              <a:t>json</a:t>
            </a:r>
            <a:r>
              <a:rPr lang="en-US" sz="2300" b="1" dirty="0" smtClean="0">
                <a:solidFill>
                  <a:schemeClr val="accent1"/>
                </a:solidFill>
              </a:rPr>
              <a:t> </a:t>
            </a:r>
            <a:r>
              <a:rPr lang="en-US" sz="1800" dirty="0" smtClean="0"/>
              <a:t>HTTP/1.1</a:t>
            </a:r>
          </a:p>
          <a:p>
            <a:endParaRPr lang="en-US" sz="1800" dirty="0" smtClean="0"/>
          </a:p>
          <a:p>
            <a:r>
              <a:rPr lang="en-US" sz="1800" dirty="0" smtClean="0"/>
              <a:t>HTTP/1.1 200 OK</a:t>
            </a:r>
          </a:p>
          <a:p>
            <a:r>
              <a:rPr lang="en-US" sz="1800" dirty="0"/>
              <a:t>Content-Type: </a:t>
            </a:r>
            <a:r>
              <a:rPr lang="en-US" sz="1800" dirty="0" smtClean="0"/>
              <a:t>application/</a:t>
            </a:r>
            <a:r>
              <a:rPr lang="en-US" sz="1800" dirty="0" err="1" smtClean="0"/>
              <a:t>json+fhir;charset</a:t>
            </a:r>
            <a:r>
              <a:rPr lang="en-US" sz="1800" dirty="0" smtClean="0"/>
              <a:t>=utf-8</a:t>
            </a:r>
            <a:endParaRPr lang="en-US" sz="1800" dirty="0"/>
          </a:p>
          <a:p>
            <a:r>
              <a:rPr lang="en-US" sz="1800" dirty="0" smtClean="0"/>
              <a:t>Content-Length: 787</a:t>
            </a:r>
          </a:p>
          <a:p>
            <a:endParaRPr lang="en-US" sz="1800" dirty="0" smtClean="0"/>
          </a:p>
          <a:p>
            <a:endParaRPr lang="en-US" sz="1800" dirty="0" smtClean="0"/>
          </a:p>
          <a:p>
            <a:r>
              <a:rPr lang="en-US" sz="1800" dirty="0"/>
              <a:t>GET </a:t>
            </a:r>
            <a:r>
              <a:rPr lang="en-US" sz="1800" b="1" dirty="0"/>
              <a:t>/</a:t>
            </a:r>
            <a:r>
              <a:rPr lang="en-US" sz="1800" b="1" dirty="0" err="1" smtClean="0"/>
              <a:t>fhir</a:t>
            </a:r>
            <a:r>
              <a:rPr lang="en-US" sz="1800" b="1" dirty="0" smtClean="0"/>
              <a:t>/Patient/1</a:t>
            </a:r>
            <a:r>
              <a:rPr lang="en-US" sz="1800" dirty="0" smtClean="0"/>
              <a:t> </a:t>
            </a:r>
            <a:r>
              <a:rPr lang="en-US" sz="1800" dirty="0"/>
              <a:t>HTTP/1.1</a:t>
            </a:r>
          </a:p>
          <a:p>
            <a:r>
              <a:rPr lang="en-US" sz="2300" b="1" dirty="0">
                <a:solidFill>
                  <a:schemeClr val="accent1"/>
                </a:solidFill>
              </a:rPr>
              <a:t>Accept: </a:t>
            </a:r>
            <a:r>
              <a:rPr lang="en-US" sz="2300" b="1" dirty="0" smtClean="0">
                <a:solidFill>
                  <a:schemeClr val="accent1"/>
                </a:solidFill>
              </a:rPr>
              <a:t>application/</a:t>
            </a:r>
            <a:r>
              <a:rPr lang="en-US" sz="2300" b="1" dirty="0" err="1" smtClean="0">
                <a:solidFill>
                  <a:schemeClr val="accent1"/>
                </a:solidFill>
              </a:rPr>
              <a:t>json+fhir</a:t>
            </a:r>
            <a:endParaRPr lang="en-US" sz="2300" b="1" dirty="0">
              <a:solidFill>
                <a:schemeClr val="accent1"/>
              </a:solidFill>
            </a:endParaRPr>
          </a:p>
          <a:p>
            <a:endParaRPr lang="en-US" sz="1800" dirty="0"/>
          </a:p>
          <a:p>
            <a:r>
              <a:rPr lang="en-US" sz="1800" dirty="0"/>
              <a:t>HTTP/1.1 200 OK</a:t>
            </a:r>
          </a:p>
          <a:p>
            <a:r>
              <a:rPr lang="en-US" sz="1800" dirty="0"/>
              <a:t>Content-Type: </a:t>
            </a:r>
            <a:r>
              <a:rPr lang="en-US" sz="1800" dirty="0" smtClean="0"/>
              <a:t>application/</a:t>
            </a:r>
            <a:r>
              <a:rPr lang="en-US" sz="1800" dirty="0" err="1" smtClean="0"/>
              <a:t>json+fhir;charset</a:t>
            </a:r>
            <a:r>
              <a:rPr lang="en-US" sz="1800" dirty="0" smtClean="0"/>
              <a:t>=utf-8</a:t>
            </a:r>
            <a:endParaRPr lang="en-US" sz="1800" dirty="0"/>
          </a:p>
          <a:p>
            <a:r>
              <a:rPr lang="en-US" sz="1800" dirty="0"/>
              <a:t>Content-Length: </a:t>
            </a:r>
            <a:r>
              <a:rPr lang="en-US" sz="1800" dirty="0" smtClean="0"/>
              <a:t>787</a:t>
            </a:r>
            <a:endParaRPr lang="en-US" sz="1800" dirty="0"/>
          </a:p>
        </p:txBody>
      </p:sp>
      <p:sp>
        <p:nvSpPr>
          <p:cNvPr id="5" name="Slide Number Placeholder 4"/>
          <p:cNvSpPr>
            <a:spLocks noGrp="1"/>
          </p:cNvSpPr>
          <p:nvPr>
            <p:ph type="sldNum" sz="quarter" idx="4"/>
          </p:nvPr>
        </p:nvSpPr>
        <p:spPr>
          <a:xfrm>
            <a:off x="0" y="6303963"/>
            <a:ext cx="720725" cy="220662"/>
          </a:xfrm>
          <a:prstGeom prst="rect">
            <a:avLst/>
          </a:prstGeom>
        </p:spPr>
        <p:txBody>
          <a:bodyPr/>
          <a:lstStyle/>
          <a:p>
            <a:fld id="{2CD36790-EF9F-4521-A783-189BE19EEE4B}" type="slidenum">
              <a:rPr lang="en-US" smtClean="0"/>
              <a:pPr/>
              <a:t>87</a:t>
            </a:fld>
            <a:endParaRPr lang="en-US"/>
          </a:p>
        </p:txBody>
      </p:sp>
    </p:spTree>
    <p:extLst>
      <p:ext uri="{BB962C8B-B14F-4D97-AF65-F5344CB8AC3E}">
        <p14:creationId xmlns="" xmlns:p14="http://schemas.microsoft.com/office/powerpoint/2010/main" val="31952070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pPr marL="0" indent="0" algn="ctr">
              <a:buNone/>
            </a:pPr>
            <a:r>
              <a:rPr lang="en-US" dirty="0" smtClean="0"/>
              <a:t>DO I REALLY HAVE TO IMPLEMENT VERSIONS?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r>
              <a:rPr lang="en-US" dirty="0" smtClean="0"/>
              <a:t>DO I REALLY NEED TO SUPPORT THAT PRE-HISTORIC XML STUFF?</a:t>
            </a:r>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88</a:t>
            </a:fld>
            <a:endParaRPr lang="en-US"/>
          </a:p>
        </p:txBody>
      </p:sp>
      <p:sp>
        <p:nvSpPr>
          <p:cNvPr id="6" name="Rectangle 5"/>
          <p:cNvSpPr/>
          <p:nvPr/>
        </p:nvSpPr>
        <p:spPr>
          <a:xfrm>
            <a:off x="1363639" y="2971800"/>
            <a:ext cx="6561161" cy="1138773"/>
          </a:xfrm>
          <a:prstGeom prst="rect">
            <a:avLst/>
          </a:prstGeom>
        </p:spPr>
        <p:txBody>
          <a:bodyPr wrap="square">
            <a:spAutoFit/>
          </a:bodyPr>
          <a:lstStyle/>
          <a:p>
            <a:r>
              <a:rPr lang="en-US" sz="3200" dirty="0" smtClean="0"/>
              <a:t>NO,</a:t>
            </a:r>
            <a:r>
              <a:rPr lang="en-US" dirty="0" smtClean="0"/>
              <a:t> You are not required to keep history, and may return 410 (Gone) on a “</a:t>
            </a:r>
            <a:r>
              <a:rPr lang="en-US" dirty="0" err="1" smtClean="0"/>
              <a:t>vread</a:t>
            </a:r>
            <a:r>
              <a:rPr lang="en-US" dirty="0" smtClean="0"/>
              <a:t>” </a:t>
            </a:r>
            <a:r>
              <a:rPr lang="en-US" i="1" dirty="0" smtClean="0"/>
              <a:t>for any request for an older version than the current one!</a:t>
            </a:r>
            <a:endParaRPr lang="en-US" i="1" dirty="0"/>
          </a:p>
        </p:txBody>
      </p:sp>
      <p:sp>
        <p:nvSpPr>
          <p:cNvPr id="7" name="Rectangle 6"/>
          <p:cNvSpPr/>
          <p:nvPr/>
        </p:nvSpPr>
        <p:spPr>
          <a:xfrm>
            <a:off x="971600" y="5733256"/>
            <a:ext cx="7056784" cy="584775"/>
          </a:xfrm>
          <a:prstGeom prst="rect">
            <a:avLst/>
          </a:prstGeom>
        </p:spPr>
        <p:txBody>
          <a:bodyPr wrap="square">
            <a:spAutoFit/>
          </a:bodyPr>
          <a:lstStyle/>
          <a:p>
            <a:r>
              <a:rPr lang="en-US" sz="3200" dirty="0" smtClean="0"/>
              <a:t>NO,</a:t>
            </a:r>
            <a:r>
              <a:rPr lang="en-US" dirty="0" smtClean="0"/>
              <a:t> If you’re using DSTU 2.0 or later (but you really should . . .)</a:t>
            </a:r>
            <a:endParaRPr lang="en-US" i="1" dirty="0"/>
          </a:p>
        </p:txBody>
      </p:sp>
    </p:spTree>
    <p:extLst>
      <p:ext uri="{BB962C8B-B14F-4D97-AF65-F5344CB8AC3E}">
        <p14:creationId xmlns="" xmlns:p14="http://schemas.microsoft.com/office/powerpoint/2010/main" val="283289881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Conformance?</a:t>
            </a:r>
            <a:endParaRPr lang="en-US"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89</a:t>
            </a:fld>
            <a:endParaRPr lang="en-CA"/>
          </a:p>
        </p:txBody>
      </p:sp>
      <p:sp>
        <p:nvSpPr>
          <p:cNvPr id="4" name="TextBox 3"/>
          <p:cNvSpPr txBox="1"/>
          <p:nvPr/>
        </p:nvSpPr>
        <p:spPr>
          <a:xfrm>
            <a:off x="762000" y="2209800"/>
            <a:ext cx="3905877" cy="3139321"/>
          </a:xfrm>
          <a:prstGeom prst="rect">
            <a:avLst/>
          </a:prstGeom>
          <a:noFill/>
        </p:spPr>
        <p:txBody>
          <a:bodyPr wrap="none" rtlCol="0">
            <a:spAutoFit/>
          </a:bodyPr>
          <a:lstStyle/>
          <a:p>
            <a:pPr marL="285750" indent="-285750">
              <a:buFont typeface="Arial" charset="0"/>
              <a:buChar char="•"/>
            </a:pPr>
            <a:r>
              <a:rPr lang="en-US" dirty="0" smtClean="0"/>
              <a:t>Which FHIR version?</a:t>
            </a:r>
          </a:p>
          <a:p>
            <a:pPr marL="285750" indent="-285750">
              <a:buFont typeface="Arial" charset="0"/>
              <a:buChar char="•"/>
            </a:pPr>
            <a:r>
              <a:rPr lang="en-US" dirty="0" smtClean="0"/>
              <a:t>Which Resources?</a:t>
            </a:r>
          </a:p>
          <a:p>
            <a:pPr marL="285750" indent="-285750">
              <a:buFont typeface="Arial" charset="0"/>
              <a:buChar char="•"/>
            </a:pPr>
            <a:r>
              <a:rPr lang="en-US" dirty="0" smtClean="0"/>
              <a:t>What search operations?</a:t>
            </a:r>
          </a:p>
          <a:p>
            <a:pPr marL="285750" indent="-285750">
              <a:buFont typeface="Arial" charset="0"/>
              <a:buChar char="•"/>
            </a:pPr>
            <a:r>
              <a:rPr lang="en-US" dirty="0" smtClean="0"/>
              <a:t>What formats?</a:t>
            </a:r>
          </a:p>
          <a:p>
            <a:pPr marL="285750" indent="-285750">
              <a:buFont typeface="Arial" charset="0"/>
              <a:buChar char="•"/>
            </a:pPr>
            <a:r>
              <a:rPr lang="en-US" dirty="0" smtClean="0"/>
              <a:t>Is this a test server?</a:t>
            </a:r>
          </a:p>
          <a:p>
            <a:pPr marL="285750" indent="-285750">
              <a:buFont typeface="Arial" charset="0"/>
              <a:buChar char="•"/>
            </a:pPr>
            <a:endParaRPr lang="en-US" dirty="0"/>
          </a:p>
          <a:p>
            <a:pPr marL="285750" indent="-285750">
              <a:buFont typeface="Arial" charset="0"/>
              <a:buChar char="•"/>
            </a:pPr>
            <a:r>
              <a:rPr lang="en-US" dirty="0" smtClean="0"/>
              <a:t>Who can I contact?</a:t>
            </a:r>
          </a:p>
          <a:p>
            <a:pPr marL="285750" indent="-285750">
              <a:buFont typeface="Arial" charset="0"/>
              <a:buChar char="•"/>
            </a:pPr>
            <a:r>
              <a:rPr lang="en-US" dirty="0" smtClean="0"/>
              <a:t>What’s the name of the software?</a:t>
            </a:r>
          </a:p>
          <a:p>
            <a:pPr marL="285750" indent="-285750">
              <a:buFont typeface="Arial" charset="0"/>
              <a:buChar char="•"/>
            </a:pPr>
            <a:endParaRPr lang="en-US" dirty="0"/>
          </a:p>
          <a:p>
            <a:pPr marL="285750" indent="-285750">
              <a:buFont typeface="Arial" charset="0"/>
              <a:buChar char="•"/>
            </a:pPr>
            <a:r>
              <a:rPr lang="en-US" dirty="0" smtClean="0"/>
              <a:t>DO YOU SUPPORT HISTORY?</a:t>
            </a:r>
          </a:p>
          <a:p>
            <a:pPr marL="285750" indent="-285750">
              <a:buFont typeface="Arial" charset="0"/>
              <a:buChar char="•"/>
            </a:pPr>
            <a:r>
              <a:rPr lang="en-US" dirty="0" smtClean="0"/>
              <a:t>DO YOU SUPPORT XML/JSON?</a:t>
            </a:r>
            <a:endParaRPr lang="nl-NL" dirty="0"/>
          </a:p>
        </p:txBody>
      </p:sp>
      <p:sp>
        <p:nvSpPr>
          <p:cNvPr id="5" name="TextBox 4"/>
          <p:cNvSpPr txBox="1"/>
          <p:nvPr/>
        </p:nvSpPr>
        <p:spPr>
          <a:xfrm>
            <a:off x="551597" y="6045532"/>
            <a:ext cx="4249946" cy="369332"/>
          </a:xfrm>
          <a:prstGeom prst="rect">
            <a:avLst/>
          </a:prstGeom>
          <a:noFill/>
        </p:spPr>
        <p:txBody>
          <a:bodyPr wrap="none" rtlCol="0">
            <a:spAutoFit/>
          </a:bodyPr>
          <a:lstStyle/>
          <a:p>
            <a:r>
              <a:rPr lang="nl-NL" dirty="0">
                <a:hlinkClick r:id="rId2"/>
              </a:rPr>
              <a:t>http://</a:t>
            </a:r>
            <a:r>
              <a:rPr lang="nl-NL" dirty="0" smtClean="0">
                <a:hlinkClick r:id="rId2"/>
              </a:rPr>
              <a:t>www.hl7.org/fhir/conformance.htm</a:t>
            </a:r>
            <a:endParaRPr lang="nl-NL" dirty="0"/>
          </a:p>
        </p:txBody>
      </p:sp>
      <p:pic>
        <p:nvPicPr>
          <p:cNvPr id="3075" name="Picture 3"/>
          <p:cNvPicPr>
            <a:picLocks noChangeAspect="1" noChangeArrowheads="1"/>
          </p:cNvPicPr>
          <p:nvPr/>
        </p:nvPicPr>
        <p:blipFill>
          <a:blip r:embed="rId3" cstate="print"/>
          <a:srcRect/>
          <a:stretch>
            <a:fillRect/>
          </a:stretch>
        </p:blipFill>
        <p:spPr bwMode="auto">
          <a:xfrm>
            <a:off x="4860032" y="1628800"/>
            <a:ext cx="3086100" cy="4371975"/>
          </a:xfrm>
          <a:prstGeom prst="rect">
            <a:avLst/>
          </a:prstGeom>
          <a:noFill/>
          <a:ln w="9525">
            <a:noFill/>
            <a:miter lim="800000"/>
            <a:headEnd/>
            <a:tailEnd/>
          </a:ln>
        </p:spPr>
      </p:pic>
      <p:sp>
        <p:nvSpPr>
          <p:cNvPr id="9" name="Oval 8"/>
          <p:cNvSpPr/>
          <p:nvPr/>
        </p:nvSpPr>
        <p:spPr bwMode="auto">
          <a:xfrm>
            <a:off x="4860032" y="4581128"/>
            <a:ext cx="1080120" cy="288032"/>
          </a:xfrm>
          <a:prstGeom prst="ellipse">
            <a:avLst/>
          </a:prstGeom>
          <a:noFill/>
          <a:ln w="38100" cap="flat" cmpd="sng" algn="ctr">
            <a:solidFill>
              <a:srgbClr val="CC33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Tree>
    <p:extLst>
      <p:ext uri="{BB962C8B-B14F-4D97-AF65-F5344CB8AC3E}">
        <p14:creationId xmlns="" xmlns:p14="http://schemas.microsoft.com/office/powerpoint/2010/main" val="30259174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structure (cont’d)</a:t>
            </a:r>
            <a:endParaRPr lang="en-US" dirty="0"/>
          </a:p>
        </p:txBody>
      </p:sp>
      <p:sp>
        <p:nvSpPr>
          <p:cNvPr id="3" name="Content Placeholder 2"/>
          <p:cNvSpPr>
            <a:spLocks noGrp="1"/>
          </p:cNvSpPr>
          <p:nvPr>
            <p:ph idx="1"/>
          </p:nvPr>
        </p:nvSpPr>
        <p:spPr/>
        <p:txBody>
          <a:bodyPr/>
          <a:lstStyle/>
          <a:p>
            <a:r>
              <a:rPr lang="en-US" dirty="0" smtClean="0"/>
              <a:t>8 “main topics”</a:t>
            </a:r>
          </a:p>
          <a:p>
            <a:pPr lvl="1"/>
            <a:r>
              <a:rPr lang="en-US" dirty="0" smtClean="0"/>
              <a:t>Ideally 1 per quarter, but some will run over, others under</a:t>
            </a:r>
          </a:p>
          <a:p>
            <a:pPr lvl="1"/>
            <a:r>
              <a:rPr lang="en-US" dirty="0" smtClean="0"/>
              <a:t>We’ll adjust for interest/questions too</a:t>
            </a:r>
          </a:p>
          <a:p>
            <a:r>
              <a:rPr lang="en-US" dirty="0" smtClean="0"/>
              <a:t>Each topic will end with an exercise or discussion</a:t>
            </a:r>
          </a:p>
          <a:p>
            <a:r>
              <a:rPr lang="en-US" dirty="0" smtClean="0"/>
              <a:t>What’s your “take-away”?</a:t>
            </a:r>
          </a:p>
          <a:p>
            <a:r>
              <a:rPr lang="en-US" dirty="0" smtClean="0"/>
              <a:t>Questions at any time, though we may defer some to after 5pm</a:t>
            </a:r>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 xmlns:p14="http://schemas.microsoft.com/office/powerpoint/2010/main" val="1027167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Tag metadata</a:t>
            </a:r>
            <a:endParaRPr lang="en-CA" dirty="0"/>
          </a:p>
        </p:txBody>
      </p:sp>
      <p:sp>
        <p:nvSpPr>
          <p:cNvPr id="5" name="Content Placeholder 4"/>
          <p:cNvSpPr>
            <a:spLocks noGrp="1"/>
          </p:cNvSpPr>
          <p:nvPr>
            <p:ph idx="1"/>
          </p:nvPr>
        </p:nvSpPr>
        <p:spPr>
          <a:xfrm>
            <a:off x="2555776" y="1828800"/>
            <a:ext cx="6207224" cy="4624536"/>
          </a:xfrm>
        </p:spPr>
        <p:txBody>
          <a:bodyPr/>
          <a:lstStyle/>
          <a:p>
            <a:r>
              <a:rPr lang="en-CA" dirty="0" smtClean="0"/>
              <a:t>Profile – URLs of profiles the instance is valid against</a:t>
            </a:r>
          </a:p>
          <a:p>
            <a:r>
              <a:rPr lang="en-CA" dirty="0" smtClean="0"/>
              <a:t>Security – Codes indicating security labels that apply to the resource – identify policies that apply to resource use &amp; disclosure</a:t>
            </a:r>
          </a:p>
          <a:p>
            <a:r>
              <a:rPr lang="en-CA" dirty="0" smtClean="0"/>
              <a:t>Tag – additional tags describing process &amp; workflow</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90</a:t>
            </a:fld>
            <a:endParaRPr lang="en-CA" dirty="0"/>
          </a:p>
        </p:txBody>
      </p:sp>
      <p:pic>
        <p:nvPicPr>
          <p:cNvPr id="4098" name="Picture 2"/>
          <p:cNvPicPr>
            <a:picLocks noChangeAspect="1" noChangeArrowheads="1"/>
          </p:cNvPicPr>
          <p:nvPr/>
        </p:nvPicPr>
        <p:blipFill>
          <a:blip r:embed="rId3" cstate="print"/>
          <a:srcRect/>
          <a:stretch>
            <a:fillRect/>
          </a:stretch>
        </p:blipFill>
        <p:spPr bwMode="auto">
          <a:xfrm>
            <a:off x="395536" y="1988840"/>
            <a:ext cx="1866900" cy="1771650"/>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Mapping (meta)data to HTTP</a:t>
            </a:r>
            <a:endParaRPr lang="en-US" dirty="0"/>
          </a:p>
        </p:txBody>
      </p:sp>
      <p:sp>
        <p:nvSpPr>
          <p:cNvPr id="6" name="Content Placeholder 5"/>
          <p:cNvSpPr>
            <a:spLocks noGrp="1"/>
          </p:cNvSpPr>
          <p:nvPr>
            <p:ph sz="half" idx="1"/>
          </p:nvPr>
        </p:nvSpPr>
        <p:spPr>
          <a:xfrm>
            <a:off x="381000" y="2286000"/>
            <a:ext cx="4114800" cy="2590800"/>
          </a:xfrm>
        </p:spPr>
        <p:txBody>
          <a:bodyPr/>
          <a:lstStyle/>
          <a:p>
            <a:r>
              <a:rPr lang="en-US" dirty="0" smtClean="0"/>
              <a:t>Resource data</a:t>
            </a:r>
          </a:p>
          <a:p>
            <a:r>
              <a:rPr lang="en-US" dirty="0" smtClean="0"/>
              <a:t>Resource id</a:t>
            </a:r>
          </a:p>
          <a:p>
            <a:r>
              <a:rPr lang="en-US" dirty="0" smtClean="0"/>
              <a:t>Resource version</a:t>
            </a:r>
          </a:p>
          <a:p>
            <a:endParaRPr lang="en-US" dirty="0" smtClean="0"/>
          </a:p>
          <a:p>
            <a:r>
              <a:rPr lang="en-US" dirty="0" smtClean="0"/>
              <a:t>Last update date</a:t>
            </a:r>
          </a:p>
          <a:p>
            <a:r>
              <a:rPr lang="en-US" dirty="0" smtClean="0"/>
              <a:t>Tags</a:t>
            </a:r>
            <a:endParaRPr lang="en-US" dirty="0"/>
          </a:p>
        </p:txBody>
      </p:sp>
      <p:sp>
        <p:nvSpPr>
          <p:cNvPr id="7" name="Content Placeholder 6"/>
          <p:cNvSpPr>
            <a:spLocks noGrp="1"/>
          </p:cNvSpPr>
          <p:nvPr>
            <p:ph sz="half" idx="2"/>
          </p:nvPr>
        </p:nvSpPr>
        <p:spPr>
          <a:xfrm>
            <a:off x="4495800" y="2362200"/>
            <a:ext cx="4114800" cy="2667000"/>
          </a:xfrm>
        </p:spPr>
        <p:txBody>
          <a:bodyPr/>
          <a:lstStyle/>
          <a:p>
            <a:r>
              <a:rPr lang="en-US" dirty="0" smtClean="0"/>
              <a:t>http body</a:t>
            </a:r>
          </a:p>
          <a:p>
            <a:r>
              <a:rPr lang="en-US" dirty="0" smtClean="0"/>
              <a:t>Url</a:t>
            </a:r>
          </a:p>
          <a:p>
            <a:r>
              <a:rPr lang="en-US" dirty="0" smtClean="0"/>
              <a:t>Content-Location header; </a:t>
            </a:r>
            <a:r>
              <a:rPr lang="en-US" dirty="0" err="1" smtClean="0"/>
              <a:t>eTag</a:t>
            </a:r>
            <a:endParaRPr lang="en-US" dirty="0" smtClean="0"/>
          </a:p>
          <a:p>
            <a:r>
              <a:rPr lang="en-US" dirty="0" smtClean="0"/>
              <a:t>Last-Modified header</a:t>
            </a:r>
          </a:p>
          <a:p>
            <a:r>
              <a:rPr lang="en-US" dirty="0" smtClean="0"/>
              <a:t>N/A (used to be category header)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91</a:t>
            </a:fld>
            <a:endParaRPr lang="en-CA"/>
          </a:p>
        </p:txBody>
      </p:sp>
    </p:spTree>
    <p:extLst>
      <p:ext uri="{BB962C8B-B14F-4D97-AF65-F5344CB8AC3E}">
        <p14:creationId xmlns="" xmlns:p14="http://schemas.microsoft.com/office/powerpoint/2010/main" val="136034226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in the spec</a:t>
            </a:r>
            <a:endParaRPr lang="en-US" dirty="0"/>
          </a:p>
        </p:txBody>
      </p:sp>
      <p:sp>
        <p:nvSpPr>
          <p:cNvPr id="5" name="TextBox 4"/>
          <p:cNvSpPr txBox="1"/>
          <p:nvPr/>
        </p:nvSpPr>
        <p:spPr>
          <a:xfrm>
            <a:off x="990601" y="2590800"/>
            <a:ext cx="7162800" cy="1077218"/>
          </a:xfrm>
          <a:prstGeom prst="rect">
            <a:avLst/>
          </a:prstGeom>
          <a:noFill/>
        </p:spPr>
        <p:txBody>
          <a:bodyPr wrap="square" rtlCol="0">
            <a:spAutoFit/>
          </a:bodyPr>
          <a:lstStyle/>
          <a:p>
            <a:pPr algn="ctr"/>
            <a:r>
              <a:rPr lang="en-US" sz="3200" dirty="0" smtClean="0"/>
              <a:t>Let’s look at these operations in the specification….</a:t>
            </a:r>
            <a:endParaRPr lang="nl-NL" sz="3200" dirty="0"/>
          </a:p>
        </p:txBody>
      </p:sp>
    </p:spTree>
    <p:extLst>
      <p:ext uri="{BB962C8B-B14F-4D97-AF65-F5344CB8AC3E}">
        <p14:creationId xmlns="" xmlns:p14="http://schemas.microsoft.com/office/powerpoint/2010/main" val="186180044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to verbs</a:t>
            </a:r>
            <a:endParaRPr lang="en-US" dirty="0"/>
          </a:p>
        </p:txBody>
      </p:sp>
      <p:sp>
        <p:nvSpPr>
          <p:cNvPr id="3" name="Content Placeholder 2"/>
          <p:cNvSpPr>
            <a:spLocks noGrp="1"/>
          </p:cNvSpPr>
          <p:nvPr>
            <p:ph idx="1"/>
          </p:nvPr>
        </p:nvSpPr>
        <p:spPr/>
        <p:txBody>
          <a:bodyPr/>
          <a:lstStyle/>
          <a:p>
            <a:r>
              <a:rPr lang="en-US" sz="1800" b="1" dirty="0" smtClean="0"/>
              <a:t>create 2.1.10 </a:t>
            </a:r>
          </a:p>
          <a:p>
            <a:r>
              <a:rPr lang="en-US" dirty="0" smtClean="0">
                <a:latin typeface="+mj-lt"/>
              </a:rPr>
              <a:t>The create interaction creates a new resource in a server assigned location. The create interaction is performed by an HTTP POST operation as shown: </a:t>
            </a:r>
          </a:p>
          <a:p>
            <a:r>
              <a:rPr lang="en-US" dirty="0" smtClean="0"/>
              <a:t>	POST [service-url]/[</a:t>
            </a:r>
            <a:r>
              <a:rPr lang="en-US" dirty="0" err="1" smtClean="0"/>
              <a:t>resourcetype</a:t>
            </a:r>
            <a:r>
              <a:rPr lang="en-US" dirty="0" smtClean="0"/>
              <a:t>] (?_format=mimeType) </a:t>
            </a:r>
          </a:p>
          <a:p>
            <a:r>
              <a:rPr lang="en-US" sz="1800" b="1" dirty="0" smtClean="0"/>
              <a:t>read 2.1.6 </a:t>
            </a:r>
          </a:p>
          <a:p>
            <a:r>
              <a:rPr lang="en-US" dirty="0" smtClean="0">
                <a:latin typeface="+mj-lt"/>
              </a:rPr>
              <a:t>The read interaction accesses the current contents of a resource. The interaction is performed by an HTTP GET operation as shown: </a:t>
            </a:r>
          </a:p>
          <a:p>
            <a:r>
              <a:rPr lang="en-US" dirty="0" smtClean="0"/>
              <a:t>	GET [service-url]/[</a:t>
            </a:r>
            <a:r>
              <a:rPr lang="en-US" dirty="0" err="1" smtClean="0"/>
              <a:t>resourcetype</a:t>
            </a:r>
            <a:r>
              <a:rPr lang="en-US" dirty="0" smtClean="0"/>
              <a:t>]/{id} (?_format=mimeType) </a:t>
            </a:r>
          </a:p>
          <a:p>
            <a:r>
              <a:rPr lang="en-US" sz="1800" b="1" dirty="0" smtClean="0"/>
              <a:t>update 2.1.8 </a:t>
            </a:r>
          </a:p>
          <a:p>
            <a:r>
              <a:rPr lang="en-US" dirty="0" smtClean="0">
                <a:latin typeface="+mj-lt"/>
              </a:rPr>
              <a:t>The update interaction creates a new current version for an existing resource or creates a new resource if no resource already exists for the given id. The update interaction is performed by an HTTP PUT operation as shown: </a:t>
            </a:r>
          </a:p>
          <a:p>
            <a:r>
              <a:rPr lang="en-US" dirty="0" smtClean="0"/>
              <a:t>	PUT [service-url]/[</a:t>
            </a:r>
            <a:r>
              <a:rPr lang="en-US" dirty="0" err="1" smtClean="0"/>
              <a:t>resourcetype</a:t>
            </a:r>
            <a:r>
              <a:rPr lang="en-US" dirty="0" smtClean="0"/>
              <a:t>]/{id} (?_format=mimeType) </a:t>
            </a:r>
          </a:p>
          <a:p>
            <a:r>
              <a:rPr lang="en-US" sz="1800" b="1" dirty="0" smtClean="0"/>
              <a:t>delete 2.1.9 </a:t>
            </a:r>
          </a:p>
          <a:p>
            <a:r>
              <a:rPr lang="en-US" dirty="0" smtClean="0">
                <a:latin typeface="+mj-lt"/>
              </a:rPr>
              <a:t>The delete interaction removes an existing resource. The interaction is performed by an HTTP DELETE operation as shown: </a:t>
            </a:r>
          </a:p>
          <a:p>
            <a:r>
              <a:rPr lang="en-US" dirty="0" smtClean="0"/>
              <a:t>	DELETE [service-url]/[</a:t>
            </a:r>
            <a:r>
              <a:rPr lang="en-US" dirty="0" err="1" smtClean="0"/>
              <a:t>resourcetype</a:t>
            </a:r>
            <a:r>
              <a:rPr lang="en-US" dirty="0" smtClean="0"/>
              <a:t>]/{id} </a:t>
            </a:r>
            <a:endParaRPr lang="en-US" dirty="0"/>
          </a:p>
        </p:txBody>
      </p:sp>
    </p:spTree>
    <p:extLst>
      <p:ext uri="{BB962C8B-B14F-4D97-AF65-F5344CB8AC3E}">
        <p14:creationId xmlns="" xmlns:p14="http://schemas.microsoft.com/office/powerpoint/2010/main" val="180650663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create a resource</a:t>
            </a:r>
            <a:endParaRPr lang="en-US" dirty="0"/>
          </a:p>
        </p:txBody>
      </p:sp>
      <p:sp>
        <p:nvSpPr>
          <p:cNvPr id="3" name="Content Placeholder 2"/>
          <p:cNvSpPr>
            <a:spLocks noGrp="1"/>
          </p:cNvSpPr>
          <p:nvPr>
            <p:ph idx="1"/>
          </p:nvPr>
        </p:nvSpPr>
        <p:spPr/>
        <p:txBody>
          <a:bodyPr/>
          <a:lstStyle/>
          <a:p>
            <a:r>
              <a:rPr lang="en-US" dirty="0" smtClean="0"/>
              <a:t>You </a:t>
            </a:r>
            <a:r>
              <a:rPr lang="en-US" b="1" dirty="0" smtClean="0"/>
              <a:t>POST</a:t>
            </a:r>
            <a:r>
              <a:rPr lang="en-US" dirty="0" smtClean="0"/>
              <a:t> the contents to a </a:t>
            </a:r>
            <a:r>
              <a:rPr lang="en-US" dirty="0" err="1" smtClean="0"/>
              <a:t>url</a:t>
            </a:r>
            <a:r>
              <a:rPr lang="en-US" dirty="0" smtClean="0"/>
              <a:t> that indicates the resource type: </a:t>
            </a:r>
          </a:p>
          <a:p>
            <a:pPr lvl="1"/>
            <a:r>
              <a:rPr lang="en-US" dirty="0" smtClean="0"/>
              <a:t>E.g. https://server.org/fhir/Patient</a:t>
            </a:r>
          </a:p>
          <a:p>
            <a:r>
              <a:rPr lang="en-US" dirty="0" smtClean="0"/>
              <a:t>Supply body’s format in </a:t>
            </a:r>
            <a:r>
              <a:rPr lang="en-US" b="1" dirty="0" smtClean="0"/>
              <a:t>Content-Type header</a:t>
            </a:r>
            <a:r>
              <a:rPr lang="en-US" dirty="0" smtClean="0"/>
              <a:t>  </a:t>
            </a:r>
          </a:p>
          <a:p>
            <a:r>
              <a:rPr lang="en-US" dirty="0" smtClean="0"/>
              <a:t>Server returns </a:t>
            </a:r>
            <a:r>
              <a:rPr lang="en-US" b="1" dirty="0" smtClean="0"/>
              <a:t>201 (Created).</a:t>
            </a:r>
          </a:p>
          <a:p>
            <a:r>
              <a:rPr lang="en-US" dirty="0" smtClean="0"/>
              <a:t>Returns only the newly assigned </a:t>
            </a:r>
            <a:r>
              <a:rPr lang="en-US" b="1" dirty="0" smtClean="0"/>
              <a:t>version id</a:t>
            </a:r>
            <a:r>
              <a:rPr lang="en-US" dirty="0" smtClean="0"/>
              <a:t> URL in the </a:t>
            </a:r>
            <a:r>
              <a:rPr lang="en-US" b="1" dirty="0" smtClean="0"/>
              <a:t>Location</a:t>
            </a:r>
            <a:r>
              <a:rPr lang="en-US" dirty="0" smtClean="0"/>
              <a:t> header.</a:t>
            </a:r>
          </a:p>
          <a:p>
            <a:pPr lvl="1"/>
            <a:r>
              <a:rPr lang="en-US" dirty="0" smtClean="0"/>
              <a:t>It may also return the full resource content</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94</a:t>
            </a:fld>
            <a:endParaRPr lang="en-US"/>
          </a:p>
        </p:txBody>
      </p:sp>
    </p:spTree>
    <p:extLst>
      <p:ext uri="{BB962C8B-B14F-4D97-AF65-F5344CB8AC3E}">
        <p14:creationId xmlns="" xmlns:p14="http://schemas.microsoft.com/office/powerpoint/2010/main" val="371436110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update a resource</a:t>
            </a:r>
            <a:endParaRPr lang="en-US" dirty="0"/>
          </a:p>
        </p:txBody>
      </p:sp>
      <p:sp>
        <p:nvSpPr>
          <p:cNvPr id="3" name="Content Placeholder 2"/>
          <p:cNvSpPr>
            <a:spLocks noGrp="1"/>
          </p:cNvSpPr>
          <p:nvPr>
            <p:ph idx="1"/>
          </p:nvPr>
        </p:nvSpPr>
        <p:spPr/>
        <p:txBody>
          <a:bodyPr/>
          <a:lstStyle/>
          <a:p>
            <a:r>
              <a:rPr lang="en-US" dirty="0" smtClean="0"/>
              <a:t>Use </a:t>
            </a:r>
            <a:r>
              <a:rPr lang="en-US" b="1" dirty="0" smtClean="0"/>
              <a:t>PUT</a:t>
            </a:r>
            <a:r>
              <a:rPr lang="en-US" dirty="0" smtClean="0"/>
              <a:t> on the resource’s URL, with the new contents in the body</a:t>
            </a:r>
          </a:p>
          <a:p>
            <a:r>
              <a:rPr lang="en-US" dirty="0" smtClean="0"/>
              <a:t>Tell server the body’s format (xml/</a:t>
            </a:r>
            <a:r>
              <a:rPr lang="en-US" dirty="0" err="1" smtClean="0"/>
              <a:t>json</a:t>
            </a:r>
            <a:r>
              <a:rPr lang="en-US" dirty="0" smtClean="0"/>
              <a:t>) in the </a:t>
            </a:r>
            <a:r>
              <a:rPr lang="en-US" b="1" dirty="0" smtClean="0"/>
              <a:t>Content-Type</a:t>
            </a:r>
            <a:r>
              <a:rPr lang="en-US" dirty="0" smtClean="0"/>
              <a:t> header  </a:t>
            </a:r>
          </a:p>
          <a:p>
            <a:r>
              <a:rPr lang="en-US" dirty="0" smtClean="0"/>
              <a:t>Server returns 200</a:t>
            </a:r>
            <a:r>
              <a:rPr lang="en-US" b="1" dirty="0"/>
              <a:t> </a:t>
            </a:r>
            <a:r>
              <a:rPr lang="en-US" dirty="0" smtClean="0"/>
              <a:t>and the URL to new version in the </a:t>
            </a:r>
            <a:r>
              <a:rPr lang="en-US" b="1" dirty="0" smtClean="0"/>
              <a:t>Content-Location</a:t>
            </a:r>
            <a:r>
              <a:rPr lang="en-US" dirty="0" smtClean="0"/>
              <a:t> header.</a:t>
            </a:r>
          </a:p>
          <a:p>
            <a:pPr lvl="1"/>
            <a:r>
              <a:rPr lang="en-US" dirty="0" smtClean="0"/>
              <a:t>It may also return the full resource content  </a:t>
            </a:r>
          </a:p>
          <a:p>
            <a:endParaRPr lang="en-US"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95</a:t>
            </a:fld>
            <a:endParaRPr lang="en-US"/>
          </a:p>
        </p:txBody>
      </p:sp>
    </p:spTree>
    <p:extLst>
      <p:ext uri="{BB962C8B-B14F-4D97-AF65-F5344CB8AC3E}">
        <p14:creationId xmlns="" xmlns:p14="http://schemas.microsoft.com/office/powerpoint/2010/main" val="374847003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PUT to create</a:t>
            </a:r>
            <a:endParaRPr lang="en-US" dirty="0"/>
          </a:p>
        </p:txBody>
      </p:sp>
      <p:sp>
        <p:nvSpPr>
          <p:cNvPr id="3" name="Content Placeholder 2"/>
          <p:cNvSpPr>
            <a:spLocks noGrp="1"/>
          </p:cNvSpPr>
          <p:nvPr>
            <p:ph idx="1"/>
          </p:nvPr>
        </p:nvSpPr>
        <p:spPr/>
        <p:txBody>
          <a:bodyPr/>
          <a:lstStyle/>
          <a:p>
            <a:r>
              <a:rPr lang="en-US" dirty="0" smtClean="0"/>
              <a:t>Server might/might not allow you to PUT to an id that does not yet exist. </a:t>
            </a:r>
          </a:p>
          <a:p>
            <a:r>
              <a:rPr lang="en-US" dirty="0" smtClean="0"/>
              <a:t>If it does: Resource gets created at that location </a:t>
            </a:r>
            <a:r>
              <a:rPr lang="en-US" dirty="0">
                <a:sym typeface="Wingdings"/>
              </a:rPr>
              <a:t></a:t>
            </a:r>
            <a:r>
              <a:rPr lang="en-US" dirty="0" smtClean="0"/>
              <a:t> </a:t>
            </a:r>
            <a:r>
              <a:rPr lang="en-US" i="1" dirty="0" smtClean="0"/>
              <a:t>client determines resource’s id</a:t>
            </a:r>
            <a:r>
              <a:rPr lang="en-US" dirty="0" smtClean="0"/>
              <a:t>!</a:t>
            </a:r>
          </a:p>
          <a:p>
            <a:r>
              <a:rPr lang="en-US" dirty="0" smtClean="0"/>
              <a:t>If it does not: server returns 501 (Not implemented)</a:t>
            </a:r>
          </a:p>
        </p:txBody>
      </p:sp>
      <p:sp>
        <p:nvSpPr>
          <p:cNvPr id="5" name="Slide Number Placeholder 4"/>
          <p:cNvSpPr>
            <a:spLocks noGrp="1"/>
          </p:cNvSpPr>
          <p:nvPr>
            <p:ph type="sldNum" sz="quarter" idx="4"/>
          </p:nvPr>
        </p:nvSpPr>
        <p:spPr/>
        <p:txBody>
          <a:bodyPr/>
          <a:lstStyle/>
          <a:p>
            <a:fld id="{2CD36790-EF9F-4521-A783-189BE19EEE4B}" type="slidenum">
              <a:rPr lang="en-US" smtClean="0"/>
              <a:pPr/>
              <a:t>96</a:t>
            </a:fld>
            <a:endParaRPr lang="en-US"/>
          </a:p>
        </p:txBody>
      </p:sp>
    </p:spTree>
    <p:extLst>
      <p:ext uri="{BB962C8B-B14F-4D97-AF65-F5344CB8AC3E}">
        <p14:creationId xmlns="" xmlns:p14="http://schemas.microsoft.com/office/powerpoint/2010/main" val="33282843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Control over returned content</a:t>
            </a:r>
            <a:endParaRPr lang="en-CA" dirty="0"/>
          </a:p>
        </p:txBody>
      </p:sp>
      <p:sp>
        <p:nvSpPr>
          <p:cNvPr id="3" name="Content Placeholder 2"/>
          <p:cNvSpPr>
            <a:spLocks noGrp="1"/>
          </p:cNvSpPr>
          <p:nvPr>
            <p:ph idx="1"/>
          </p:nvPr>
        </p:nvSpPr>
        <p:spPr/>
        <p:txBody>
          <a:bodyPr/>
          <a:lstStyle/>
          <a:p>
            <a:r>
              <a:rPr lang="en-CA" dirty="0" smtClean="0"/>
              <a:t>When responding to a create or update, server can return just headers or full body</a:t>
            </a:r>
          </a:p>
          <a:p>
            <a:r>
              <a:rPr lang="en-CA" dirty="0" smtClean="0"/>
              <a:t>Client can use “prefer” tag to indicate what it wants back:</a:t>
            </a:r>
          </a:p>
          <a:p>
            <a:pPr lvl="1"/>
            <a:r>
              <a:rPr lang="en-CA" dirty="0" smtClean="0"/>
              <a:t>Prefer: return=minimal</a:t>
            </a:r>
          </a:p>
          <a:p>
            <a:pPr lvl="1"/>
            <a:r>
              <a:rPr lang="en-CA" dirty="0" smtClean="0"/>
              <a:t>Prefer: return=representation</a:t>
            </a:r>
          </a:p>
          <a:p>
            <a:endParaRPr lang="en-CA"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97</a:t>
            </a:fld>
            <a:endParaRPr lang="en-CA"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Conditional behavior</a:t>
            </a:r>
            <a:endParaRPr lang="en-CA" dirty="0"/>
          </a:p>
        </p:txBody>
      </p:sp>
      <p:sp>
        <p:nvSpPr>
          <p:cNvPr id="3" name="Content Placeholder 2"/>
          <p:cNvSpPr>
            <a:spLocks noGrp="1"/>
          </p:cNvSpPr>
          <p:nvPr>
            <p:ph idx="1"/>
          </p:nvPr>
        </p:nvSpPr>
        <p:spPr/>
        <p:txBody>
          <a:bodyPr/>
          <a:lstStyle/>
          <a:p>
            <a:r>
              <a:rPr lang="en-CA" dirty="0" smtClean="0"/>
              <a:t>Read (GET)</a:t>
            </a:r>
          </a:p>
          <a:p>
            <a:pPr lvl="1"/>
            <a:r>
              <a:rPr lang="en-CA" dirty="0" smtClean="0"/>
              <a:t>If-Modified-Since: </a:t>
            </a:r>
            <a:br>
              <a:rPr lang="en-CA" dirty="0" smtClean="0"/>
            </a:br>
            <a:r>
              <a:rPr lang="en-CA" dirty="0" smtClean="0"/>
              <a:t>Sat, 02 Feb 2013 12:02:47 GMT</a:t>
            </a:r>
          </a:p>
          <a:p>
            <a:pPr lvl="1"/>
            <a:r>
              <a:rPr lang="en-CA" dirty="0" smtClean="0"/>
              <a:t>If-None-Match: W/”11”</a:t>
            </a:r>
          </a:p>
          <a:p>
            <a:r>
              <a:rPr lang="en-CA" dirty="0" smtClean="0"/>
              <a:t>Update (PUT)</a:t>
            </a:r>
          </a:p>
          <a:p>
            <a:pPr lvl="1"/>
            <a:r>
              <a:rPr lang="en-CA" dirty="0" smtClean="0"/>
              <a:t>If-Match: W/”11”</a:t>
            </a:r>
          </a:p>
          <a:p>
            <a:r>
              <a:rPr lang="en-CA" dirty="0" smtClean="0"/>
              <a:t>Create (POST)</a:t>
            </a:r>
          </a:p>
          <a:p>
            <a:pPr lvl="1"/>
            <a:r>
              <a:rPr lang="en-CA" dirty="0" smtClean="0"/>
              <a:t>If-None-Exist: http://somewhere.org/fhir/Patient?</a:t>
            </a:r>
            <a:br>
              <a:rPr lang="en-CA" dirty="0" smtClean="0"/>
            </a:br>
            <a:r>
              <a:rPr lang="en-CA" dirty="0" smtClean="0"/>
              <a:t>identifier=http://hl7.org/fhir/sid/us-ssn/|</a:t>
            </a:r>
            <a:br>
              <a:rPr lang="en-CA" dirty="0" smtClean="0"/>
            </a:br>
            <a:r>
              <a:rPr lang="en-CA" dirty="0" smtClean="0"/>
              <a:t>123456789</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98</a:t>
            </a:fld>
            <a:endParaRPr lang="en-CA"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Collision-detecting updates</a:t>
            </a:r>
            <a:endParaRPr lang="en-US" dirty="0"/>
          </a:p>
        </p:txBody>
      </p:sp>
      <p:sp>
        <p:nvSpPr>
          <p:cNvPr id="3" name="Content Placeholder 2"/>
          <p:cNvSpPr>
            <a:spLocks noGrp="1"/>
          </p:cNvSpPr>
          <p:nvPr>
            <p:ph idx="1"/>
          </p:nvPr>
        </p:nvSpPr>
        <p:spPr/>
        <p:txBody>
          <a:bodyPr/>
          <a:lstStyle/>
          <a:p>
            <a:r>
              <a:rPr lang="en-US" sz="2800" dirty="0" smtClean="0"/>
              <a:t>All update and query responses SHOULD return an </a:t>
            </a:r>
            <a:r>
              <a:rPr lang="en-US" sz="2800" dirty="0" err="1" smtClean="0"/>
              <a:t>eTag</a:t>
            </a:r>
            <a:endParaRPr lang="en-US" sz="2800" dirty="0" smtClean="0"/>
          </a:p>
          <a:p>
            <a:r>
              <a:rPr lang="en-US" sz="2800" dirty="0" smtClean="0"/>
              <a:t>Use If-Match on the update to check for collisions</a:t>
            </a:r>
          </a:p>
          <a:p>
            <a:r>
              <a:rPr lang="en-US" sz="2800" dirty="0" smtClean="0"/>
              <a:t>Server will then return 409 (Conflict) if it has been updated by someone else in the meantime</a:t>
            </a:r>
          </a:p>
          <a:p>
            <a:r>
              <a:rPr lang="en-US" sz="2800" dirty="0" smtClean="0"/>
              <a:t>Server can force inclusion of If-Match by returning 412 (Pre-condition failed status codes) if </a:t>
            </a:r>
            <a:r>
              <a:rPr lang="en-US" sz="2800" dirty="0" err="1" smtClean="0"/>
              <a:t>If</a:t>
            </a:r>
            <a:r>
              <a:rPr lang="en-US" sz="2800" dirty="0" smtClean="0"/>
              <a:t>-Match is missing</a:t>
            </a:r>
          </a:p>
        </p:txBody>
      </p:sp>
      <p:sp>
        <p:nvSpPr>
          <p:cNvPr id="5" name="Slide Number Placeholder 4"/>
          <p:cNvSpPr>
            <a:spLocks noGrp="1"/>
          </p:cNvSpPr>
          <p:nvPr>
            <p:ph type="sldNum" sz="quarter" idx="4"/>
          </p:nvPr>
        </p:nvSpPr>
        <p:spPr/>
        <p:txBody>
          <a:bodyPr/>
          <a:lstStyle/>
          <a:p>
            <a:fld id="{2CD36790-EF9F-4521-A783-189BE19EEE4B}" type="slidenum">
              <a:rPr lang="en-US" smtClean="0"/>
              <a:pPr/>
              <a:t>99</a:t>
            </a:fld>
            <a:endParaRPr lang="en-US"/>
          </a:p>
        </p:txBody>
      </p:sp>
    </p:spTree>
    <p:extLst>
      <p:ext uri="{BB962C8B-B14F-4D97-AF65-F5344CB8AC3E}">
        <p14:creationId xmlns="" xmlns:p14="http://schemas.microsoft.com/office/powerpoint/2010/main" val="1680169742"/>
      </p:ext>
    </p:extLst>
  </p:cSld>
  <p:clrMapOvr>
    <a:masterClrMapping/>
  </p:clrMapOvr>
  <p:timing>
    <p:tnLst>
      <p:par>
        <p:cTn id="1" dur="indefinite" restart="never" nodeType="tmRoot"/>
      </p:par>
    </p:tnLst>
  </p:timing>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Ambassador HL7 Power Point Template 2012</Template>
  <TotalTime>13060</TotalTime>
  <Words>12822</Words>
  <Application>Microsoft Office PowerPoint</Application>
  <PresentationFormat>On-screen Show (4:3)</PresentationFormat>
  <Paragraphs>2446</Paragraphs>
  <Slides>266</Slides>
  <Notes>118</Notes>
  <HiddenSlides>22</HiddenSlides>
  <MMClips>0</MMClips>
  <ScaleCrop>false</ScaleCrop>
  <HeadingPairs>
    <vt:vector size="4" baseType="variant">
      <vt:variant>
        <vt:lpstr>Theme</vt:lpstr>
      </vt:variant>
      <vt:variant>
        <vt:i4>1</vt:i4>
      </vt:variant>
      <vt:variant>
        <vt:lpstr>Slide Titles</vt:lpstr>
      </vt:variant>
      <vt:variant>
        <vt:i4>266</vt:i4>
      </vt:variant>
    </vt:vector>
  </HeadingPairs>
  <TitlesOfParts>
    <vt:vector size="267" baseType="lpstr">
      <vt:lpstr>Refined</vt:lpstr>
      <vt:lpstr>Hands-on FHIR</vt:lpstr>
      <vt:lpstr>Introduction</vt:lpstr>
      <vt:lpstr>Who am I?</vt:lpstr>
      <vt:lpstr>Credit where it’s due</vt:lpstr>
      <vt:lpstr>Attendees</vt:lpstr>
      <vt:lpstr>FHIR Plans</vt:lpstr>
      <vt:lpstr>Objectives</vt:lpstr>
      <vt:lpstr>Workshop structure</vt:lpstr>
      <vt:lpstr>Workshop structure (cont’d)</vt:lpstr>
      <vt:lpstr>Take-away</vt:lpstr>
      <vt:lpstr>Outline</vt:lpstr>
      <vt:lpstr>Caveat</vt:lpstr>
      <vt:lpstr>Tooling</vt:lpstr>
      <vt:lpstr>FHIR Overview</vt:lpstr>
      <vt:lpstr>Discussion</vt:lpstr>
      <vt:lpstr>Discussion</vt:lpstr>
      <vt:lpstr>The acronym</vt:lpstr>
      <vt:lpstr>FHIR Manifesto</vt:lpstr>
      <vt:lpstr>Implementer Focus</vt:lpstr>
      <vt:lpstr>Implementer Focus is…</vt:lpstr>
      <vt:lpstr>Support “Common” Scenarios</vt:lpstr>
      <vt:lpstr>Paradigms</vt:lpstr>
      <vt:lpstr>V2 and FHIR</vt:lpstr>
      <vt:lpstr>V3 and FHIR</vt:lpstr>
      <vt:lpstr>FHIR and CDA</vt:lpstr>
      <vt:lpstr>FHIR and Services</vt:lpstr>
      <vt:lpstr>So why use anything else?</vt:lpstr>
      <vt:lpstr>Simple message</vt:lpstr>
      <vt:lpstr>Browsing the site</vt:lpstr>
      <vt:lpstr> Browsing the site</vt:lpstr>
      <vt:lpstr>The FHIR distribution</vt:lpstr>
      <vt:lpstr>The FHIR SVN</vt:lpstr>
      <vt:lpstr>In the FHIR SVN</vt:lpstr>
      <vt:lpstr>“Source” of FHIR</vt:lpstr>
      <vt:lpstr>Publication process</vt:lpstr>
      <vt:lpstr>Generator writers!</vt:lpstr>
      <vt:lpstr>Exercise #1</vt:lpstr>
      <vt:lpstr>What resource would you use for:</vt:lpstr>
      <vt:lpstr>Take-away</vt:lpstr>
      <vt:lpstr>FHIR Resources</vt:lpstr>
      <vt:lpstr>Resources for developers</vt:lpstr>
      <vt:lpstr>Resources</vt:lpstr>
      <vt:lpstr>What is/isn’t a Resource?</vt:lpstr>
      <vt:lpstr>Structure of a Resource</vt:lpstr>
      <vt:lpstr>Slide 45</vt:lpstr>
      <vt:lpstr>Human Readable</vt:lpstr>
      <vt:lpstr>Resources in the spec</vt:lpstr>
      <vt:lpstr>Composition versus reference</vt:lpstr>
      <vt:lpstr>Composition of a Resource</vt:lpstr>
      <vt:lpstr>Resource Reference</vt:lpstr>
      <vt:lpstr>Resource Reference</vt:lpstr>
      <vt:lpstr>Network</vt:lpstr>
      <vt:lpstr>Resource Aggregate</vt:lpstr>
      <vt:lpstr>The FHIR Elements</vt:lpstr>
      <vt:lpstr>Start at the bottom: Primitives</vt:lpstr>
      <vt:lpstr>Derived primitives</vt:lpstr>
      <vt:lpstr>Derived primitives</vt:lpstr>
      <vt:lpstr>Level up:  Composite Data Types</vt:lpstr>
      <vt:lpstr>Data Types</vt:lpstr>
      <vt:lpstr>“Choice” properties</vt:lpstr>
      <vt:lpstr>Coded types</vt:lpstr>
      <vt:lpstr>Coded types</vt:lpstr>
      <vt:lpstr>Administrative Gender value set</vt:lpstr>
      <vt:lpstr>Slide 64</vt:lpstr>
      <vt:lpstr>ValueSet</vt:lpstr>
      <vt:lpstr>Level up: resources</vt:lpstr>
      <vt:lpstr>References</vt:lpstr>
      <vt:lpstr>Extending a name</vt:lpstr>
      <vt:lpstr>Complex extensions</vt:lpstr>
      <vt:lpstr>Narrative</vt:lpstr>
      <vt:lpstr>The FHIR data model (simplified!)</vt:lpstr>
      <vt:lpstr>Exercise #2</vt:lpstr>
      <vt:lpstr>Create a patient</vt:lpstr>
      <vt:lpstr>Exercise Review</vt:lpstr>
      <vt:lpstr>Take-away</vt:lpstr>
      <vt:lpstr>RESTful FHIR</vt:lpstr>
      <vt:lpstr>REST?</vt:lpstr>
      <vt:lpstr>Why REST?</vt:lpstr>
      <vt:lpstr>Caveats with REST</vt:lpstr>
      <vt:lpstr>Just a quick GET</vt:lpstr>
      <vt:lpstr>A Resource’s identity</vt:lpstr>
      <vt:lpstr>Resource metadata</vt:lpstr>
      <vt:lpstr>“Business” identifiers</vt:lpstr>
      <vt:lpstr>One more look at the header</vt:lpstr>
      <vt:lpstr>For a specific version…</vt:lpstr>
      <vt:lpstr>Support for versions</vt:lpstr>
      <vt:lpstr>REST “representations”</vt:lpstr>
      <vt:lpstr>Question</vt:lpstr>
      <vt:lpstr>Remember Conformance?</vt:lpstr>
      <vt:lpstr>Tag metadata</vt:lpstr>
      <vt:lpstr>Mapping (meta)data to HTTP</vt:lpstr>
      <vt:lpstr>REST in the spec</vt:lpstr>
      <vt:lpstr>Mapping to verbs</vt:lpstr>
      <vt:lpstr>To create a resource</vt:lpstr>
      <vt:lpstr>To update a resource</vt:lpstr>
      <vt:lpstr>Using PUT to create</vt:lpstr>
      <vt:lpstr>Control over returned content</vt:lpstr>
      <vt:lpstr>Conditional behavior</vt:lpstr>
      <vt:lpstr>Collision-detecting updates</vt:lpstr>
      <vt:lpstr>What’s a ‘deleted’ Resource?</vt:lpstr>
      <vt:lpstr>Version history - deletions</vt:lpstr>
      <vt:lpstr>Version history - revival</vt:lpstr>
      <vt:lpstr>Operations</vt:lpstr>
      <vt:lpstr>Invoking an Operation</vt:lpstr>
      <vt:lpstr>Some existing operations</vt:lpstr>
      <vt:lpstr>The Binary Endpoint</vt:lpstr>
      <vt:lpstr>Useful for Attachments</vt:lpstr>
      <vt:lpstr>Using FHIR Client in C#</vt:lpstr>
      <vt:lpstr>Validation</vt:lpstr>
      <vt:lpstr>Exercise #3</vt:lpstr>
      <vt:lpstr>RESTful operations</vt:lpstr>
      <vt:lpstr>Take-away</vt:lpstr>
      <vt:lpstr>FHIR Bundles</vt:lpstr>
      <vt:lpstr>Communicating lists</vt:lpstr>
      <vt:lpstr>Bundles &amp; Atom</vt:lpstr>
      <vt:lpstr>An example Bundle</vt:lpstr>
      <vt:lpstr>The bundle header</vt:lpstr>
      <vt:lpstr>Bundle Types</vt:lpstr>
      <vt:lpstr>Link types</vt:lpstr>
      <vt:lpstr>Bundle Entry</vt:lpstr>
      <vt:lpstr>Bundle entry</vt:lpstr>
      <vt:lpstr>Example: Keeping in sync</vt:lpstr>
      <vt:lpstr>Multiple versions of entries</vt:lpstr>
      <vt:lpstr>Identifiers in Bundles</vt:lpstr>
      <vt:lpstr>Deleted entries in History</vt:lpstr>
      <vt:lpstr>Bundles in C#</vt:lpstr>
      <vt:lpstr>Bundles in Java</vt:lpstr>
      <vt:lpstr>FHIR Documents</vt:lpstr>
      <vt:lpstr>Documents – are bundles</vt:lpstr>
      <vt:lpstr>The Composition resource</vt:lpstr>
      <vt:lpstr>Tag as “Document”</vt:lpstr>
      <vt:lpstr>Communicating documents</vt:lpstr>
      <vt:lpstr>Communicating documents (cont’d)</vt:lpstr>
      <vt:lpstr>Communicating documents (cont’d)</vt:lpstr>
      <vt:lpstr>Communicating documents (cont’d)</vt:lpstr>
      <vt:lpstr>(XDS) references</vt:lpstr>
      <vt:lpstr>IHE MHD</vt:lpstr>
      <vt:lpstr>FHIR Messages</vt:lpstr>
      <vt:lpstr>Messages – are bundles</vt:lpstr>
      <vt:lpstr>MessageHeader Resource</vt:lpstr>
      <vt:lpstr>FHIR messages</vt:lpstr>
      <vt:lpstr>Communicating messages</vt:lpstr>
      <vt:lpstr>Exercise #4</vt:lpstr>
      <vt:lpstr>Create a Document</vt:lpstr>
      <vt:lpstr>Exercise Review</vt:lpstr>
      <vt:lpstr>Take-away</vt:lpstr>
      <vt:lpstr>Discussion</vt:lpstr>
      <vt:lpstr>Hands-on FHIR</vt:lpstr>
      <vt:lpstr>Temperature Check</vt:lpstr>
      <vt:lpstr>Review</vt:lpstr>
      <vt:lpstr>Discussion</vt:lpstr>
      <vt:lpstr>Querying FHIR</vt:lpstr>
      <vt:lpstr>Getting “all” patients</vt:lpstr>
      <vt:lpstr>Search (patient)</vt:lpstr>
      <vt:lpstr>Combining parameters</vt:lpstr>
      <vt:lpstr>Search (patient)</vt:lpstr>
      <vt:lpstr>Parameter types</vt:lpstr>
      <vt:lpstr>Parameter types (cont’d)</vt:lpstr>
      <vt:lpstr>Parameter types (cont’d)</vt:lpstr>
      <vt:lpstr>Ok I get it…or not?</vt:lpstr>
      <vt:lpstr>Chained searches</vt:lpstr>
      <vt:lpstr>2 queries in 1</vt:lpstr>
      <vt:lpstr>More optimizations</vt:lpstr>
      <vt:lpstr>Reverse Include</vt:lpstr>
      <vt:lpstr>Composites</vt:lpstr>
      <vt:lpstr>Extension parameters</vt:lpstr>
      <vt:lpstr>Sorting</vt:lpstr>
      <vt:lpstr>Paging</vt:lpstr>
      <vt:lpstr>Summary</vt:lpstr>
      <vt:lpstr>Partitions</vt:lpstr>
      <vt:lpstr>Query by Tag</vt:lpstr>
      <vt:lpstr>Get vs. Post</vt:lpstr>
      <vt:lpstr>Query interoperability</vt:lpstr>
      <vt:lpstr>Exercise #5</vt:lpstr>
      <vt:lpstr>Answer FHIR questions</vt:lpstr>
      <vt:lpstr>Take-away</vt:lpstr>
      <vt:lpstr>Profiles and Conformance</vt:lpstr>
      <vt:lpstr>The need for Profiles</vt:lpstr>
      <vt:lpstr>The need for Profiles</vt:lpstr>
      <vt:lpstr>Profiling a resource</vt:lpstr>
      <vt:lpstr>Structured &amp; published</vt:lpstr>
      <vt:lpstr>Using profiles</vt:lpstr>
      <vt:lpstr>Who publishes?</vt:lpstr>
      <vt:lpstr>What’s in a profile?</vt:lpstr>
      <vt:lpstr>Scale / design</vt:lpstr>
      <vt:lpstr>Profile metadata</vt:lpstr>
      <vt:lpstr>Extensions</vt:lpstr>
      <vt:lpstr>Extension definition</vt:lpstr>
      <vt:lpstr>Must support?</vt:lpstr>
      <vt:lpstr>Extending a name</vt:lpstr>
      <vt:lpstr>Extending an extension?</vt:lpstr>
      <vt:lpstr>Constraints</vt:lpstr>
      <vt:lpstr>Constraining cardinality</vt:lpstr>
      <vt:lpstr>Limit value domains</vt:lpstr>
      <vt:lpstr>Contextualize narrative</vt:lpstr>
      <vt:lpstr>Profiling bindings</vt:lpstr>
      <vt:lpstr>Conformance levels</vt:lpstr>
      <vt:lpstr>ValueSets</vt:lpstr>
      <vt:lpstr>Add formal constraints</vt:lpstr>
      <vt:lpstr>Slicing</vt:lpstr>
      <vt:lpstr>Slicing into a CCD</vt:lpstr>
      <vt:lpstr>Aggregation</vt:lpstr>
      <vt:lpstr>Profiles at run-time</vt:lpstr>
      <vt:lpstr>Forge</vt:lpstr>
      <vt:lpstr>Conformance</vt:lpstr>
      <vt:lpstr>How to get conformance</vt:lpstr>
      <vt:lpstr>Conformance at run-time</vt:lpstr>
      <vt:lpstr>Exercise #6</vt:lpstr>
      <vt:lpstr>Profile &amp; Conformance Statement</vt:lpstr>
      <vt:lpstr>Take-away</vt:lpstr>
      <vt:lpstr>FHIR Implementation Considerations</vt:lpstr>
      <vt:lpstr>Some possible uses</vt:lpstr>
      <vt:lpstr>Repository model</vt:lpstr>
      <vt:lpstr>Overview of a server</vt:lpstr>
      <vt:lpstr>From wire to store</vt:lpstr>
      <vt:lpstr>Briefest intro to JSON</vt:lpstr>
      <vt:lpstr>Xml and JSON are different</vt:lpstr>
      <vt:lpstr>Xml and Json in FHIR</vt:lpstr>
      <vt:lpstr>Handling both</vt:lpstr>
      <vt:lpstr>Document-oriented store</vt:lpstr>
      <vt:lpstr>Slide 221</vt:lpstr>
      <vt:lpstr>No (sql) transactions</vt:lpstr>
      <vt:lpstr>Batch: needs transactions</vt:lpstr>
      <vt:lpstr>Storing resources</vt:lpstr>
      <vt:lpstr>RDBMS: BLOB + Index</vt:lpstr>
      <vt:lpstr>Slide 226</vt:lpstr>
      <vt:lpstr>Predictable search</vt:lpstr>
      <vt:lpstr>Types of parameters</vt:lpstr>
      <vt:lpstr>Partial/combined match</vt:lpstr>
      <vt:lpstr>Prepare your data!</vt:lpstr>
      <vt:lpstr>Validation</vt:lpstr>
      <vt:lpstr>Validation</vt:lpstr>
      <vt:lpstr>(Distributed) validation</vt:lpstr>
      <vt:lpstr>Tagging a Resource</vt:lpstr>
      <vt:lpstr>Why tags?</vt:lpstr>
      <vt:lpstr>Operation Outcome</vt:lpstr>
      <vt:lpstr>The “Basic” resource</vt:lpstr>
      <vt:lpstr>Discussion</vt:lpstr>
      <vt:lpstr>Take-away</vt:lpstr>
      <vt:lpstr>Implementing FHIR</vt:lpstr>
      <vt:lpstr>Reference implementations</vt:lpstr>
      <vt:lpstr>C# reference implementation</vt:lpstr>
      <vt:lpstr>A FHIR Resource in C#</vt:lpstr>
      <vt:lpstr>Object Model</vt:lpstr>
      <vt:lpstr>Primitives are not really primitive…</vt:lpstr>
      <vt:lpstr>Parsing/Serializing using C#</vt:lpstr>
      <vt:lpstr>Parsing/Serializing using Java</vt:lpstr>
      <vt:lpstr>Bundles</vt:lpstr>
      <vt:lpstr>Bundles in C#</vt:lpstr>
      <vt:lpstr>Bundles in Java</vt:lpstr>
      <vt:lpstr>Using FHIR Client in C#</vt:lpstr>
      <vt:lpstr>Using FHIR Client in Java</vt:lpstr>
      <vt:lpstr>Migration – v2</vt:lpstr>
      <vt:lpstr>Sample v2 mappings</vt:lpstr>
      <vt:lpstr>Migration – CDA</vt:lpstr>
      <vt:lpstr>Exercise #7</vt:lpstr>
      <vt:lpstr>Populate and Post a Resource using code</vt:lpstr>
      <vt:lpstr>Take-away</vt:lpstr>
      <vt:lpstr>The end is near…</vt:lpstr>
      <vt:lpstr>Balloting plans</vt:lpstr>
      <vt:lpstr>Is FHIR going to replace . . .</vt:lpstr>
      <vt:lpstr>Next Steps for you</vt:lpstr>
      <vt:lpstr>Education opportunities</vt:lpstr>
      <vt:lpstr>International HL7 FHIR Developer Days November 18-20, 2015 in Amsterdam</vt:lpstr>
      <vt:lpstr>Take-away</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Lloyd</cp:lastModifiedBy>
  <cp:revision>310</cp:revision>
  <dcterms:created xsi:type="dcterms:W3CDTF">2012-12-03T20:41:34Z</dcterms:created>
  <dcterms:modified xsi:type="dcterms:W3CDTF">2015-07-17T03:53:24Z</dcterms:modified>
</cp:coreProperties>
</file>